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2.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3.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440" r:id="rId2"/>
    <p:sldId id="258" r:id="rId3"/>
    <p:sldId id="441" r:id="rId4"/>
    <p:sldId id="307" r:id="rId5"/>
    <p:sldId id="493" r:id="rId6"/>
    <p:sldId id="511" r:id="rId7"/>
    <p:sldId id="512" r:id="rId8"/>
    <p:sldId id="477" r:id="rId9"/>
    <p:sldId id="323" r:id="rId10"/>
    <p:sldId id="475" r:id="rId11"/>
    <p:sldId id="476" r:id="rId12"/>
    <p:sldId id="478" r:id="rId13"/>
    <p:sldId id="288" r:id="rId14"/>
    <p:sldId id="330" r:id="rId15"/>
    <p:sldId id="287" r:id="rId16"/>
    <p:sldId id="316" r:id="rId17"/>
    <p:sldId id="309" r:id="rId18"/>
    <p:sldId id="311" r:id="rId19"/>
    <p:sldId id="450" r:id="rId20"/>
    <p:sldId id="310" r:id="rId21"/>
    <p:sldId id="270" r:id="rId22"/>
    <p:sldId id="515" r:id="rId23"/>
    <p:sldId id="275" r:id="rId24"/>
    <p:sldId id="276" r:id="rId25"/>
    <p:sldId id="473" r:id="rId26"/>
    <p:sldId id="347" r:id="rId27"/>
    <p:sldId id="339" r:id="rId28"/>
    <p:sldId id="340" r:id="rId29"/>
    <p:sldId id="341" r:id="rId30"/>
    <p:sldId id="344" r:id="rId31"/>
    <p:sldId id="462" r:id="rId32"/>
    <p:sldId id="350" r:id="rId33"/>
    <p:sldId id="351" r:id="rId34"/>
    <p:sldId id="479" r:id="rId35"/>
    <p:sldId id="480" r:id="rId36"/>
    <p:sldId id="481" r:id="rId37"/>
    <p:sldId id="482" r:id="rId38"/>
    <p:sldId id="453" r:id="rId39"/>
    <p:sldId id="484" r:id="rId40"/>
    <p:sldId id="485" r:id="rId41"/>
    <p:sldId id="368" r:id="rId42"/>
    <p:sldId id="486" r:id="rId43"/>
    <p:sldId id="487" r:id="rId44"/>
    <p:sldId id="376" r:id="rId45"/>
    <p:sldId id="488" r:id="rId46"/>
    <p:sldId id="489" r:id="rId47"/>
    <p:sldId id="490" r:id="rId48"/>
    <p:sldId id="387" r:id="rId49"/>
    <p:sldId id="294" r:id="rId50"/>
    <p:sldId id="295" r:id="rId51"/>
    <p:sldId id="319" r:id="rId52"/>
    <p:sldId id="472" r:id="rId53"/>
    <p:sldId id="382" r:id="rId54"/>
    <p:sldId id="384" r:id="rId55"/>
    <p:sldId id="386" r:id="rId56"/>
    <p:sldId id="390" r:id="rId57"/>
    <p:sldId id="389" r:id="rId58"/>
    <p:sldId id="388" r:id="rId59"/>
    <p:sldId id="297" r:id="rId60"/>
    <p:sldId id="393" r:id="rId61"/>
    <p:sldId id="395" r:id="rId62"/>
    <p:sldId id="491" r:id="rId63"/>
    <p:sldId id="327" r:id="rId64"/>
    <p:sldId id="320" r:id="rId65"/>
    <p:sldId id="322" r:id="rId66"/>
    <p:sldId id="516" r:id="rId67"/>
    <p:sldId id="427" r:id="rId68"/>
    <p:sldId id="429" r:id="rId69"/>
    <p:sldId id="492" r:id="rId70"/>
    <p:sldId id="434" r:id="rId71"/>
    <p:sldId id="299" r:id="rId72"/>
    <p:sldId id="283" r:id="rId73"/>
    <p:sldId id="494" r:id="rId74"/>
    <p:sldId id="300" r:id="rId75"/>
    <p:sldId id="495" r:id="rId76"/>
    <p:sldId id="337" r:id="rId77"/>
    <p:sldId id="496" r:id="rId78"/>
    <p:sldId id="497" r:id="rId79"/>
    <p:sldId id="504" r:id="rId80"/>
    <p:sldId id="499" r:id="rId81"/>
    <p:sldId id="500" r:id="rId82"/>
    <p:sldId id="505" r:id="rId83"/>
    <p:sldId id="508" r:id="rId84"/>
    <p:sldId id="506" r:id="rId85"/>
    <p:sldId id="509" r:id="rId86"/>
    <p:sldId id="507" r:id="rId87"/>
    <p:sldId id="438" r:id="rId88"/>
    <p:sldId id="510" r:id="rId89"/>
    <p:sldId id="459" r:id="rId90"/>
    <p:sldId id="324" r:id="rId91"/>
    <p:sldId id="457" r:id="rId92"/>
    <p:sldId id="460" r:id="rId93"/>
    <p:sldId id="461" r:id="rId94"/>
    <p:sldId id="470" r:id="rId95"/>
    <p:sldId id="447" r:id="rId96"/>
    <p:sldId id="336" r:id="rId97"/>
    <p:sldId id="513" r:id="rId98"/>
    <p:sldId id="269" r:id="rId99"/>
    <p:sldId id="334"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744" autoAdjust="0"/>
    <p:restoredTop sz="94660"/>
  </p:normalViewPr>
  <p:slideViewPr>
    <p:cSldViewPr snapToGrid="0">
      <p:cViewPr varScale="1">
        <p:scale>
          <a:sx n="75" d="100"/>
          <a:sy n="75" d="100"/>
        </p:scale>
        <p:origin x="67" y="206"/>
      </p:cViewPr>
      <p:guideLst/>
    </p:cSldViewPr>
  </p:slideViewPr>
  <p:notesTextViewPr>
    <p:cViewPr>
      <p:scale>
        <a:sx n="1" d="1"/>
        <a:sy n="1" d="1"/>
      </p:scale>
      <p:origin x="0" y="0"/>
    </p:cViewPr>
  </p:notesTextViewPr>
  <p:sorterViewPr>
    <p:cViewPr>
      <p:scale>
        <a:sx n="100" d="100"/>
        <a:sy n="100" d="100"/>
      </p:scale>
      <p:origin x="0" y="-296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iagrams/_rels/data9.xml.rels><?xml version="1.0" encoding="UTF-8" standalone="yes"?>
<Relationships xmlns="http://schemas.openxmlformats.org/package/2006/relationships"><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AFD991-31FA-4D19-BF89-79FC7BA3E093}"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03F40A4D-DA76-43D2-A1DD-F825B90207F2}">
      <dgm:prSet phldrT="[Text]"/>
      <dgm:spPr/>
      <dgm:t>
        <a:bodyPr/>
        <a:lstStyle/>
        <a:p>
          <a:r>
            <a:rPr lang="en-US" dirty="0"/>
            <a:t>Machine Learning</a:t>
          </a:r>
        </a:p>
      </dgm:t>
    </dgm:pt>
    <dgm:pt modelId="{86D5824E-5821-45BA-873D-FC315DD7DBE2}" type="parTrans" cxnId="{84223035-073B-426D-9B50-39534E637DBF}">
      <dgm:prSet/>
      <dgm:spPr/>
      <dgm:t>
        <a:bodyPr/>
        <a:lstStyle/>
        <a:p>
          <a:endParaRPr lang="en-US"/>
        </a:p>
      </dgm:t>
    </dgm:pt>
    <dgm:pt modelId="{07E9D0B4-CE2A-4093-9728-7C0A930B1894}" type="sibTrans" cxnId="{84223035-073B-426D-9B50-39534E637DBF}">
      <dgm:prSet/>
      <dgm:spPr/>
      <dgm:t>
        <a:bodyPr/>
        <a:lstStyle/>
        <a:p>
          <a:endParaRPr lang="en-US"/>
        </a:p>
      </dgm:t>
    </dgm:pt>
    <dgm:pt modelId="{65F16B94-FC25-4764-832E-1482AE9D4285}">
      <dgm:prSet phldrT="[Text]"/>
      <dgm:spPr/>
      <dgm:t>
        <a:bodyPr/>
        <a:lstStyle/>
        <a:p>
          <a:r>
            <a:rPr lang="en-US" dirty="0"/>
            <a:t>Supervised learning</a:t>
          </a:r>
        </a:p>
      </dgm:t>
    </dgm:pt>
    <dgm:pt modelId="{0B96742A-4782-4D0B-AF52-FAA61B1B5CB3}" type="parTrans" cxnId="{2A58E992-C762-49DE-908E-16009EBB486F}">
      <dgm:prSet/>
      <dgm:spPr/>
      <dgm:t>
        <a:bodyPr/>
        <a:lstStyle/>
        <a:p>
          <a:endParaRPr lang="en-US"/>
        </a:p>
      </dgm:t>
    </dgm:pt>
    <dgm:pt modelId="{1D160BEA-7224-46F8-94EF-FF68B6C4E03B}" type="sibTrans" cxnId="{2A58E992-C762-49DE-908E-16009EBB486F}">
      <dgm:prSet/>
      <dgm:spPr/>
      <dgm:t>
        <a:bodyPr/>
        <a:lstStyle/>
        <a:p>
          <a:endParaRPr lang="en-US"/>
        </a:p>
      </dgm:t>
    </dgm:pt>
    <dgm:pt modelId="{937F4BFF-7848-479A-93AD-482993DEECA5}">
      <dgm:prSet phldrT="[Text]"/>
      <dgm:spPr/>
      <dgm:t>
        <a:bodyPr/>
        <a:lstStyle/>
        <a:p>
          <a:r>
            <a:rPr lang="en-US" dirty="0"/>
            <a:t>Classification</a:t>
          </a:r>
        </a:p>
      </dgm:t>
    </dgm:pt>
    <dgm:pt modelId="{EF138099-DEC5-4E5F-A3B1-4D79D1E3ABF0}" type="parTrans" cxnId="{FB304603-A6B0-4DFF-AE65-DF90D2CF25D9}">
      <dgm:prSet/>
      <dgm:spPr/>
      <dgm:t>
        <a:bodyPr/>
        <a:lstStyle/>
        <a:p>
          <a:endParaRPr lang="en-US"/>
        </a:p>
      </dgm:t>
    </dgm:pt>
    <dgm:pt modelId="{6ED6CA7C-C4CC-4203-A5CB-C4040AB42C76}" type="sibTrans" cxnId="{FB304603-A6B0-4DFF-AE65-DF90D2CF25D9}">
      <dgm:prSet/>
      <dgm:spPr/>
      <dgm:t>
        <a:bodyPr/>
        <a:lstStyle/>
        <a:p>
          <a:endParaRPr lang="en-US"/>
        </a:p>
      </dgm:t>
    </dgm:pt>
    <dgm:pt modelId="{2A62DC10-1BC2-41F6-80E4-644D8E6CE052}">
      <dgm:prSet phldrT="[Text]"/>
      <dgm:spPr/>
      <dgm:t>
        <a:bodyPr/>
        <a:lstStyle/>
        <a:p>
          <a:r>
            <a:rPr lang="en-US" dirty="0"/>
            <a:t>Regression</a:t>
          </a:r>
        </a:p>
      </dgm:t>
    </dgm:pt>
    <dgm:pt modelId="{B4985E53-C619-4BAD-A51F-8466E5135D2C}" type="parTrans" cxnId="{E1FB0B57-3484-4D7A-84E8-E31A970EDF0C}">
      <dgm:prSet/>
      <dgm:spPr/>
      <dgm:t>
        <a:bodyPr/>
        <a:lstStyle/>
        <a:p>
          <a:endParaRPr lang="en-US"/>
        </a:p>
      </dgm:t>
    </dgm:pt>
    <dgm:pt modelId="{68A0A972-C3F3-4503-9A21-B2AD568239CD}" type="sibTrans" cxnId="{E1FB0B57-3484-4D7A-84E8-E31A970EDF0C}">
      <dgm:prSet/>
      <dgm:spPr/>
      <dgm:t>
        <a:bodyPr/>
        <a:lstStyle/>
        <a:p>
          <a:endParaRPr lang="en-US"/>
        </a:p>
      </dgm:t>
    </dgm:pt>
    <dgm:pt modelId="{0376F340-80AD-43A3-A154-ECCC18F45957}">
      <dgm:prSet phldrT="[Text]"/>
      <dgm:spPr/>
      <dgm:t>
        <a:bodyPr/>
        <a:lstStyle/>
        <a:p>
          <a:r>
            <a:rPr lang="en-US" dirty="0"/>
            <a:t>Unsupervised learning</a:t>
          </a:r>
        </a:p>
      </dgm:t>
    </dgm:pt>
    <dgm:pt modelId="{91131FA3-DD6A-4D98-99B2-30CED6119C42}" type="parTrans" cxnId="{FBFCC380-FF1F-4A97-8D7D-8407DD0DFEC2}">
      <dgm:prSet/>
      <dgm:spPr/>
      <dgm:t>
        <a:bodyPr/>
        <a:lstStyle/>
        <a:p>
          <a:endParaRPr lang="en-US"/>
        </a:p>
      </dgm:t>
    </dgm:pt>
    <dgm:pt modelId="{31B6F444-5BDE-400A-8E5E-A707A9AD0637}" type="sibTrans" cxnId="{FBFCC380-FF1F-4A97-8D7D-8407DD0DFEC2}">
      <dgm:prSet/>
      <dgm:spPr/>
      <dgm:t>
        <a:bodyPr/>
        <a:lstStyle/>
        <a:p>
          <a:endParaRPr lang="en-US"/>
        </a:p>
      </dgm:t>
    </dgm:pt>
    <dgm:pt modelId="{8DD5844E-56B7-4DF9-AA65-6909F0EED239}">
      <dgm:prSet phldrT="[Text]"/>
      <dgm:spPr/>
      <dgm:t>
        <a:bodyPr/>
        <a:lstStyle/>
        <a:p>
          <a:r>
            <a:rPr lang="en-US" dirty="0"/>
            <a:t>Features to discrete label</a:t>
          </a:r>
        </a:p>
      </dgm:t>
    </dgm:pt>
    <dgm:pt modelId="{B6A04D7F-3237-4648-8A37-FE7D242B0BEB}" type="parTrans" cxnId="{8E94F59B-7ECC-490A-A769-8D1817C64201}">
      <dgm:prSet/>
      <dgm:spPr/>
      <dgm:t>
        <a:bodyPr/>
        <a:lstStyle/>
        <a:p>
          <a:endParaRPr lang="en-US"/>
        </a:p>
      </dgm:t>
    </dgm:pt>
    <dgm:pt modelId="{18117891-AB20-4E9D-86CD-CE6543AADC01}" type="sibTrans" cxnId="{8E94F59B-7ECC-490A-A769-8D1817C64201}">
      <dgm:prSet/>
      <dgm:spPr/>
      <dgm:t>
        <a:bodyPr/>
        <a:lstStyle/>
        <a:p>
          <a:endParaRPr lang="en-US"/>
        </a:p>
      </dgm:t>
    </dgm:pt>
    <dgm:pt modelId="{98DFA528-8367-4EA1-85AF-E829F72D0A37}">
      <dgm:prSet phldrT="[Text]"/>
      <dgm:spPr/>
      <dgm:t>
        <a:bodyPr/>
        <a:lstStyle/>
        <a:p>
          <a:r>
            <a:rPr lang="en-US" dirty="0"/>
            <a:t>Model -free</a:t>
          </a:r>
        </a:p>
      </dgm:t>
    </dgm:pt>
    <dgm:pt modelId="{4033C0B7-A716-4531-9F9E-C3C2CAF24D8E}" type="parTrans" cxnId="{70E7CE38-F464-4D0A-A9F0-779FD5F03429}">
      <dgm:prSet/>
      <dgm:spPr/>
      <dgm:t>
        <a:bodyPr/>
        <a:lstStyle/>
        <a:p>
          <a:endParaRPr lang="en-US"/>
        </a:p>
      </dgm:t>
    </dgm:pt>
    <dgm:pt modelId="{9E4DBCF4-5A9E-4417-A5B8-F4EB54A708E2}" type="sibTrans" cxnId="{70E7CE38-F464-4D0A-A9F0-779FD5F03429}">
      <dgm:prSet/>
      <dgm:spPr/>
      <dgm:t>
        <a:bodyPr/>
        <a:lstStyle/>
        <a:p>
          <a:endParaRPr lang="en-US"/>
        </a:p>
      </dgm:t>
    </dgm:pt>
    <dgm:pt modelId="{C9A01027-7C3B-4DE7-BAFF-07255455F697}">
      <dgm:prSet phldrT="[Text]"/>
      <dgm:spPr/>
      <dgm:t>
        <a:bodyPr/>
        <a:lstStyle/>
        <a:p>
          <a:r>
            <a:rPr lang="en-US" dirty="0"/>
            <a:t>Model-based</a:t>
          </a:r>
        </a:p>
      </dgm:t>
    </dgm:pt>
    <dgm:pt modelId="{8D649A63-CFC5-4A4C-AAD4-6DCDDC1DA302}" type="parTrans" cxnId="{08B3CC0F-7E55-4589-9BBA-A6F6FCD1F9B1}">
      <dgm:prSet/>
      <dgm:spPr/>
      <dgm:t>
        <a:bodyPr/>
        <a:lstStyle/>
        <a:p>
          <a:endParaRPr lang="en-US"/>
        </a:p>
      </dgm:t>
    </dgm:pt>
    <dgm:pt modelId="{82474228-06DF-4CFD-BF81-383D4787E6A2}" type="sibTrans" cxnId="{08B3CC0F-7E55-4589-9BBA-A6F6FCD1F9B1}">
      <dgm:prSet/>
      <dgm:spPr/>
      <dgm:t>
        <a:bodyPr/>
        <a:lstStyle/>
        <a:p>
          <a:endParaRPr lang="en-US"/>
        </a:p>
      </dgm:t>
    </dgm:pt>
    <dgm:pt modelId="{E802A496-E53F-4040-A6DE-8609E899BFFB}">
      <dgm:prSet phldrT="[Text]"/>
      <dgm:spPr/>
      <dgm:t>
        <a:bodyPr/>
        <a:lstStyle/>
        <a:p>
          <a:r>
            <a:rPr lang="en-US" dirty="0"/>
            <a:t>Model -free</a:t>
          </a:r>
        </a:p>
      </dgm:t>
    </dgm:pt>
    <dgm:pt modelId="{1D1DA21B-94B5-4458-B794-38F7A1BF32EB}" type="parTrans" cxnId="{264F67B7-13E6-47B1-B624-E13C6D5CA4CC}">
      <dgm:prSet/>
      <dgm:spPr/>
      <dgm:t>
        <a:bodyPr/>
        <a:lstStyle/>
        <a:p>
          <a:endParaRPr lang="en-US"/>
        </a:p>
      </dgm:t>
    </dgm:pt>
    <dgm:pt modelId="{43474773-7FC2-4752-840F-7E07BFCC0D7D}" type="sibTrans" cxnId="{264F67B7-13E6-47B1-B624-E13C6D5CA4CC}">
      <dgm:prSet/>
      <dgm:spPr/>
      <dgm:t>
        <a:bodyPr/>
        <a:lstStyle/>
        <a:p>
          <a:endParaRPr lang="en-US"/>
        </a:p>
      </dgm:t>
    </dgm:pt>
    <dgm:pt modelId="{A091D246-0F64-401E-A599-56212516F507}">
      <dgm:prSet phldrT="[Text]"/>
      <dgm:spPr/>
      <dgm:t>
        <a:bodyPr/>
        <a:lstStyle/>
        <a:p>
          <a:r>
            <a:rPr lang="en-US" dirty="0"/>
            <a:t>Model-based</a:t>
          </a:r>
        </a:p>
      </dgm:t>
    </dgm:pt>
    <dgm:pt modelId="{0157FFF3-8CF1-4C51-AAFB-12D7E6BD5314}" type="parTrans" cxnId="{A5EF1427-49F2-4945-B7F6-2F214A78F9C9}">
      <dgm:prSet/>
      <dgm:spPr/>
      <dgm:t>
        <a:bodyPr/>
        <a:lstStyle/>
        <a:p>
          <a:endParaRPr lang="en-US"/>
        </a:p>
      </dgm:t>
    </dgm:pt>
    <dgm:pt modelId="{A8DFD61C-290A-4376-B372-4C3C67BE14A7}" type="sibTrans" cxnId="{A5EF1427-49F2-4945-B7F6-2F214A78F9C9}">
      <dgm:prSet/>
      <dgm:spPr/>
      <dgm:t>
        <a:bodyPr/>
        <a:lstStyle/>
        <a:p>
          <a:endParaRPr lang="en-US"/>
        </a:p>
      </dgm:t>
    </dgm:pt>
    <dgm:pt modelId="{AA4335C3-7D77-46CD-B6B8-89E7388C4569}">
      <dgm:prSet phldrT="[Text]"/>
      <dgm:spPr/>
      <dgm:t>
        <a:bodyPr/>
        <a:lstStyle/>
        <a:p>
          <a:r>
            <a:rPr lang="en-US" dirty="0"/>
            <a:t>Model –free</a:t>
          </a:r>
        </a:p>
      </dgm:t>
    </dgm:pt>
    <dgm:pt modelId="{8A19522A-09F5-430A-8894-E32DCEF7D918}" type="parTrans" cxnId="{C7D8D1A2-FD9D-47DA-BCF2-5A2AB87023EC}">
      <dgm:prSet/>
      <dgm:spPr/>
      <dgm:t>
        <a:bodyPr/>
        <a:lstStyle/>
        <a:p>
          <a:endParaRPr lang="en-US"/>
        </a:p>
      </dgm:t>
    </dgm:pt>
    <dgm:pt modelId="{1DB7C9FF-D9E9-40EC-8D12-E31CF33A531A}" type="sibTrans" cxnId="{C7D8D1A2-FD9D-47DA-BCF2-5A2AB87023EC}">
      <dgm:prSet/>
      <dgm:spPr/>
      <dgm:t>
        <a:bodyPr/>
        <a:lstStyle/>
        <a:p>
          <a:endParaRPr lang="en-US"/>
        </a:p>
      </dgm:t>
    </dgm:pt>
    <dgm:pt modelId="{CB1B2FE3-85CF-40FC-9035-C6E20535FBA2}">
      <dgm:prSet phldrT="[Text]"/>
      <dgm:spPr/>
      <dgm:t>
        <a:bodyPr/>
        <a:lstStyle/>
        <a:p>
          <a:r>
            <a:rPr lang="en-US" dirty="0"/>
            <a:t>Model-based</a:t>
          </a:r>
        </a:p>
      </dgm:t>
    </dgm:pt>
    <dgm:pt modelId="{5FAB6252-2037-4981-A08B-B5FF49A8DDAB}" type="parTrans" cxnId="{E617C335-18CD-445D-8B2C-B98D666422B6}">
      <dgm:prSet/>
      <dgm:spPr/>
      <dgm:t>
        <a:bodyPr/>
        <a:lstStyle/>
        <a:p>
          <a:endParaRPr lang="en-US"/>
        </a:p>
      </dgm:t>
    </dgm:pt>
    <dgm:pt modelId="{D0C38EFB-CEB3-4ED3-A59D-4B6D31FFF2A0}" type="sibTrans" cxnId="{E617C335-18CD-445D-8B2C-B98D666422B6}">
      <dgm:prSet/>
      <dgm:spPr/>
      <dgm:t>
        <a:bodyPr/>
        <a:lstStyle/>
        <a:p>
          <a:endParaRPr lang="en-US"/>
        </a:p>
      </dgm:t>
    </dgm:pt>
    <dgm:pt modelId="{195B86B3-ADCD-4A38-8BA8-27A0B3F3EB5B}">
      <dgm:prSet phldrT="[Text]"/>
      <dgm:spPr/>
      <dgm:t>
        <a:bodyPr/>
        <a:lstStyle/>
        <a:p>
          <a:r>
            <a:rPr lang="en-US" dirty="0"/>
            <a:t>Model –free</a:t>
          </a:r>
        </a:p>
      </dgm:t>
    </dgm:pt>
    <dgm:pt modelId="{6AA6A9F4-53AB-4BC1-9782-DA57CA598268}" type="parTrans" cxnId="{C4229CFC-4F32-4893-ADDF-4FD1281C4454}">
      <dgm:prSet/>
      <dgm:spPr/>
      <dgm:t>
        <a:bodyPr/>
        <a:lstStyle/>
        <a:p>
          <a:endParaRPr lang="en-US"/>
        </a:p>
      </dgm:t>
    </dgm:pt>
    <dgm:pt modelId="{9A82A98B-3A84-45EF-B1F8-1AAFCEC43377}" type="sibTrans" cxnId="{C4229CFC-4F32-4893-ADDF-4FD1281C4454}">
      <dgm:prSet/>
      <dgm:spPr/>
      <dgm:t>
        <a:bodyPr/>
        <a:lstStyle/>
        <a:p>
          <a:endParaRPr lang="en-US"/>
        </a:p>
      </dgm:t>
    </dgm:pt>
    <dgm:pt modelId="{641052E2-9B93-4C14-B15A-8052133AE602}">
      <dgm:prSet phldrT="[Text]"/>
      <dgm:spPr/>
      <dgm:t>
        <a:bodyPr/>
        <a:lstStyle/>
        <a:p>
          <a:r>
            <a:rPr lang="en-US" dirty="0"/>
            <a:t>Reinforcement learning</a:t>
          </a:r>
        </a:p>
      </dgm:t>
    </dgm:pt>
    <dgm:pt modelId="{E4EFFD14-AC89-4303-A8B3-2B9D026838D3}" type="parTrans" cxnId="{A9D60320-6C7E-4375-BA6C-2943934C9674}">
      <dgm:prSet/>
      <dgm:spPr/>
      <dgm:t>
        <a:bodyPr/>
        <a:lstStyle/>
        <a:p>
          <a:endParaRPr lang="en-US"/>
        </a:p>
      </dgm:t>
    </dgm:pt>
    <dgm:pt modelId="{D1B51DEB-173A-4014-9489-A4E05946ED17}" type="sibTrans" cxnId="{A9D60320-6C7E-4375-BA6C-2943934C9674}">
      <dgm:prSet/>
      <dgm:spPr/>
      <dgm:t>
        <a:bodyPr/>
        <a:lstStyle/>
        <a:p>
          <a:endParaRPr lang="en-US"/>
        </a:p>
      </dgm:t>
    </dgm:pt>
    <dgm:pt modelId="{EF0191C5-93AC-474E-BD41-EB4777C028BD}">
      <dgm:prSet phldrT="[Text]"/>
      <dgm:spPr/>
      <dgm:t>
        <a:bodyPr/>
        <a:lstStyle/>
        <a:p>
          <a:r>
            <a:rPr lang="en-US" dirty="0"/>
            <a:t>Model-based</a:t>
          </a:r>
        </a:p>
      </dgm:t>
    </dgm:pt>
    <dgm:pt modelId="{6DB870E7-4630-4201-9498-53A4BF3EC4EB}" type="parTrans" cxnId="{658928D3-0382-4E1F-BD64-23815E12EA84}">
      <dgm:prSet/>
      <dgm:spPr/>
      <dgm:t>
        <a:bodyPr/>
        <a:lstStyle/>
        <a:p>
          <a:endParaRPr lang="en-US"/>
        </a:p>
      </dgm:t>
    </dgm:pt>
    <dgm:pt modelId="{35FC4FF1-235D-4C6F-89ED-AF04E2718EEE}" type="sibTrans" cxnId="{658928D3-0382-4E1F-BD64-23815E12EA84}">
      <dgm:prSet/>
      <dgm:spPr/>
      <dgm:t>
        <a:bodyPr/>
        <a:lstStyle/>
        <a:p>
          <a:endParaRPr lang="en-US"/>
        </a:p>
      </dgm:t>
    </dgm:pt>
    <dgm:pt modelId="{35B79AF0-148D-4E37-8391-E862B31A217A}">
      <dgm:prSet phldrT="[Text]"/>
      <dgm:spPr/>
      <dgm:t>
        <a:bodyPr/>
        <a:lstStyle/>
        <a:p>
          <a:r>
            <a:rPr lang="en-US" dirty="0"/>
            <a:t>Features to continuous label</a:t>
          </a:r>
        </a:p>
      </dgm:t>
    </dgm:pt>
    <dgm:pt modelId="{3BE0852F-6C94-40F6-A5A8-A5848FE64184}" type="parTrans" cxnId="{B6478AF6-9782-4BD2-9F92-79C64C223354}">
      <dgm:prSet/>
      <dgm:spPr/>
      <dgm:t>
        <a:bodyPr/>
        <a:lstStyle/>
        <a:p>
          <a:endParaRPr lang="en-US"/>
        </a:p>
      </dgm:t>
    </dgm:pt>
    <dgm:pt modelId="{1C1F727C-EE98-4352-BDED-7CC8823B452D}" type="sibTrans" cxnId="{B6478AF6-9782-4BD2-9F92-79C64C223354}">
      <dgm:prSet/>
      <dgm:spPr/>
      <dgm:t>
        <a:bodyPr/>
        <a:lstStyle/>
        <a:p>
          <a:endParaRPr lang="en-US"/>
        </a:p>
      </dgm:t>
    </dgm:pt>
    <dgm:pt modelId="{63FBD043-F582-496A-A9F0-47062C637BA0}">
      <dgm:prSet phldrT="[Text]"/>
      <dgm:spPr/>
      <dgm:t>
        <a:bodyPr/>
        <a:lstStyle/>
        <a:p>
          <a:r>
            <a:rPr lang="en-US" dirty="0"/>
            <a:t>Learning with delayed rewards</a:t>
          </a:r>
        </a:p>
      </dgm:t>
    </dgm:pt>
    <dgm:pt modelId="{CC768A8C-D80D-4EA1-92CA-BAF308742FC9}" type="parTrans" cxnId="{424FE1B8-D268-4166-A4F8-867291DB6607}">
      <dgm:prSet/>
      <dgm:spPr/>
      <dgm:t>
        <a:bodyPr/>
        <a:lstStyle/>
        <a:p>
          <a:endParaRPr lang="en-US"/>
        </a:p>
      </dgm:t>
    </dgm:pt>
    <dgm:pt modelId="{1836B79E-59E8-4D56-ADF6-591D9D4A9BB7}" type="sibTrans" cxnId="{424FE1B8-D268-4166-A4F8-867291DB6607}">
      <dgm:prSet/>
      <dgm:spPr/>
      <dgm:t>
        <a:bodyPr/>
        <a:lstStyle/>
        <a:p>
          <a:endParaRPr lang="en-US"/>
        </a:p>
      </dgm:t>
    </dgm:pt>
    <dgm:pt modelId="{0B55303A-29C3-4934-908A-944427766A62}">
      <dgm:prSet phldrT="[Text]"/>
      <dgm:spPr/>
      <dgm:t>
        <a:bodyPr/>
        <a:lstStyle/>
        <a:p>
          <a:r>
            <a:rPr lang="en-US" dirty="0"/>
            <a:t>Features to groupings/representation</a:t>
          </a:r>
        </a:p>
      </dgm:t>
    </dgm:pt>
    <dgm:pt modelId="{7AAE5B49-F669-4665-A960-02D427B7E253}" type="parTrans" cxnId="{B783851C-E85F-460B-821E-C4693B719BB1}">
      <dgm:prSet/>
      <dgm:spPr/>
      <dgm:t>
        <a:bodyPr/>
        <a:lstStyle/>
        <a:p>
          <a:endParaRPr lang="en-US"/>
        </a:p>
      </dgm:t>
    </dgm:pt>
    <dgm:pt modelId="{64C3C5BE-3E40-41FB-8CB7-1A789D112976}" type="sibTrans" cxnId="{B783851C-E85F-460B-821E-C4693B719BB1}">
      <dgm:prSet/>
      <dgm:spPr/>
      <dgm:t>
        <a:bodyPr/>
        <a:lstStyle/>
        <a:p>
          <a:endParaRPr lang="en-US"/>
        </a:p>
      </dgm:t>
    </dgm:pt>
    <dgm:pt modelId="{6232558B-36EA-4D28-AA80-39C59A490643}" type="pres">
      <dgm:prSet presAssocID="{8CAFD991-31FA-4D19-BF89-79FC7BA3E093}" presName="hierChild1" presStyleCnt="0">
        <dgm:presLayoutVars>
          <dgm:orgChart val="1"/>
          <dgm:chPref val="1"/>
          <dgm:dir/>
          <dgm:animOne val="branch"/>
          <dgm:animLvl val="lvl"/>
          <dgm:resizeHandles/>
        </dgm:presLayoutVars>
      </dgm:prSet>
      <dgm:spPr/>
    </dgm:pt>
    <dgm:pt modelId="{4F23D7C3-1ECA-4A8E-8BF7-6D1A2F3285A8}" type="pres">
      <dgm:prSet presAssocID="{03F40A4D-DA76-43D2-A1DD-F825B90207F2}" presName="hierRoot1" presStyleCnt="0">
        <dgm:presLayoutVars>
          <dgm:hierBranch val="init"/>
        </dgm:presLayoutVars>
      </dgm:prSet>
      <dgm:spPr/>
    </dgm:pt>
    <dgm:pt modelId="{A0686AA1-54BC-448D-BBD4-B938906F33F0}" type="pres">
      <dgm:prSet presAssocID="{03F40A4D-DA76-43D2-A1DD-F825B90207F2}" presName="rootComposite1" presStyleCnt="0"/>
      <dgm:spPr/>
    </dgm:pt>
    <dgm:pt modelId="{D2A7350C-2DA8-4243-8F7E-22C1016300AC}" type="pres">
      <dgm:prSet presAssocID="{03F40A4D-DA76-43D2-A1DD-F825B90207F2}" presName="rootText1" presStyleLbl="node0" presStyleIdx="0" presStyleCnt="1">
        <dgm:presLayoutVars>
          <dgm:chPref val="3"/>
        </dgm:presLayoutVars>
      </dgm:prSet>
      <dgm:spPr/>
    </dgm:pt>
    <dgm:pt modelId="{DB719915-2BA1-422B-B267-676CE3A39628}" type="pres">
      <dgm:prSet presAssocID="{03F40A4D-DA76-43D2-A1DD-F825B90207F2}" presName="rootConnector1" presStyleLbl="node1" presStyleIdx="0" presStyleCnt="0"/>
      <dgm:spPr/>
    </dgm:pt>
    <dgm:pt modelId="{D47E0B66-847B-4339-A1A5-E6330EF9EC9D}" type="pres">
      <dgm:prSet presAssocID="{03F40A4D-DA76-43D2-A1DD-F825B90207F2}" presName="hierChild2" presStyleCnt="0"/>
      <dgm:spPr/>
    </dgm:pt>
    <dgm:pt modelId="{2839665D-26B9-4686-A50C-3E6DF3CB8965}" type="pres">
      <dgm:prSet presAssocID="{0B96742A-4782-4D0B-AF52-FAA61B1B5CB3}" presName="Name37" presStyleLbl="parChTrans1D2" presStyleIdx="0" presStyleCnt="3"/>
      <dgm:spPr/>
    </dgm:pt>
    <dgm:pt modelId="{61EA0AB8-78BC-486C-B2E8-97195E09FB21}" type="pres">
      <dgm:prSet presAssocID="{65F16B94-FC25-4764-832E-1482AE9D4285}" presName="hierRoot2" presStyleCnt="0">
        <dgm:presLayoutVars>
          <dgm:hierBranch val="init"/>
        </dgm:presLayoutVars>
      </dgm:prSet>
      <dgm:spPr/>
    </dgm:pt>
    <dgm:pt modelId="{E011CCD2-D606-4C9F-B5FE-755DC8A9DA57}" type="pres">
      <dgm:prSet presAssocID="{65F16B94-FC25-4764-832E-1482AE9D4285}" presName="rootComposite" presStyleCnt="0"/>
      <dgm:spPr/>
    </dgm:pt>
    <dgm:pt modelId="{44753AC4-28F4-41CB-A989-28F9C85B9943}" type="pres">
      <dgm:prSet presAssocID="{65F16B94-FC25-4764-832E-1482AE9D4285}" presName="rootText" presStyleLbl="node2" presStyleIdx="0" presStyleCnt="3">
        <dgm:presLayoutVars>
          <dgm:chPref val="3"/>
        </dgm:presLayoutVars>
      </dgm:prSet>
      <dgm:spPr/>
    </dgm:pt>
    <dgm:pt modelId="{E2A3195F-2F7C-415B-AC2A-64B4655597CC}" type="pres">
      <dgm:prSet presAssocID="{65F16B94-FC25-4764-832E-1482AE9D4285}" presName="rootConnector" presStyleLbl="node2" presStyleIdx="0" presStyleCnt="3"/>
      <dgm:spPr/>
    </dgm:pt>
    <dgm:pt modelId="{BC16FAB9-DA2D-493A-A6F3-6CBD3BB33E7C}" type="pres">
      <dgm:prSet presAssocID="{65F16B94-FC25-4764-832E-1482AE9D4285}" presName="hierChild4" presStyleCnt="0"/>
      <dgm:spPr/>
    </dgm:pt>
    <dgm:pt modelId="{7F5E0023-D4D4-4A47-A3F7-FCB0715C12E2}" type="pres">
      <dgm:prSet presAssocID="{EF138099-DEC5-4E5F-A3B1-4D79D1E3ABF0}" presName="Name37" presStyleLbl="parChTrans1D3" presStyleIdx="0" presStyleCnt="8"/>
      <dgm:spPr/>
    </dgm:pt>
    <dgm:pt modelId="{59F6D158-1888-4831-8312-1FE84DD94644}" type="pres">
      <dgm:prSet presAssocID="{937F4BFF-7848-479A-93AD-482993DEECA5}" presName="hierRoot2" presStyleCnt="0">
        <dgm:presLayoutVars>
          <dgm:hierBranch val="init"/>
        </dgm:presLayoutVars>
      </dgm:prSet>
      <dgm:spPr/>
    </dgm:pt>
    <dgm:pt modelId="{4ECF0039-E3B2-42D0-8B1D-9A93E4106FC9}" type="pres">
      <dgm:prSet presAssocID="{937F4BFF-7848-479A-93AD-482993DEECA5}" presName="rootComposite" presStyleCnt="0"/>
      <dgm:spPr/>
    </dgm:pt>
    <dgm:pt modelId="{D379C424-CB6C-4E74-AF5A-4F479C1E89DD}" type="pres">
      <dgm:prSet presAssocID="{937F4BFF-7848-479A-93AD-482993DEECA5}" presName="rootText" presStyleLbl="node3" presStyleIdx="0" presStyleCnt="8">
        <dgm:presLayoutVars>
          <dgm:chPref val="3"/>
        </dgm:presLayoutVars>
      </dgm:prSet>
      <dgm:spPr/>
    </dgm:pt>
    <dgm:pt modelId="{72297698-E2D8-46B1-887B-2FDE1F3F620E}" type="pres">
      <dgm:prSet presAssocID="{937F4BFF-7848-479A-93AD-482993DEECA5}" presName="rootConnector" presStyleLbl="node3" presStyleIdx="0" presStyleCnt="8"/>
      <dgm:spPr/>
    </dgm:pt>
    <dgm:pt modelId="{0690D2FE-0A47-4633-BE25-8611086C407A}" type="pres">
      <dgm:prSet presAssocID="{937F4BFF-7848-479A-93AD-482993DEECA5}" presName="hierChild4" presStyleCnt="0"/>
      <dgm:spPr/>
    </dgm:pt>
    <dgm:pt modelId="{E78C1CDE-3F5D-4667-B437-89BAB6F16E48}" type="pres">
      <dgm:prSet presAssocID="{B6A04D7F-3237-4648-8A37-FE7D242B0BEB}" presName="Name37" presStyleLbl="parChTrans1D4" presStyleIdx="0" presStyleCnt="6"/>
      <dgm:spPr/>
    </dgm:pt>
    <dgm:pt modelId="{0AD65BF5-1233-4D4B-9EF3-1A280E4BDFC6}" type="pres">
      <dgm:prSet presAssocID="{8DD5844E-56B7-4DF9-AA65-6909F0EED239}" presName="hierRoot2" presStyleCnt="0">
        <dgm:presLayoutVars>
          <dgm:hierBranch val="init"/>
        </dgm:presLayoutVars>
      </dgm:prSet>
      <dgm:spPr/>
    </dgm:pt>
    <dgm:pt modelId="{F614BA78-118E-4CE4-BDFC-9C05FF20B50A}" type="pres">
      <dgm:prSet presAssocID="{8DD5844E-56B7-4DF9-AA65-6909F0EED239}" presName="rootComposite" presStyleCnt="0"/>
      <dgm:spPr/>
    </dgm:pt>
    <dgm:pt modelId="{102A5268-FB68-4117-BF27-35846C0F8A40}" type="pres">
      <dgm:prSet presAssocID="{8DD5844E-56B7-4DF9-AA65-6909F0EED239}" presName="rootText" presStyleLbl="node4" presStyleIdx="0" presStyleCnt="6">
        <dgm:presLayoutVars>
          <dgm:chPref val="3"/>
        </dgm:presLayoutVars>
      </dgm:prSet>
      <dgm:spPr/>
    </dgm:pt>
    <dgm:pt modelId="{F739396D-F588-4487-B2FF-C2A33EB0578A}" type="pres">
      <dgm:prSet presAssocID="{8DD5844E-56B7-4DF9-AA65-6909F0EED239}" presName="rootConnector" presStyleLbl="node4" presStyleIdx="0" presStyleCnt="6"/>
      <dgm:spPr/>
    </dgm:pt>
    <dgm:pt modelId="{55CD2109-B69C-4EEA-9777-892B4985CEF8}" type="pres">
      <dgm:prSet presAssocID="{8DD5844E-56B7-4DF9-AA65-6909F0EED239}" presName="hierChild4" presStyleCnt="0"/>
      <dgm:spPr/>
    </dgm:pt>
    <dgm:pt modelId="{B8360C3F-138D-4E46-B808-53B57185EEF3}" type="pres">
      <dgm:prSet presAssocID="{8DD5844E-56B7-4DF9-AA65-6909F0EED239}" presName="hierChild5" presStyleCnt="0"/>
      <dgm:spPr/>
    </dgm:pt>
    <dgm:pt modelId="{08ACAD80-91C4-4B87-99BA-42633751C724}" type="pres">
      <dgm:prSet presAssocID="{6DB870E7-4630-4201-9498-53A4BF3EC4EB}" presName="Name37" presStyleLbl="parChTrans1D4" presStyleIdx="1" presStyleCnt="6"/>
      <dgm:spPr/>
    </dgm:pt>
    <dgm:pt modelId="{08972B62-91BF-4DA9-B7C0-D3E85DAD5CFE}" type="pres">
      <dgm:prSet presAssocID="{EF0191C5-93AC-474E-BD41-EB4777C028BD}" presName="hierRoot2" presStyleCnt="0">
        <dgm:presLayoutVars>
          <dgm:hierBranch val="init"/>
        </dgm:presLayoutVars>
      </dgm:prSet>
      <dgm:spPr/>
    </dgm:pt>
    <dgm:pt modelId="{B2C56234-3F45-4F80-B136-4401C6ED90A2}" type="pres">
      <dgm:prSet presAssocID="{EF0191C5-93AC-474E-BD41-EB4777C028BD}" presName="rootComposite" presStyleCnt="0"/>
      <dgm:spPr/>
    </dgm:pt>
    <dgm:pt modelId="{D9DE04C8-7F57-4FA4-8211-F3A4001B9F06}" type="pres">
      <dgm:prSet presAssocID="{EF0191C5-93AC-474E-BD41-EB4777C028BD}" presName="rootText" presStyleLbl="node4" presStyleIdx="1" presStyleCnt="6">
        <dgm:presLayoutVars>
          <dgm:chPref val="3"/>
        </dgm:presLayoutVars>
      </dgm:prSet>
      <dgm:spPr/>
    </dgm:pt>
    <dgm:pt modelId="{9E370935-D660-495E-901F-E9D95A553FB7}" type="pres">
      <dgm:prSet presAssocID="{EF0191C5-93AC-474E-BD41-EB4777C028BD}" presName="rootConnector" presStyleLbl="node4" presStyleIdx="1" presStyleCnt="6"/>
      <dgm:spPr/>
    </dgm:pt>
    <dgm:pt modelId="{782BEE8E-717B-43FF-98B7-08DB32441B4F}" type="pres">
      <dgm:prSet presAssocID="{EF0191C5-93AC-474E-BD41-EB4777C028BD}" presName="hierChild4" presStyleCnt="0"/>
      <dgm:spPr/>
    </dgm:pt>
    <dgm:pt modelId="{A0004351-B7B2-437E-B206-C0251BD5C2F9}" type="pres">
      <dgm:prSet presAssocID="{EF0191C5-93AC-474E-BD41-EB4777C028BD}" presName="hierChild5" presStyleCnt="0"/>
      <dgm:spPr/>
    </dgm:pt>
    <dgm:pt modelId="{EDC72CB2-DED2-4D1F-8514-0FB8202638A5}" type="pres">
      <dgm:prSet presAssocID="{4033C0B7-A716-4531-9F9E-C3C2CAF24D8E}" presName="Name37" presStyleLbl="parChTrans1D4" presStyleIdx="2" presStyleCnt="6"/>
      <dgm:spPr/>
    </dgm:pt>
    <dgm:pt modelId="{8B9D66ED-BD4B-465B-9836-230E9C9903FF}" type="pres">
      <dgm:prSet presAssocID="{98DFA528-8367-4EA1-85AF-E829F72D0A37}" presName="hierRoot2" presStyleCnt="0">
        <dgm:presLayoutVars>
          <dgm:hierBranch val="init"/>
        </dgm:presLayoutVars>
      </dgm:prSet>
      <dgm:spPr/>
    </dgm:pt>
    <dgm:pt modelId="{51DF00AA-B36B-401D-872C-74A7981F3853}" type="pres">
      <dgm:prSet presAssocID="{98DFA528-8367-4EA1-85AF-E829F72D0A37}" presName="rootComposite" presStyleCnt="0"/>
      <dgm:spPr/>
    </dgm:pt>
    <dgm:pt modelId="{D65A5A4D-0531-4E32-8DCE-4B7366956F74}" type="pres">
      <dgm:prSet presAssocID="{98DFA528-8367-4EA1-85AF-E829F72D0A37}" presName="rootText" presStyleLbl="node4" presStyleIdx="2" presStyleCnt="6">
        <dgm:presLayoutVars>
          <dgm:chPref val="3"/>
        </dgm:presLayoutVars>
      </dgm:prSet>
      <dgm:spPr/>
    </dgm:pt>
    <dgm:pt modelId="{A27943C9-9FB3-4765-B724-F89258D13C73}" type="pres">
      <dgm:prSet presAssocID="{98DFA528-8367-4EA1-85AF-E829F72D0A37}" presName="rootConnector" presStyleLbl="node4" presStyleIdx="2" presStyleCnt="6"/>
      <dgm:spPr/>
    </dgm:pt>
    <dgm:pt modelId="{D1ED9C69-E756-444D-B07A-8F682FADE027}" type="pres">
      <dgm:prSet presAssocID="{98DFA528-8367-4EA1-85AF-E829F72D0A37}" presName="hierChild4" presStyleCnt="0"/>
      <dgm:spPr/>
    </dgm:pt>
    <dgm:pt modelId="{3B115AD5-E461-47E7-A827-7056DD98C427}" type="pres">
      <dgm:prSet presAssocID="{98DFA528-8367-4EA1-85AF-E829F72D0A37}" presName="hierChild5" presStyleCnt="0"/>
      <dgm:spPr/>
    </dgm:pt>
    <dgm:pt modelId="{029FA091-629D-435E-A52C-1957F43C5F93}" type="pres">
      <dgm:prSet presAssocID="{937F4BFF-7848-479A-93AD-482993DEECA5}" presName="hierChild5" presStyleCnt="0"/>
      <dgm:spPr/>
    </dgm:pt>
    <dgm:pt modelId="{4D22CFA2-DF13-4D62-B97C-8D0E44FF9EF7}" type="pres">
      <dgm:prSet presAssocID="{B4985E53-C619-4BAD-A51F-8466E5135D2C}" presName="Name37" presStyleLbl="parChTrans1D3" presStyleIdx="1" presStyleCnt="8"/>
      <dgm:spPr/>
    </dgm:pt>
    <dgm:pt modelId="{84909A79-41EE-4514-BD84-CAD89A14C6E3}" type="pres">
      <dgm:prSet presAssocID="{2A62DC10-1BC2-41F6-80E4-644D8E6CE052}" presName="hierRoot2" presStyleCnt="0">
        <dgm:presLayoutVars>
          <dgm:hierBranch val="init"/>
        </dgm:presLayoutVars>
      </dgm:prSet>
      <dgm:spPr/>
    </dgm:pt>
    <dgm:pt modelId="{C00C4E77-30D3-4491-A3F7-95784EA9F283}" type="pres">
      <dgm:prSet presAssocID="{2A62DC10-1BC2-41F6-80E4-644D8E6CE052}" presName="rootComposite" presStyleCnt="0"/>
      <dgm:spPr/>
    </dgm:pt>
    <dgm:pt modelId="{AC25D6BD-A14B-45F3-9E7D-C169F0CE017F}" type="pres">
      <dgm:prSet presAssocID="{2A62DC10-1BC2-41F6-80E4-644D8E6CE052}" presName="rootText" presStyleLbl="node3" presStyleIdx="1" presStyleCnt="8">
        <dgm:presLayoutVars>
          <dgm:chPref val="3"/>
        </dgm:presLayoutVars>
      </dgm:prSet>
      <dgm:spPr/>
    </dgm:pt>
    <dgm:pt modelId="{1EFAFAB7-D549-4495-8756-E8A4C3A2C110}" type="pres">
      <dgm:prSet presAssocID="{2A62DC10-1BC2-41F6-80E4-644D8E6CE052}" presName="rootConnector" presStyleLbl="node3" presStyleIdx="1" presStyleCnt="8"/>
      <dgm:spPr/>
    </dgm:pt>
    <dgm:pt modelId="{2014D85C-A974-4A43-BF1A-70D7E5508582}" type="pres">
      <dgm:prSet presAssocID="{2A62DC10-1BC2-41F6-80E4-644D8E6CE052}" presName="hierChild4" presStyleCnt="0"/>
      <dgm:spPr/>
    </dgm:pt>
    <dgm:pt modelId="{9DCD4295-E13A-4CFB-A353-48D032704814}" type="pres">
      <dgm:prSet presAssocID="{3BE0852F-6C94-40F6-A5A8-A5848FE64184}" presName="Name37" presStyleLbl="parChTrans1D4" presStyleIdx="3" presStyleCnt="6"/>
      <dgm:spPr/>
    </dgm:pt>
    <dgm:pt modelId="{74D8DC7F-7931-4E07-8C57-C05E1B67D9EF}" type="pres">
      <dgm:prSet presAssocID="{35B79AF0-148D-4E37-8391-E862B31A217A}" presName="hierRoot2" presStyleCnt="0">
        <dgm:presLayoutVars>
          <dgm:hierBranch val="init"/>
        </dgm:presLayoutVars>
      </dgm:prSet>
      <dgm:spPr/>
    </dgm:pt>
    <dgm:pt modelId="{8291019D-BE92-4E18-AAD2-6EC1ED421AB5}" type="pres">
      <dgm:prSet presAssocID="{35B79AF0-148D-4E37-8391-E862B31A217A}" presName="rootComposite" presStyleCnt="0"/>
      <dgm:spPr/>
    </dgm:pt>
    <dgm:pt modelId="{C878A10B-84CB-4389-88F3-43D82C492D16}" type="pres">
      <dgm:prSet presAssocID="{35B79AF0-148D-4E37-8391-E862B31A217A}" presName="rootText" presStyleLbl="node4" presStyleIdx="3" presStyleCnt="6">
        <dgm:presLayoutVars>
          <dgm:chPref val="3"/>
        </dgm:presLayoutVars>
      </dgm:prSet>
      <dgm:spPr/>
    </dgm:pt>
    <dgm:pt modelId="{E8B18A58-E00D-439F-AD8E-A3A20DC3575A}" type="pres">
      <dgm:prSet presAssocID="{35B79AF0-148D-4E37-8391-E862B31A217A}" presName="rootConnector" presStyleLbl="node4" presStyleIdx="3" presStyleCnt="6"/>
      <dgm:spPr/>
    </dgm:pt>
    <dgm:pt modelId="{76ABA4AE-0C15-4E5C-AFF4-5B9CD1DDB8FB}" type="pres">
      <dgm:prSet presAssocID="{35B79AF0-148D-4E37-8391-E862B31A217A}" presName="hierChild4" presStyleCnt="0"/>
      <dgm:spPr/>
    </dgm:pt>
    <dgm:pt modelId="{CAB5BDF7-C74F-4260-B638-BEA4260DAFEC}" type="pres">
      <dgm:prSet presAssocID="{35B79AF0-148D-4E37-8391-E862B31A217A}" presName="hierChild5" presStyleCnt="0"/>
      <dgm:spPr/>
    </dgm:pt>
    <dgm:pt modelId="{FDF0BCF8-B416-4228-96B2-1A5F16A69994}" type="pres">
      <dgm:prSet presAssocID="{8D649A63-CFC5-4A4C-AAD4-6DCDDC1DA302}" presName="Name37" presStyleLbl="parChTrans1D4" presStyleIdx="4" presStyleCnt="6"/>
      <dgm:spPr/>
    </dgm:pt>
    <dgm:pt modelId="{F7CFD072-C066-468C-BAD3-C96F95A1CFCB}" type="pres">
      <dgm:prSet presAssocID="{C9A01027-7C3B-4DE7-BAFF-07255455F697}" presName="hierRoot2" presStyleCnt="0">
        <dgm:presLayoutVars>
          <dgm:hierBranch val="init"/>
        </dgm:presLayoutVars>
      </dgm:prSet>
      <dgm:spPr/>
    </dgm:pt>
    <dgm:pt modelId="{AB27EE23-093B-4E50-92A7-64BF6FA52B58}" type="pres">
      <dgm:prSet presAssocID="{C9A01027-7C3B-4DE7-BAFF-07255455F697}" presName="rootComposite" presStyleCnt="0"/>
      <dgm:spPr/>
    </dgm:pt>
    <dgm:pt modelId="{A66F5ABF-D47B-4B49-94E7-965140D56F6D}" type="pres">
      <dgm:prSet presAssocID="{C9A01027-7C3B-4DE7-BAFF-07255455F697}" presName="rootText" presStyleLbl="node4" presStyleIdx="4" presStyleCnt="6">
        <dgm:presLayoutVars>
          <dgm:chPref val="3"/>
        </dgm:presLayoutVars>
      </dgm:prSet>
      <dgm:spPr/>
    </dgm:pt>
    <dgm:pt modelId="{1F0F7205-FB54-44E5-A6A0-47C7F524B183}" type="pres">
      <dgm:prSet presAssocID="{C9A01027-7C3B-4DE7-BAFF-07255455F697}" presName="rootConnector" presStyleLbl="node4" presStyleIdx="4" presStyleCnt="6"/>
      <dgm:spPr/>
    </dgm:pt>
    <dgm:pt modelId="{FA56521F-B695-46A7-B74E-02433801E8E7}" type="pres">
      <dgm:prSet presAssocID="{C9A01027-7C3B-4DE7-BAFF-07255455F697}" presName="hierChild4" presStyleCnt="0"/>
      <dgm:spPr/>
    </dgm:pt>
    <dgm:pt modelId="{5205F2D6-1C95-464F-A4E0-6D75236F7196}" type="pres">
      <dgm:prSet presAssocID="{C9A01027-7C3B-4DE7-BAFF-07255455F697}" presName="hierChild5" presStyleCnt="0"/>
      <dgm:spPr/>
    </dgm:pt>
    <dgm:pt modelId="{B6D71104-7699-4F58-90E2-E5141FCEB415}" type="pres">
      <dgm:prSet presAssocID="{1D1DA21B-94B5-4458-B794-38F7A1BF32EB}" presName="Name37" presStyleLbl="parChTrans1D4" presStyleIdx="5" presStyleCnt="6"/>
      <dgm:spPr/>
    </dgm:pt>
    <dgm:pt modelId="{94692307-A372-4CE0-8111-51FFE855CB46}" type="pres">
      <dgm:prSet presAssocID="{E802A496-E53F-4040-A6DE-8609E899BFFB}" presName="hierRoot2" presStyleCnt="0">
        <dgm:presLayoutVars>
          <dgm:hierBranch val="init"/>
        </dgm:presLayoutVars>
      </dgm:prSet>
      <dgm:spPr/>
    </dgm:pt>
    <dgm:pt modelId="{CF748561-94DF-4721-A144-7BE9DB6E69C5}" type="pres">
      <dgm:prSet presAssocID="{E802A496-E53F-4040-A6DE-8609E899BFFB}" presName="rootComposite" presStyleCnt="0"/>
      <dgm:spPr/>
    </dgm:pt>
    <dgm:pt modelId="{CD95F610-272B-43BD-B8AA-77BD707C98C7}" type="pres">
      <dgm:prSet presAssocID="{E802A496-E53F-4040-A6DE-8609E899BFFB}" presName="rootText" presStyleLbl="node4" presStyleIdx="5" presStyleCnt="6">
        <dgm:presLayoutVars>
          <dgm:chPref val="3"/>
        </dgm:presLayoutVars>
      </dgm:prSet>
      <dgm:spPr/>
    </dgm:pt>
    <dgm:pt modelId="{9801CF95-91E1-4CF9-B260-D68663027EA4}" type="pres">
      <dgm:prSet presAssocID="{E802A496-E53F-4040-A6DE-8609E899BFFB}" presName="rootConnector" presStyleLbl="node4" presStyleIdx="5" presStyleCnt="6"/>
      <dgm:spPr/>
    </dgm:pt>
    <dgm:pt modelId="{7BB202CA-0901-4523-B8E3-B5240C6C8EC4}" type="pres">
      <dgm:prSet presAssocID="{E802A496-E53F-4040-A6DE-8609E899BFFB}" presName="hierChild4" presStyleCnt="0"/>
      <dgm:spPr/>
    </dgm:pt>
    <dgm:pt modelId="{96B0310E-D3BF-4C6D-AEA4-DD4F4BA39FCF}" type="pres">
      <dgm:prSet presAssocID="{E802A496-E53F-4040-A6DE-8609E899BFFB}" presName="hierChild5" presStyleCnt="0"/>
      <dgm:spPr/>
    </dgm:pt>
    <dgm:pt modelId="{35BFFD0D-9F0E-4140-9BC4-FA771AA32DD0}" type="pres">
      <dgm:prSet presAssocID="{2A62DC10-1BC2-41F6-80E4-644D8E6CE052}" presName="hierChild5" presStyleCnt="0"/>
      <dgm:spPr/>
    </dgm:pt>
    <dgm:pt modelId="{FBD3BD91-CF63-42FA-B69E-12FBFE913EC2}" type="pres">
      <dgm:prSet presAssocID="{65F16B94-FC25-4764-832E-1482AE9D4285}" presName="hierChild5" presStyleCnt="0"/>
      <dgm:spPr/>
    </dgm:pt>
    <dgm:pt modelId="{98646A0D-5701-47B9-9D3A-1FD9A51BBB3C}" type="pres">
      <dgm:prSet presAssocID="{91131FA3-DD6A-4D98-99B2-30CED6119C42}" presName="Name37" presStyleLbl="parChTrans1D2" presStyleIdx="1" presStyleCnt="3"/>
      <dgm:spPr/>
    </dgm:pt>
    <dgm:pt modelId="{B99FE301-B522-411C-8649-7F95E98278CE}" type="pres">
      <dgm:prSet presAssocID="{0376F340-80AD-43A3-A154-ECCC18F45957}" presName="hierRoot2" presStyleCnt="0">
        <dgm:presLayoutVars>
          <dgm:hierBranch val="init"/>
        </dgm:presLayoutVars>
      </dgm:prSet>
      <dgm:spPr/>
    </dgm:pt>
    <dgm:pt modelId="{E16F5018-35A5-4C92-AEDD-9B6793245D64}" type="pres">
      <dgm:prSet presAssocID="{0376F340-80AD-43A3-A154-ECCC18F45957}" presName="rootComposite" presStyleCnt="0"/>
      <dgm:spPr/>
    </dgm:pt>
    <dgm:pt modelId="{07EF0893-FBD1-459C-86B4-2A0B9BCB95F6}" type="pres">
      <dgm:prSet presAssocID="{0376F340-80AD-43A3-A154-ECCC18F45957}" presName="rootText" presStyleLbl="node2" presStyleIdx="1" presStyleCnt="3">
        <dgm:presLayoutVars>
          <dgm:chPref val="3"/>
        </dgm:presLayoutVars>
      </dgm:prSet>
      <dgm:spPr/>
    </dgm:pt>
    <dgm:pt modelId="{0655F3CE-E08C-4F83-AC26-E6589DE8B7C7}" type="pres">
      <dgm:prSet presAssocID="{0376F340-80AD-43A3-A154-ECCC18F45957}" presName="rootConnector" presStyleLbl="node2" presStyleIdx="1" presStyleCnt="3"/>
      <dgm:spPr/>
    </dgm:pt>
    <dgm:pt modelId="{35BB1890-EFEC-4898-9672-FA860DA98551}" type="pres">
      <dgm:prSet presAssocID="{0376F340-80AD-43A3-A154-ECCC18F45957}" presName="hierChild4" presStyleCnt="0"/>
      <dgm:spPr/>
    </dgm:pt>
    <dgm:pt modelId="{431FA909-9DAE-452D-872C-E578126ACBB5}" type="pres">
      <dgm:prSet presAssocID="{7AAE5B49-F669-4665-A960-02D427B7E253}" presName="Name37" presStyleLbl="parChTrans1D3" presStyleIdx="2" presStyleCnt="8"/>
      <dgm:spPr/>
    </dgm:pt>
    <dgm:pt modelId="{46A9018E-93D6-4379-9BA0-51907822DD1F}" type="pres">
      <dgm:prSet presAssocID="{0B55303A-29C3-4934-908A-944427766A62}" presName="hierRoot2" presStyleCnt="0">
        <dgm:presLayoutVars>
          <dgm:hierBranch val="init"/>
        </dgm:presLayoutVars>
      </dgm:prSet>
      <dgm:spPr/>
    </dgm:pt>
    <dgm:pt modelId="{B68BCF01-8EB3-4CF2-8835-071569B65CCC}" type="pres">
      <dgm:prSet presAssocID="{0B55303A-29C3-4934-908A-944427766A62}" presName="rootComposite" presStyleCnt="0"/>
      <dgm:spPr/>
    </dgm:pt>
    <dgm:pt modelId="{5CD3201A-D87D-4C48-B34F-56F400F8FC06}" type="pres">
      <dgm:prSet presAssocID="{0B55303A-29C3-4934-908A-944427766A62}" presName="rootText" presStyleLbl="node3" presStyleIdx="2" presStyleCnt="8">
        <dgm:presLayoutVars>
          <dgm:chPref val="3"/>
        </dgm:presLayoutVars>
      </dgm:prSet>
      <dgm:spPr/>
    </dgm:pt>
    <dgm:pt modelId="{AAB3BECC-0EF0-4B5E-9BF6-60B595F23EE1}" type="pres">
      <dgm:prSet presAssocID="{0B55303A-29C3-4934-908A-944427766A62}" presName="rootConnector" presStyleLbl="node3" presStyleIdx="2" presStyleCnt="8"/>
      <dgm:spPr/>
    </dgm:pt>
    <dgm:pt modelId="{729D3378-AB23-4E69-9E1E-A523CE277625}" type="pres">
      <dgm:prSet presAssocID="{0B55303A-29C3-4934-908A-944427766A62}" presName="hierChild4" presStyleCnt="0"/>
      <dgm:spPr/>
    </dgm:pt>
    <dgm:pt modelId="{0D1BD8B5-5CE1-4CC3-A3D5-E3815B07ED72}" type="pres">
      <dgm:prSet presAssocID="{0B55303A-29C3-4934-908A-944427766A62}" presName="hierChild5" presStyleCnt="0"/>
      <dgm:spPr/>
    </dgm:pt>
    <dgm:pt modelId="{3F920B25-A8F9-46D3-89AE-7C987717D412}" type="pres">
      <dgm:prSet presAssocID="{5FAB6252-2037-4981-A08B-B5FF49A8DDAB}" presName="Name37" presStyleLbl="parChTrans1D3" presStyleIdx="3" presStyleCnt="8"/>
      <dgm:spPr/>
    </dgm:pt>
    <dgm:pt modelId="{B1B859FC-53A0-4AFC-B15C-50A61A74D912}" type="pres">
      <dgm:prSet presAssocID="{CB1B2FE3-85CF-40FC-9035-C6E20535FBA2}" presName="hierRoot2" presStyleCnt="0">
        <dgm:presLayoutVars>
          <dgm:hierBranch val="init"/>
        </dgm:presLayoutVars>
      </dgm:prSet>
      <dgm:spPr/>
    </dgm:pt>
    <dgm:pt modelId="{D6C18173-09F4-41E6-8609-9217F81C2134}" type="pres">
      <dgm:prSet presAssocID="{CB1B2FE3-85CF-40FC-9035-C6E20535FBA2}" presName="rootComposite" presStyleCnt="0"/>
      <dgm:spPr/>
    </dgm:pt>
    <dgm:pt modelId="{D6443283-2457-4265-8311-17F35072D10A}" type="pres">
      <dgm:prSet presAssocID="{CB1B2FE3-85CF-40FC-9035-C6E20535FBA2}" presName="rootText" presStyleLbl="node3" presStyleIdx="3" presStyleCnt="8">
        <dgm:presLayoutVars>
          <dgm:chPref val="3"/>
        </dgm:presLayoutVars>
      </dgm:prSet>
      <dgm:spPr/>
    </dgm:pt>
    <dgm:pt modelId="{73262564-BE5E-4B3F-9B55-BC22186726DB}" type="pres">
      <dgm:prSet presAssocID="{CB1B2FE3-85CF-40FC-9035-C6E20535FBA2}" presName="rootConnector" presStyleLbl="node3" presStyleIdx="3" presStyleCnt="8"/>
      <dgm:spPr/>
    </dgm:pt>
    <dgm:pt modelId="{371F6D02-D0CB-43FA-97C9-4DA350D14790}" type="pres">
      <dgm:prSet presAssocID="{CB1B2FE3-85CF-40FC-9035-C6E20535FBA2}" presName="hierChild4" presStyleCnt="0"/>
      <dgm:spPr/>
    </dgm:pt>
    <dgm:pt modelId="{A8A87B9D-F05A-4F87-B319-A6FD5E2A2778}" type="pres">
      <dgm:prSet presAssocID="{CB1B2FE3-85CF-40FC-9035-C6E20535FBA2}" presName="hierChild5" presStyleCnt="0"/>
      <dgm:spPr/>
    </dgm:pt>
    <dgm:pt modelId="{F4C218D6-C75C-41FA-BAFD-2D2BD8284A53}" type="pres">
      <dgm:prSet presAssocID="{6AA6A9F4-53AB-4BC1-9782-DA57CA598268}" presName="Name37" presStyleLbl="parChTrans1D3" presStyleIdx="4" presStyleCnt="8"/>
      <dgm:spPr/>
    </dgm:pt>
    <dgm:pt modelId="{5F9ACACA-0F38-4978-AAF6-AAF89F38C133}" type="pres">
      <dgm:prSet presAssocID="{195B86B3-ADCD-4A38-8BA8-27A0B3F3EB5B}" presName="hierRoot2" presStyleCnt="0">
        <dgm:presLayoutVars>
          <dgm:hierBranch val="init"/>
        </dgm:presLayoutVars>
      </dgm:prSet>
      <dgm:spPr/>
    </dgm:pt>
    <dgm:pt modelId="{CACF8D01-DBD5-43EC-8F3E-10D0A201B382}" type="pres">
      <dgm:prSet presAssocID="{195B86B3-ADCD-4A38-8BA8-27A0B3F3EB5B}" presName="rootComposite" presStyleCnt="0"/>
      <dgm:spPr/>
    </dgm:pt>
    <dgm:pt modelId="{8FD0DF6E-226E-4661-A43A-3A8116E33D9F}" type="pres">
      <dgm:prSet presAssocID="{195B86B3-ADCD-4A38-8BA8-27A0B3F3EB5B}" presName="rootText" presStyleLbl="node3" presStyleIdx="4" presStyleCnt="8">
        <dgm:presLayoutVars>
          <dgm:chPref val="3"/>
        </dgm:presLayoutVars>
      </dgm:prSet>
      <dgm:spPr/>
    </dgm:pt>
    <dgm:pt modelId="{AD73BA63-2FE8-459A-8075-9AB6CD1BB6BF}" type="pres">
      <dgm:prSet presAssocID="{195B86B3-ADCD-4A38-8BA8-27A0B3F3EB5B}" presName="rootConnector" presStyleLbl="node3" presStyleIdx="4" presStyleCnt="8"/>
      <dgm:spPr/>
    </dgm:pt>
    <dgm:pt modelId="{BC74C2D7-7ECC-448B-B662-39092F1C40CA}" type="pres">
      <dgm:prSet presAssocID="{195B86B3-ADCD-4A38-8BA8-27A0B3F3EB5B}" presName="hierChild4" presStyleCnt="0"/>
      <dgm:spPr/>
    </dgm:pt>
    <dgm:pt modelId="{79395A3B-F310-4515-90BD-9BE004FB8C91}" type="pres">
      <dgm:prSet presAssocID="{195B86B3-ADCD-4A38-8BA8-27A0B3F3EB5B}" presName="hierChild5" presStyleCnt="0"/>
      <dgm:spPr/>
    </dgm:pt>
    <dgm:pt modelId="{173399CB-4231-401F-B02D-A4F4B4021103}" type="pres">
      <dgm:prSet presAssocID="{0376F340-80AD-43A3-A154-ECCC18F45957}" presName="hierChild5" presStyleCnt="0"/>
      <dgm:spPr/>
    </dgm:pt>
    <dgm:pt modelId="{8F32AC07-E1E2-42C1-B749-FA7B18DD7CE7}" type="pres">
      <dgm:prSet presAssocID="{E4EFFD14-AC89-4303-A8B3-2B9D026838D3}" presName="Name37" presStyleLbl="parChTrans1D2" presStyleIdx="2" presStyleCnt="3"/>
      <dgm:spPr/>
    </dgm:pt>
    <dgm:pt modelId="{B0A307D7-DACC-4179-BD04-FE7AB70C9433}" type="pres">
      <dgm:prSet presAssocID="{641052E2-9B93-4C14-B15A-8052133AE602}" presName="hierRoot2" presStyleCnt="0">
        <dgm:presLayoutVars>
          <dgm:hierBranch val="init"/>
        </dgm:presLayoutVars>
      </dgm:prSet>
      <dgm:spPr/>
    </dgm:pt>
    <dgm:pt modelId="{F5E872E7-7256-47DF-B24E-2654AA8632AF}" type="pres">
      <dgm:prSet presAssocID="{641052E2-9B93-4C14-B15A-8052133AE602}" presName="rootComposite" presStyleCnt="0"/>
      <dgm:spPr/>
    </dgm:pt>
    <dgm:pt modelId="{6F870B6F-5982-44E5-BC16-229ADBCFDE41}" type="pres">
      <dgm:prSet presAssocID="{641052E2-9B93-4C14-B15A-8052133AE602}" presName="rootText" presStyleLbl="node2" presStyleIdx="2" presStyleCnt="3">
        <dgm:presLayoutVars>
          <dgm:chPref val="3"/>
        </dgm:presLayoutVars>
      </dgm:prSet>
      <dgm:spPr/>
    </dgm:pt>
    <dgm:pt modelId="{E29A7B17-E001-4419-B3ED-FA3BD4069431}" type="pres">
      <dgm:prSet presAssocID="{641052E2-9B93-4C14-B15A-8052133AE602}" presName="rootConnector" presStyleLbl="node2" presStyleIdx="2" presStyleCnt="3"/>
      <dgm:spPr/>
    </dgm:pt>
    <dgm:pt modelId="{0BCE1126-DA9A-4FD3-8A36-196657032CE0}" type="pres">
      <dgm:prSet presAssocID="{641052E2-9B93-4C14-B15A-8052133AE602}" presName="hierChild4" presStyleCnt="0"/>
      <dgm:spPr/>
    </dgm:pt>
    <dgm:pt modelId="{BBE6B9FD-DE9B-4C47-BE1A-552A6A389867}" type="pres">
      <dgm:prSet presAssocID="{CC768A8C-D80D-4EA1-92CA-BAF308742FC9}" presName="Name37" presStyleLbl="parChTrans1D3" presStyleIdx="5" presStyleCnt="8"/>
      <dgm:spPr/>
    </dgm:pt>
    <dgm:pt modelId="{D6193CB1-3F5A-43F8-BBC1-6D95FD7CFD37}" type="pres">
      <dgm:prSet presAssocID="{63FBD043-F582-496A-A9F0-47062C637BA0}" presName="hierRoot2" presStyleCnt="0">
        <dgm:presLayoutVars>
          <dgm:hierBranch val="init"/>
        </dgm:presLayoutVars>
      </dgm:prSet>
      <dgm:spPr/>
    </dgm:pt>
    <dgm:pt modelId="{9C51DA4A-158C-4F60-A77B-3F2B9A957260}" type="pres">
      <dgm:prSet presAssocID="{63FBD043-F582-496A-A9F0-47062C637BA0}" presName="rootComposite" presStyleCnt="0"/>
      <dgm:spPr/>
    </dgm:pt>
    <dgm:pt modelId="{CFE98385-818C-468C-9BDB-8D3E25651452}" type="pres">
      <dgm:prSet presAssocID="{63FBD043-F582-496A-A9F0-47062C637BA0}" presName="rootText" presStyleLbl="node3" presStyleIdx="5" presStyleCnt="8">
        <dgm:presLayoutVars>
          <dgm:chPref val="3"/>
        </dgm:presLayoutVars>
      </dgm:prSet>
      <dgm:spPr/>
    </dgm:pt>
    <dgm:pt modelId="{185E11E8-1B52-4887-9029-17E1C10BC595}" type="pres">
      <dgm:prSet presAssocID="{63FBD043-F582-496A-A9F0-47062C637BA0}" presName="rootConnector" presStyleLbl="node3" presStyleIdx="5" presStyleCnt="8"/>
      <dgm:spPr/>
    </dgm:pt>
    <dgm:pt modelId="{14ABD1FE-F9CB-4A3B-8FC1-AFB4ABAB8787}" type="pres">
      <dgm:prSet presAssocID="{63FBD043-F582-496A-A9F0-47062C637BA0}" presName="hierChild4" presStyleCnt="0"/>
      <dgm:spPr/>
    </dgm:pt>
    <dgm:pt modelId="{667E148C-6E33-4C6E-AAF1-0797DF819C71}" type="pres">
      <dgm:prSet presAssocID="{63FBD043-F582-496A-A9F0-47062C637BA0}" presName="hierChild5" presStyleCnt="0"/>
      <dgm:spPr/>
    </dgm:pt>
    <dgm:pt modelId="{88186F7A-2C0F-4FB2-A8B0-BFB52E3B246F}" type="pres">
      <dgm:prSet presAssocID="{0157FFF3-8CF1-4C51-AAFB-12D7E6BD5314}" presName="Name37" presStyleLbl="parChTrans1D3" presStyleIdx="6" presStyleCnt="8"/>
      <dgm:spPr/>
    </dgm:pt>
    <dgm:pt modelId="{E953F6D0-B045-4F8D-BC76-53235A2CB042}" type="pres">
      <dgm:prSet presAssocID="{A091D246-0F64-401E-A599-56212516F507}" presName="hierRoot2" presStyleCnt="0">
        <dgm:presLayoutVars>
          <dgm:hierBranch val="init"/>
        </dgm:presLayoutVars>
      </dgm:prSet>
      <dgm:spPr/>
    </dgm:pt>
    <dgm:pt modelId="{97725FCE-BE5B-4F0E-B8EA-5FAACA6205E1}" type="pres">
      <dgm:prSet presAssocID="{A091D246-0F64-401E-A599-56212516F507}" presName="rootComposite" presStyleCnt="0"/>
      <dgm:spPr/>
    </dgm:pt>
    <dgm:pt modelId="{58BCCF02-F019-4254-95FF-49FA6A39C485}" type="pres">
      <dgm:prSet presAssocID="{A091D246-0F64-401E-A599-56212516F507}" presName="rootText" presStyleLbl="node3" presStyleIdx="6" presStyleCnt="8">
        <dgm:presLayoutVars>
          <dgm:chPref val="3"/>
        </dgm:presLayoutVars>
      </dgm:prSet>
      <dgm:spPr/>
    </dgm:pt>
    <dgm:pt modelId="{D1617777-4499-43F8-A259-617C71A15881}" type="pres">
      <dgm:prSet presAssocID="{A091D246-0F64-401E-A599-56212516F507}" presName="rootConnector" presStyleLbl="node3" presStyleIdx="6" presStyleCnt="8"/>
      <dgm:spPr/>
    </dgm:pt>
    <dgm:pt modelId="{FDE13083-8109-4CA9-B5B2-493874F26BC4}" type="pres">
      <dgm:prSet presAssocID="{A091D246-0F64-401E-A599-56212516F507}" presName="hierChild4" presStyleCnt="0"/>
      <dgm:spPr/>
    </dgm:pt>
    <dgm:pt modelId="{9EF8B944-19E1-4E22-A344-82CDE2CF6DCE}" type="pres">
      <dgm:prSet presAssocID="{A091D246-0F64-401E-A599-56212516F507}" presName="hierChild5" presStyleCnt="0"/>
      <dgm:spPr/>
    </dgm:pt>
    <dgm:pt modelId="{4B16BEB9-507B-4EB8-9D24-8ED3431AC313}" type="pres">
      <dgm:prSet presAssocID="{8A19522A-09F5-430A-8894-E32DCEF7D918}" presName="Name37" presStyleLbl="parChTrans1D3" presStyleIdx="7" presStyleCnt="8"/>
      <dgm:spPr/>
    </dgm:pt>
    <dgm:pt modelId="{9EF563F2-A9E5-4A36-81AC-A761260D833A}" type="pres">
      <dgm:prSet presAssocID="{AA4335C3-7D77-46CD-B6B8-89E7388C4569}" presName="hierRoot2" presStyleCnt="0">
        <dgm:presLayoutVars>
          <dgm:hierBranch val="init"/>
        </dgm:presLayoutVars>
      </dgm:prSet>
      <dgm:spPr/>
    </dgm:pt>
    <dgm:pt modelId="{4F3901DF-BE3A-4B42-880E-46D937EE757C}" type="pres">
      <dgm:prSet presAssocID="{AA4335C3-7D77-46CD-B6B8-89E7388C4569}" presName="rootComposite" presStyleCnt="0"/>
      <dgm:spPr/>
    </dgm:pt>
    <dgm:pt modelId="{4D1CC42C-5014-48A9-9DA6-2B129705D65C}" type="pres">
      <dgm:prSet presAssocID="{AA4335C3-7D77-46CD-B6B8-89E7388C4569}" presName="rootText" presStyleLbl="node3" presStyleIdx="7" presStyleCnt="8">
        <dgm:presLayoutVars>
          <dgm:chPref val="3"/>
        </dgm:presLayoutVars>
      </dgm:prSet>
      <dgm:spPr/>
    </dgm:pt>
    <dgm:pt modelId="{22E41BE1-625E-447E-9397-1517395A0B75}" type="pres">
      <dgm:prSet presAssocID="{AA4335C3-7D77-46CD-B6B8-89E7388C4569}" presName="rootConnector" presStyleLbl="node3" presStyleIdx="7" presStyleCnt="8"/>
      <dgm:spPr/>
    </dgm:pt>
    <dgm:pt modelId="{5F2E480B-3ABF-4AC0-BC61-8660067A1946}" type="pres">
      <dgm:prSet presAssocID="{AA4335C3-7D77-46CD-B6B8-89E7388C4569}" presName="hierChild4" presStyleCnt="0"/>
      <dgm:spPr/>
    </dgm:pt>
    <dgm:pt modelId="{C314EF95-3262-49A9-B8A8-099CD7E26A68}" type="pres">
      <dgm:prSet presAssocID="{AA4335C3-7D77-46CD-B6B8-89E7388C4569}" presName="hierChild5" presStyleCnt="0"/>
      <dgm:spPr/>
    </dgm:pt>
    <dgm:pt modelId="{3A22391F-C2ED-4F9B-A0C1-D12F1D4DCB00}" type="pres">
      <dgm:prSet presAssocID="{641052E2-9B93-4C14-B15A-8052133AE602}" presName="hierChild5" presStyleCnt="0"/>
      <dgm:spPr/>
    </dgm:pt>
    <dgm:pt modelId="{743EA2F2-24FA-4EEB-89AE-65726C7B1152}" type="pres">
      <dgm:prSet presAssocID="{03F40A4D-DA76-43D2-A1DD-F825B90207F2}" presName="hierChild3" presStyleCnt="0"/>
      <dgm:spPr/>
    </dgm:pt>
  </dgm:ptLst>
  <dgm:cxnLst>
    <dgm:cxn modelId="{FB304603-A6B0-4DFF-AE65-DF90D2CF25D9}" srcId="{65F16B94-FC25-4764-832E-1482AE9D4285}" destId="{937F4BFF-7848-479A-93AD-482993DEECA5}" srcOrd="0" destOrd="0" parTransId="{EF138099-DEC5-4E5F-A3B1-4D79D1E3ABF0}" sibTransId="{6ED6CA7C-C4CC-4203-A5CB-C4040AB42C76}"/>
    <dgm:cxn modelId="{3D9E0606-50C5-4BD1-A0AF-3FF4DA622957}" type="presOf" srcId="{98DFA528-8367-4EA1-85AF-E829F72D0A37}" destId="{D65A5A4D-0531-4E32-8DCE-4B7366956F74}" srcOrd="0" destOrd="0" presId="urn:microsoft.com/office/officeart/2005/8/layout/orgChart1"/>
    <dgm:cxn modelId="{B3F0700D-D742-40FE-A12A-F009A5CFFFC8}" type="presOf" srcId="{2A62DC10-1BC2-41F6-80E4-644D8E6CE052}" destId="{1EFAFAB7-D549-4495-8756-E8A4C3A2C110}" srcOrd="1" destOrd="0" presId="urn:microsoft.com/office/officeart/2005/8/layout/orgChart1"/>
    <dgm:cxn modelId="{08B3CC0F-7E55-4589-9BBA-A6F6FCD1F9B1}" srcId="{2A62DC10-1BC2-41F6-80E4-644D8E6CE052}" destId="{C9A01027-7C3B-4DE7-BAFF-07255455F697}" srcOrd="1" destOrd="0" parTransId="{8D649A63-CFC5-4A4C-AAD4-6DCDDC1DA302}" sibTransId="{82474228-06DF-4CFD-BF81-383D4787E6A2}"/>
    <dgm:cxn modelId="{5F887112-1F7B-4A3A-BF22-23B69DA70B8E}" type="presOf" srcId="{1D1DA21B-94B5-4458-B794-38F7A1BF32EB}" destId="{B6D71104-7699-4F58-90E2-E5141FCEB415}" srcOrd="0" destOrd="0" presId="urn:microsoft.com/office/officeart/2005/8/layout/orgChart1"/>
    <dgm:cxn modelId="{0D611113-5657-406D-BDE6-B73F5C15BD77}" type="presOf" srcId="{65F16B94-FC25-4764-832E-1482AE9D4285}" destId="{E2A3195F-2F7C-415B-AC2A-64B4655597CC}" srcOrd="1" destOrd="0" presId="urn:microsoft.com/office/officeart/2005/8/layout/orgChart1"/>
    <dgm:cxn modelId="{C925C519-0CCB-4D29-9873-4995E32C9C2A}" type="presOf" srcId="{C9A01027-7C3B-4DE7-BAFF-07255455F697}" destId="{1F0F7205-FB54-44E5-A6A0-47C7F524B183}" srcOrd="1" destOrd="0" presId="urn:microsoft.com/office/officeart/2005/8/layout/orgChart1"/>
    <dgm:cxn modelId="{B783851C-E85F-460B-821E-C4693B719BB1}" srcId="{0376F340-80AD-43A3-A154-ECCC18F45957}" destId="{0B55303A-29C3-4934-908A-944427766A62}" srcOrd="0" destOrd="0" parTransId="{7AAE5B49-F669-4665-A960-02D427B7E253}" sibTransId="{64C3C5BE-3E40-41FB-8CB7-1A789D112976}"/>
    <dgm:cxn modelId="{8FD8D11F-2820-45BA-99BA-7183AB13F0B0}" type="presOf" srcId="{E802A496-E53F-4040-A6DE-8609E899BFFB}" destId="{CD95F610-272B-43BD-B8AA-77BD707C98C7}" srcOrd="0" destOrd="0" presId="urn:microsoft.com/office/officeart/2005/8/layout/orgChart1"/>
    <dgm:cxn modelId="{A9D60320-6C7E-4375-BA6C-2943934C9674}" srcId="{03F40A4D-DA76-43D2-A1DD-F825B90207F2}" destId="{641052E2-9B93-4C14-B15A-8052133AE602}" srcOrd="2" destOrd="0" parTransId="{E4EFFD14-AC89-4303-A8B3-2B9D026838D3}" sibTransId="{D1B51DEB-173A-4014-9489-A4E05946ED17}"/>
    <dgm:cxn modelId="{89F06320-3060-4519-BFA0-461F0453C456}" type="presOf" srcId="{6AA6A9F4-53AB-4BC1-9782-DA57CA598268}" destId="{F4C218D6-C75C-41FA-BAFD-2D2BD8284A53}" srcOrd="0" destOrd="0" presId="urn:microsoft.com/office/officeart/2005/8/layout/orgChart1"/>
    <dgm:cxn modelId="{A5EF1427-49F2-4945-B7F6-2F214A78F9C9}" srcId="{641052E2-9B93-4C14-B15A-8052133AE602}" destId="{A091D246-0F64-401E-A599-56212516F507}" srcOrd="1" destOrd="0" parTransId="{0157FFF3-8CF1-4C51-AAFB-12D7E6BD5314}" sibTransId="{A8DFD61C-290A-4376-B372-4C3C67BE14A7}"/>
    <dgm:cxn modelId="{64992429-69D4-42CB-A355-B1CC5003CF34}" type="presOf" srcId="{03F40A4D-DA76-43D2-A1DD-F825B90207F2}" destId="{DB719915-2BA1-422B-B267-676CE3A39628}" srcOrd="1" destOrd="0" presId="urn:microsoft.com/office/officeart/2005/8/layout/orgChart1"/>
    <dgm:cxn modelId="{35E2CE29-FEBA-461A-BCC7-00AD8144524E}" type="presOf" srcId="{195B86B3-ADCD-4A38-8BA8-27A0B3F3EB5B}" destId="{8FD0DF6E-226E-4661-A43A-3A8116E33D9F}" srcOrd="0" destOrd="0" presId="urn:microsoft.com/office/officeart/2005/8/layout/orgChart1"/>
    <dgm:cxn modelId="{44A1672C-DA27-4EFF-AD8C-239B12D710C2}" type="presOf" srcId="{CB1B2FE3-85CF-40FC-9035-C6E20535FBA2}" destId="{D6443283-2457-4265-8311-17F35072D10A}" srcOrd="0" destOrd="0" presId="urn:microsoft.com/office/officeart/2005/8/layout/orgChart1"/>
    <dgm:cxn modelId="{C2E61032-4EFE-4F4D-BC34-854B387A5CEA}" type="presOf" srcId="{8DD5844E-56B7-4DF9-AA65-6909F0EED239}" destId="{102A5268-FB68-4117-BF27-35846C0F8A40}" srcOrd="0" destOrd="0" presId="urn:microsoft.com/office/officeart/2005/8/layout/orgChart1"/>
    <dgm:cxn modelId="{B4A83932-5625-4BA8-8F2F-7E1168F7ADCF}" type="presOf" srcId="{937F4BFF-7848-479A-93AD-482993DEECA5}" destId="{72297698-E2D8-46B1-887B-2FDE1F3F620E}" srcOrd="1" destOrd="0" presId="urn:microsoft.com/office/officeart/2005/8/layout/orgChart1"/>
    <dgm:cxn modelId="{1870F432-0D3C-4F68-85C6-CDC126C7EF50}" type="presOf" srcId="{03F40A4D-DA76-43D2-A1DD-F825B90207F2}" destId="{D2A7350C-2DA8-4243-8F7E-22C1016300AC}" srcOrd="0" destOrd="0" presId="urn:microsoft.com/office/officeart/2005/8/layout/orgChart1"/>
    <dgm:cxn modelId="{84223035-073B-426D-9B50-39534E637DBF}" srcId="{8CAFD991-31FA-4D19-BF89-79FC7BA3E093}" destId="{03F40A4D-DA76-43D2-A1DD-F825B90207F2}" srcOrd="0" destOrd="0" parTransId="{86D5824E-5821-45BA-873D-FC315DD7DBE2}" sibTransId="{07E9D0B4-CE2A-4093-9728-7C0A930B1894}"/>
    <dgm:cxn modelId="{E617C335-18CD-445D-8B2C-B98D666422B6}" srcId="{0376F340-80AD-43A3-A154-ECCC18F45957}" destId="{CB1B2FE3-85CF-40FC-9035-C6E20535FBA2}" srcOrd="1" destOrd="0" parTransId="{5FAB6252-2037-4981-A08B-B5FF49A8DDAB}" sibTransId="{D0C38EFB-CEB3-4ED3-A59D-4B6D31FFF2A0}"/>
    <dgm:cxn modelId="{70E7CE38-F464-4D0A-A9F0-779FD5F03429}" srcId="{937F4BFF-7848-479A-93AD-482993DEECA5}" destId="{98DFA528-8367-4EA1-85AF-E829F72D0A37}" srcOrd="2" destOrd="0" parTransId="{4033C0B7-A716-4531-9F9E-C3C2CAF24D8E}" sibTransId="{9E4DBCF4-5A9E-4417-A5B8-F4EB54A708E2}"/>
    <dgm:cxn modelId="{86A97F3F-0803-42BF-B88C-BA313DD9E73E}" type="presOf" srcId="{3BE0852F-6C94-40F6-A5A8-A5848FE64184}" destId="{9DCD4295-E13A-4CFB-A353-48D032704814}" srcOrd="0" destOrd="0" presId="urn:microsoft.com/office/officeart/2005/8/layout/orgChart1"/>
    <dgm:cxn modelId="{F072B05B-291F-46FB-B4AF-CAE46F0F2A66}" type="presOf" srcId="{EF138099-DEC5-4E5F-A3B1-4D79D1E3ABF0}" destId="{7F5E0023-D4D4-4A47-A3F7-FCB0715C12E2}" srcOrd="0" destOrd="0" presId="urn:microsoft.com/office/officeart/2005/8/layout/orgChart1"/>
    <dgm:cxn modelId="{1AC2B641-5BC0-448E-8232-C4F533DDD960}" type="presOf" srcId="{A091D246-0F64-401E-A599-56212516F507}" destId="{D1617777-4499-43F8-A259-617C71A15881}" srcOrd="1" destOrd="0" presId="urn:microsoft.com/office/officeart/2005/8/layout/orgChart1"/>
    <dgm:cxn modelId="{ED933044-655A-406A-B734-E92B3C54C5D0}" type="presOf" srcId="{AA4335C3-7D77-46CD-B6B8-89E7388C4569}" destId="{22E41BE1-625E-447E-9397-1517395A0B75}" srcOrd="1" destOrd="0" presId="urn:microsoft.com/office/officeart/2005/8/layout/orgChart1"/>
    <dgm:cxn modelId="{0D6A5965-6442-4A5D-86D3-8DDED70E9A93}" type="presOf" srcId="{CC768A8C-D80D-4EA1-92CA-BAF308742FC9}" destId="{BBE6B9FD-DE9B-4C47-BE1A-552A6A389867}" srcOrd="0" destOrd="0" presId="urn:microsoft.com/office/officeart/2005/8/layout/orgChart1"/>
    <dgm:cxn modelId="{2193F04B-0FCF-4814-B7F8-6041C863ADA1}" type="presOf" srcId="{35B79AF0-148D-4E37-8391-E862B31A217A}" destId="{C878A10B-84CB-4389-88F3-43D82C492D16}" srcOrd="0" destOrd="0" presId="urn:microsoft.com/office/officeart/2005/8/layout/orgChart1"/>
    <dgm:cxn modelId="{D8D0046C-38A5-4A94-8F47-4A7662EB1047}" type="presOf" srcId="{C9A01027-7C3B-4DE7-BAFF-07255455F697}" destId="{A66F5ABF-D47B-4B49-94E7-965140D56F6D}" srcOrd="0" destOrd="0" presId="urn:microsoft.com/office/officeart/2005/8/layout/orgChart1"/>
    <dgm:cxn modelId="{9196F64C-A376-4FA8-8AD9-9AAC0C860FF1}" type="presOf" srcId="{E802A496-E53F-4040-A6DE-8609E899BFFB}" destId="{9801CF95-91E1-4CF9-B260-D68663027EA4}" srcOrd="1" destOrd="0" presId="urn:microsoft.com/office/officeart/2005/8/layout/orgChart1"/>
    <dgm:cxn modelId="{4F82306D-9C8E-481E-A5D0-2AF81A1FE362}" type="presOf" srcId="{0157FFF3-8CF1-4C51-AAFB-12D7E6BD5314}" destId="{88186F7A-2C0F-4FB2-A8B0-BFB52E3B246F}" srcOrd="0" destOrd="0" presId="urn:microsoft.com/office/officeart/2005/8/layout/orgChart1"/>
    <dgm:cxn modelId="{915EC16E-71E9-4A3C-8500-6B559D1E8B8C}" type="presOf" srcId="{937F4BFF-7848-479A-93AD-482993DEECA5}" destId="{D379C424-CB6C-4E74-AF5A-4F479C1E89DD}" srcOrd="0" destOrd="0" presId="urn:microsoft.com/office/officeart/2005/8/layout/orgChart1"/>
    <dgm:cxn modelId="{A459B752-9B12-4405-BD17-4191E7F6A7BB}" type="presOf" srcId="{63FBD043-F582-496A-A9F0-47062C637BA0}" destId="{185E11E8-1B52-4887-9029-17E1C10BC595}" srcOrd="1" destOrd="0" presId="urn:microsoft.com/office/officeart/2005/8/layout/orgChart1"/>
    <dgm:cxn modelId="{BDF74A56-6066-459D-AEF6-68293C549D40}" type="presOf" srcId="{8A19522A-09F5-430A-8894-E32DCEF7D918}" destId="{4B16BEB9-507B-4EB8-9D24-8ED3431AC313}" srcOrd="0" destOrd="0" presId="urn:microsoft.com/office/officeart/2005/8/layout/orgChart1"/>
    <dgm:cxn modelId="{E1FB0B57-3484-4D7A-84E8-E31A970EDF0C}" srcId="{65F16B94-FC25-4764-832E-1482AE9D4285}" destId="{2A62DC10-1BC2-41F6-80E4-644D8E6CE052}" srcOrd="1" destOrd="0" parTransId="{B4985E53-C619-4BAD-A51F-8466E5135D2C}" sibTransId="{68A0A972-C3F3-4503-9A21-B2AD568239CD}"/>
    <dgm:cxn modelId="{D7E4AB77-1E49-43CB-B541-5A47DDCA44C8}" type="presOf" srcId="{A091D246-0F64-401E-A599-56212516F507}" destId="{58BCCF02-F019-4254-95FF-49FA6A39C485}" srcOrd="0" destOrd="0" presId="urn:microsoft.com/office/officeart/2005/8/layout/orgChart1"/>
    <dgm:cxn modelId="{7BA50259-5805-4FDD-A467-92A0BD8CB3E0}" type="presOf" srcId="{6DB870E7-4630-4201-9498-53A4BF3EC4EB}" destId="{08ACAD80-91C4-4B87-99BA-42633751C724}" srcOrd="0" destOrd="0" presId="urn:microsoft.com/office/officeart/2005/8/layout/orgChart1"/>
    <dgm:cxn modelId="{07A75F59-1059-4E3B-BE10-BE074028B121}" type="presOf" srcId="{2A62DC10-1BC2-41F6-80E4-644D8E6CE052}" destId="{AC25D6BD-A14B-45F3-9E7D-C169F0CE017F}" srcOrd="0" destOrd="0" presId="urn:microsoft.com/office/officeart/2005/8/layout/orgChart1"/>
    <dgm:cxn modelId="{79CC487A-DFC7-41A5-AF53-2B0538DD1EF8}" type="presOf" srcId="{E4EFFD14-AC89-4303-A8B3-2B9D026838D3}" destId="{8F32AC07-E1E2-42C1-B749-FA7B18DD7CE7}" srcOrd="0" destOrd="0" presId="urn:microsoft.com/office/officeart/2005/8/layout/orgChart1"/>
    <dgm:cxn modelId="{A3F2367B-811E-406C-A466-DA03B3FA4745}" type="presOf" srcId="{8DD5844E-56B7-4DF9-AA65-6909F0EED239}" destId="{F739396D-F588-4487-B2FF-C2A33EB0578A}" srcOrd="1" destOrd="0" presId="urn:microsoft.com/office/officeart/2005/8/layout/orgChart1"/>
    <dgm:cxn modelId="{2822F97B-7458-4AE6-8AEE-0FF0E5852A1B}" type="presOf" srcId="{8D649A63-CFC5-4A4C-AAD4-6DCDDC1DA302}" destId="{FDF0BCF8-B416-4228-96B2-1A5F16A69994}" srcOrd="0" destOrd="0" presId="urn:microsoft.com/office/officeart/2005/8/layout/orgChart1"/>
    <dgm:cxn modelId="{FBFCC380-FF1F-4A97-8D7D-8407DD0DFEC2}" srcId="{03F40A4D-DA76-43D2-A1DD-F825B90207F2}" destId="{0376F340-80AD-43A3-A154-ECCC18F45957}" srcOrd="1" destOrd="0" parTransId="{91131FA3-DD6A-4D98-99B2-30CED6119C42}" sibTransId="{31B6F444-5BDE-400A-8E5E-A707A9AD0637}"/>
    <dgm:cxn modelId="{DEE07982-EC96-42CF-999B-83B500340119}" type="presOf" srcId="{7AAE5B49-F669-4665-A960-02D427B7E253}" destId="{431FA909-9DAE-452D-872C-E578126ACBB5}" srcOrd="0" destOrd="0" presId="urn:microsoft.com/office/officeart/2005/8/layout/orgChart1"/>
    <dgm:cxn modelId="{FEE8A692-05AE-42A9-A2ED-864B069E87D6}" type="presOf" srcId="{91131FA3-DD6A-4D98-99B2-30CED6119C42}" destId="{98646A0D-5701-47B9-9D3A-1FD9A51BBB3C}" srcOrd="0" destOrd="0" presId="urn:microsoft.com/office/officeart/2005/8/layout/orgChart1"/>
    <dgm:cxn modelId="{2A58E992-C762-49DE-908E-16009EBB486F}" srcId="{03F40A4D-DA76-43D2-A1DD-F825B90207F2}" destId="{65F16B94-FC25-4764-832E-1482AE9D4285}" srcOrd="0" destOrd="0" parTransId="{0B96742A-4782-4D0B-AF52-FAA61B1B5CB3}" sibTransId="{1D160BEA-7224-46F8-94EF-FF68B6C4E03B}"/>
    <dgm:cxn modelId="{DDD64E9B-BEFB-4844-962F-5A650F8BA34F}" type="presOf" srcId="{B6A04D7F-3237-4648-8A37-FE7D242B0BEB}" destId="{E78C1CDE-3F5D-4667-B437-89BAB6F16E48}" srcOrd="0" destOrd="0" presId="urn:microsoft.com/office/officeart/2005/8/layout/orgChart1"/>
    <dgm:cxn modelId="{8E94F59B-7ECC-490A-A769-8D1817C64201}" srcId="{937F4BFF-7848-479A-93AD-482993DEECA5}" destId="{8DD5844E-56B7-4DF9-AA65-6909F0EED239}" srcOrd="0" destOrd="0" parTransId="{B6A04D7F-3237-4648-8A37-FE7D242B0BEB}" sibTransId="{18117891-AB20-4E9D-86CD-CE6543AADC01}"/>
    <dgm:cxn modelId="{C7D8D1A2-FD9D-47DA-BCF2-5A2AB87023EC}" srcId="{641052E2-9B93-4C14-B15A-8052133AE602}" destId="{AA4335C3-7D77-46CD-B6B8-89E7388C4569}" srcOrd="2" destOrd="0" parTransId="{8A19522A-09F5-430A-8894-E32DCEF7D918}" sibTransId="{1DB7C9FF-D9E9-40EC-8D12-E31CF33A531A}"/>
    <dgm:cxn modelId="{91F5D8A5-FC82-48CA-AD85-60F413CBB2B4}" type="presOf" srcId="{B4985E53-C619-4BAD-A51F-8466E5135D2C}" destId="{4D22CFA2-DF13-4D62-B97C-8D0E44FF9EF7}" srcOrd="0" destOrd="0" presId="urn:microsoft.com/office/officeart/2005/8/layout/orgChart1"/>
    <dgm:cxn modelId="{572373A9-E4EF-4D23-9571-D876FFAE6F59}" type="presOf" srcId="{65F16B94-FC25-4764-832E-1482AE9D4285}" destId="{44753AC4-28F4-41CB-A989-28F9C85B9943}" srcOrd="0" destOrd="0" presId="urn:microsoft.com/office/officeart/2005/8/layout/orgChart1"/>
    <dgm:cxn modelId="{7BB651AD-D0B8-46C9-A88D-F7253EE14580}" type="presOf" srcId="{EF0191C5-93AC-474E-BD41-EB4777C028BD}" destId="{9E370935-D660-495E-901F-E9D95A553FB7}" srcOrd="1" destOrd="0" presId="urn:microsoft.com/office/officeart/2005/8/layout/orgChart1"/>
    <dgm:cxn modelId="{154CA1AF-256A-45F4-A07A-6FC18121E85E}" type="presOf" srcId="{641052E2-9B93-4C14-B15A-8052133AE602}" destId="{6F870B6F-5982-44E5-BC16-229ADBCFDE41}" srcOrd="0" destOrd="0" presId="urn:microsoft.com/office/officeart/2005/8/layout/orgChart1"/>
    <dgm:cxn modelId="{47D832B7-C827-4DCA-96AE-3F66CD0DED6C}" type="presOf" srcId="{0376F340-80AD-43A3-A154-ECCC18F45957}" destId="{0655F3CE-E08C-4F83-AC26-E6589DE8B7C7}" srcOrd="1" destOrd="0" presId="urn:microsoft.com/office/officeart/2005/8/layout/orgChart1"/>
    <dgm:cxn modelId="{264F67B7-13E6-47B1-B624-E13C6D5CA4CC}" srcId="{2A62DC10-1BC2-41F6-80E4-644D8E6CE052}" destId="{E802A496-E53F-4040-A6DE-8609E899BFFB}" srcOrd="2" destOrd="0" parTransId="{1D1DA21B-94B5-4458-B794-38F7A1BF32EB}" sibTransId="{43474773-7FC2-4752-840F-7E07BFCC0D7D}"/>
    <dgm:cxn modelId="{424FE1B8-D268-4166-A4F8-867291DB6607}" srcId="{641052E2-9B93-4C14-B15A-8052133AE602}" destId="{63FBD043-F582-496A-A9F0-47062C637BA0}" srcOrd="0" destOrd="0" parTransId="{CC768A8C-D80D-4EA1-92CA-BAF308742FC9}" sibTransId="{1836B79E-59E8-4D56-ADF6-591D9D4A9BB7}"/>
    <dgm:cxn modelId="{2DB31CC0-7B1B-4DE3-A9F7-C67755E3D077}" type="presOf" srcId="{4033C0B7-A716-4531-9F9E-C3C2CAF24D8E}" destId="{EDC72CB2-DED2-4D1F-8514-0FB8202638A5}" srcOrd="0" destOrd="0" presId="urn:microsoft.com/office/officeart/2005/8/layout/orgChart1"/>
    <dgm:cxn modelId="{283A7CC0-4030-4C50-A8FC-3A0FBAF84A54}" type="presOf" srcId="{5FAB6252-2037-4981-A08B-B5FF49A8DDAB}" destId="{3F920B25-A8F9-46D3-89AE-7C987717D412}" srcOrd="0" destOrd="0" presId="urn:microsoft.com/office/officeart/2005/8/layout/orgChart1"/>
    <dgm:cxn modelId="{B97816C1-1FAB-4F7B-9D54-4937125624E7}" type="presOf" srcId="{8CAFD991-31FA-4D19-BF89-79FC7BA3E093}" destId="{6232558B-36EA-4D28-AA80-39C59A490643}" srcOrd="0" destOrd="0" presId="urn:microsoft.com/office/officeart/2005/8/layout/orgChart1"/>
    <dgm:cxn modelId="{0E627BD0-5A2F-4E7B-972E-3894EE78AA50}" type="presOf" srcId="{0B55303A-29C3-4934-908A-944427766A62}" destId="{AAB3BECC-0EF0-4B5E-9BF6-60B595F23EE1}" srcOrd="1" destOrd="0" presId="urn:microsoft.com/office/officeart/2005/8/layout/orgChart1"/>
    <dgm:cxn modelId="{658928D3-0382-4E1F-BD64-23815E12EA84}" srcId="{937F4BFF-7848-479A-93AD-482993DEECA5}" destId="{EF0191C5-93AC-474E-BD41-EB4777C028BD}" srcOrd="1" destOrd="0" parTransId="{6DB870E7-4630-4201-9498-53A4BF3EC4EB}" sibTransId="{35FC4FF1-235D-4C6F-89ED-AF04E2718EEE}"/>
    <dgm:cxn modelId="{04728BD3-C024-4367-B9C1-77983D130809}" type="presOf" srcId="{EF0191C5-93AC-474E-BD41-EB4777C028BD}" destId="{D9DE04C8-7F57-4FA4-8211-F3A4001B9F06}" srcOrd="0" destOrd="0" presId="urn:microsoft.com/office/officeart/2005/8/layout/orgChart1"/>
    <dgm:cxn modelId="{BC25D3DD-45C5-4483-80F9-CEE63C680DD0}" type="presOf" srcId="{0376F340-80AD-43A3-A154-ECCC18F45957}" destId="{07EF0893-FBD1-459C-86B4-2A0B9BCB95F6}" srcOrd="0" destOrd="0" presId="urn:microsoft.com/office/officeart/2005/8/layout/orgChart1"/>
    <dgm:cxn modelId="{8F92A1E0-4BB2-466C-8D67-D411B1D77AE6}" type="presOf" srcId="{63FBD043-F582-496A-A9F0-47062C637BA0}" destId="{CFE98385-818C-468C-9BDB-8D3E25651452}" srcOrd="0" destOrd="0" presId="urn:microsoft.com/office/officeart/2005/8/layout/orgChart1"/>
    <dgm:cxn modelId="{33A116E4-83D3-40DE-B53F-3F0A68ED0264}" type="presOf" srcId="{98DFA528-8367-4EA1-85AF-E829F72D0A37}" destId="{A27943C9-9FB3-4765-B724-F89258D13C73}" srcOrd="1" destOrd="0" presId="urn:microsoft.com/office/officeart/2005/8/layout/orgChart1"/>
    <dgm:cxn modelId="{C65F1FE4-5012-45E4-B42B-422A1A95C6BA}" type="presOf" srcId="{0B96742A-4782-4D0B-AF52-FAA61B1B5CB3}" destId="{2839665D-26B9-4686-A50C-3E6DF3CB8965}" srcOrd="0" destOrd="0" presId="urn:microsoft.com/office/officeart/2005/8/layout/orgChart1"/>
    <dgm:cxn modelId="{AA3EB7E9-3F89-46AB-8350-56811505EA18}" type="presOf" srcId="{35B79AF0-148D-4E37-8391-E862B31A217A}" destId="{E8B18A58-E00D-439F-AD8E-A3A20DC3575A}" srcOrd="1" destOrd="0" presId="urn:microsoft.com/office/officeart/2005/8/layout/orgChart1"/>
    <dgm:cxn modelId="{D81908EB-017F-4EC8-8216-C4C1E8760802}" type="presOf" srcId="{195B86B3-ADCD-4A38-8BA8-27A0B3F3EB5B}" destId="{AD73BA63-2FE8-459A-8075-9AB6CD1BB6BF}" srcOrd="1" destOrd="0" presId="urn:microsoft.com/office/officeart/2005/8/layout/orgChart1"/>
    <dgm:cxn modelId="{B6478AF6-9782-4BD2-9F92-79C64C223354}" srcId="{2A62DC10-1BC2-41F6-80E4-644D8E6CE052}" destId="{35B79AF0-148D-4E37-8391-E862B31A217A}" srcOrd="0" destOrd="0" parTransId="{3BE0852F-6C94-40F6-A5A8-A5848FE64184}" sibTransId="{1C1F727C-EE98-4352-BDED-7CC8823B452D}"/>
    <dgm:cxn modelId="{AB9E21F7-53E2-4704-ADC8-E7D3730D0953}" type="presOf" srcId="{AA4335C3-7D77-46CD-B6B8-89E7388C4569}" destId="{4D1CC42C-5014-48A9-9DA6-2B129705D65C}" srcOrd="0" destOrd="0" presId="urn:microsoft.com/office/officeart/2005/8/layout/orgChart1"/>
    <dgm:cxn modelId="{E4D1D5F9-E3B4-451F-8000-4A67D0016BA2}" type="presOf" srcId="{641052E2-9B93-4C14-B15A-8052133AE602}" destId="{E29A7B17-E001-4419-B3ED-FA3BD4069431}" srcOrd="1" destOrd="0" presId="urn:microsoft.com/office/officeart/2005/8/layout/orgChart1"/>
    <dgm:cxn modelId="{C4229CFC-4F32-4893-ADDF-4FD1281C4454}" srcId="{0376F340-80AD-43A3-A154-ECCC18F45957}" destId="{195B86B3-ADCD-4A38-8BA8-27A0B3F3EB5B}" srcOrd="2" destOrd="0" parTransId="{6AA6A9F4-53AB-4BC1-9782-DA57CA598268}" sibTransId="{9A82A98B-3A84-45EF-B1F8-1AAFCEC43377}"/>
    <dgm:cxn modelId="{1D791AFF-5B83-42E4-9E00-ED336C3D6BE8}" type="presOf" srcId="{CB1B2FE3-85CF-40FC-9035-C6E20535FBA2}" destId="{73262564-BE5E-4B3F-9B55-BC22186726DB}" srcOrd="1" destOrd="0" presId="urn:microsoft.com/office/officeart/2005/8/layout/orgChart1"/>
    <dgm:cxn modelId="{8C2C20FF-57AD-43F8-A637-61C53F089A2C}" type="presOf" srcId="{0B55303A-29C3-4934-908A-944427766A62}" destId="{5CD3201A-D87D-4C48-B34F-56F400F8FC06}" srcOrd="0" destOrd="0" presId="urn:microsoft.com/office/officeart/2005/8/layout/orgChart1"/>
    <dgm:cxn modelId="{EE2A5079-59D7-4351-A2CC-561B31C9B599}" type="presParOf" srcId="{6232558B-36EA-4D28-AA80-39C59A490643}" destId="{4F23D7C3-1ECA-4A8E-8BF7-6D1A2F3285A8}" srcOrd="0" destOrd="0" presId="urn:microsoft.com/office/officeart/2005/8/layout/orgChart1"/>
    <dgm:cxn modelId="{ABC08A0F-D363-4CE3-AA77-589AF0B4C10F}" type="presParOf" srcId="{4F23D7C3-1ECA-4A8E-8BF7-6D1A2F3285A8}" destId="{A0686AA1-54BC-448D-BBD4-B938906F33F0}" srcOrd="0" destOrd="0" presId="urn:microsoft.com/office/officeart/2005/8/layout/orgChart1"/>
    <dgm:cxn modelId="{680ACBB8-F0BD-4943-8B7B-89BD817802C9}" type="presParOf" srcId="{A0686AA1-54BC-448D-BBD4-B938906F33F0}" destId="{D2A7350C-2DA8-4243-8F7E-22C1016300AC}" srcOrd="0" destOrd="0" presId="urn:microsoft.com/office/officeart/2005/8/layout/orgChart1"/>
    <dgm:cxn modelId="{8A4DD16F-7F4A-4619-A7E2-8B71D550CFAA}" type="presParOf" srcId="{A0686AA1-54BC-448D-BBD4-B938906F33F0}" destId="{DB719915-2BA1-422B-B267-676CE3A39628}" srcOrd="1" destOrd="0" presId="urn:microsoft.com/office/officeart/2005/8/layout/orgChart1"/>
    <dgm:cxn modelId="{6C566990-678C-423A-B1D0-AA5A4FC6D04A}" type="presParOf" srcId="{4F23D7C3-1ECA-4A8E-8BF7-6D1A2F3285A8}" destId="{D47E0B66-847B-4339-A1A5-E6330EF9EC9D}" srcOrd="1" destOrd="0" presId="urn:microsoft.com/office/officeart/2005/8/layout/orgChart1"/>
    <dgm:cxn modelId="{E1E08BD0-E4FB-4E14-88FA-4D690FFF2615}" type="presParOf" srcId="{D47E0B66-847B-4339-A1A5-E6330EF9EC9D}" destId="{2839665D-26B9-4686-A50C-3E6DF3CB8965}" srcOrd="0" destOrd="0" presId="urn:microsoft.com/office/officeart/2005/8/layout/orgChart1"/>
    <dgm:cxn modelId="{54C55BE7-B6F5-4745-BF50-1814F1150375}" type="presParOf" srcId="{D47E0B66-847B-4339-A1A5-E6330EF9EC9D}" destId="{61EA0AB8-78BC-486C-B2E8-97195E09FB21}" srcOrd="1" destOrd="0" presId="urn:microsoft.com/office/officeart/2005/8/layout/orgChart1"/>
    <dgm:cxn modelId="{6C5A7316-E050-405D-825D-52AF5ED0EAC0}" type="presParOf" srcId="{61EA0AB8-78BC-486C-B2E8-97195E09FB21}" destId="{E011CCD2-D606-4C9F-B5FE-755DC8A9DA57}" srcOrd="0" destOrd="0" presId="urn:microsoft.com/office/officeart/2005/8/layout/orgChart1"/>
    <dgm:cxn modelId="{3AB5A471-909E-43FC-8776-82DCC1FFF634}" type="presParOf" srcId="{E011CCD2-D606-4C9F-B5FE-755DC8A9DA57}" destId="{44753AC4-28F4-41CB-A989-28F9C85B9943}" srcOrd="0" destOrd="0" presId="urn:microsoft.com/office/officeart/2005/8/layout/orgChart1"/>
    <dgm:cxn modelId="{4BF46AB4-5B85-4645-BEB9-AB0E9D59A64C}" type="presParOf" srcId="{E011CCD2-D606-4C9F-B5FE-755DC8A9DA57}" destId="{E2A3195F-2F7C-415B-AC2A-64B4655597CC}" srcOrd="1" destOrd="0" presId="urn:microsoft.com/office/officeart/2005/8/layout/orgChart1"/>
    <dgm:cxn modelId="{AA01EE40-DF84-47C1-B73C-E829ED1A3872}" type="presParOf" srcId="{61EA0AB8-78BC-486C-B2E8-97195E09FB21}" destId="{BC16FAB9-DA2D-493A-A6F3-6CBD3BB33E7C}" srcOrd="1" destOrd="0" presId="urn:microsoft.com/office/officeart/2005/8/layout/orgChart1"/>
    <dgm:cxn modelId="{52884E79-FA15-4BC6-B507-BCE540712B67}" type="presParOf" srcId="{BC16FAB9-DA2D-493A-A6F3-6CBD3BB33E7C}" destId="{7F5E0023-D4D4-4A47-A3F7-FCB0715C12E2}" srcOrd="0" destOrd="0" presId="urn:microsoft.com/office/officeart/2005/8/layout/orgChart1"/>
    <dgm:cxn modelId="{1BE96267-435C-41FE-A67F-AEEA2FCF8F6D}" type="presParOf" srcId="{BC16FAB9-DA2D-493A-A6F3-6CBD3BB33E7C}" destId="{59F6D158-1888-4831-8312-1FE84DD94644}" srcOrd="1" destOrd="0" presId="urn:microsoft.com/office/officeart/2005/8/layout/orgChart1"/>
    <dgm:cxn modelId="{897D9C6F-F91A-4E65-9CD3-84DBEFE5EDA3}" type="presParOf" srcId="{59F6D158-1888-4831-8312-1FE84DD94644}" destId="{4ECF0039-E3B2-42D0-8B1D-9A93E4106FC9}" srcOrd="0" destOrd="0" presId="urn:microsoft.com/office/officeart/2005/8/layout/orgChart1"/>
    <dgm:cxn modelId="{3240250C-3517-4039-9FB9-30776A258158}" type="presParOf" srcId="{4ECF0039-E3B2-42D0-8B1D-9A93E4106FC9}" destId="{D379C424-CB6C-4E74-AF5A-4F479C1E89DD}" srcOrd="0" destOrd="0" presId="urn:microsoft.com/office/officeart/2005/8/layout/orgChart1"/>
    <dgm:cxn modelId="{B09F1211-78EB-481E-9513-EDCF253E4C3D}" type="presParOf" srcId="{4ECF0039-E3B2-42D0-8B1D-9A93E4106FC9}" destId="{72297698-E2D8-46B1-887B-2FDE1F3F620E}" srcOrd="1" destOrd="0" presId="urn:microsoft.com/office/officeart/2005/8/layout/orgChart1"/>
    <dgm:cxn modelId="{0607E2ED-4EB4-485E-A9D5-D25E793848A7}" type="presParOf" srcId="{59F6D158-1888-4831-8312-1FE84DD94644}" destId="{0690D2FE-0A47-4633-BE25-8611086C407A}" srcOrd="1" destOrd="0" presId="urn:microsoft.com/office/officeart/2005/8/layout/orgChart1"/>
    <dgm:cxn modelId="{7DF45316-3BC0-42D4-A6B7-2E9F8CC80980}" type="presParOf" srcId="{0690D2FE-0A47-4633-BE25-8611086C407A}" destId="{E78C1CDE-3F5D-4667-B437-89BAB6F16E48}" srcOrd="0" destOrd="0" presId="urn:microsoft.com/office/officeart/2005/8/layout/orgChart1"/>
    <dgm:cxn modelId="{3CA9A060-64EA-4292-8723-CFB03BDA4DA9}" type="presParOf" srcId="{0690D2FE-0A47-4633-BE25-8611086C407A}" destId="{0AD65BF5-1233-4D4B-9EF3-1A280E4BDFC6}" srcOrd="1" destOrd="0" presId="urn:microsoft.com/office/officeart/2005/8/layout/orgChart1"/>
    <dgm:cxn modelId="{19B99AE4-BD71-4896-9C50-2676A28FE8AF}" type="presParOf" srcId="{0AD65BF5-1233-4D4B-9EF3-1A280E4BDFC6}" destId="{F614BA78-118E-4CE4-BDFC-9C05FF20B50A}" srcOrd="0" destOrd="0" presId="urn:microsoft.com/office/officeart/2005/8/layout/orgChart1"/>
    <dgm:cxn modelId="{2399C9DE-6C8F-472E-A9B3-BF73BDE4309B}" type="presParOf" srcId="{F614BA78-118E-4CE4-BDFC-9C05FF20B50A}" destId="{102A5268-FB68-4117-BF27-35846C0F8A40}" srcOrd="0" destOrd="0" presId="urn:microsoft.com/office/officeart/2005/8/layout/orgChart1"/>
    <dgm:cxn modelId="{3C78F780-CE07-44F2-B150-CE5D229406E0}" type="presParOf" srcId="{F614BA78-118E-4CE4-BDFC-9C05FF20B50A}" destId="{F739396D-F588-4487-B2FF-C2A33EB0578A}" srcOrd="1" destOrd="0" presId="urn:microsoft.com/office/officeart/2005/8/layout/orgChart1"/>
    <dgm:cxn modelId="{A3FC999A-3FB3-48D2-A6F4-62E9A7473E35}" type="presParOf" srcId="{0AD65BF5-1233-4D4B-9EF3-1A280E4BDFC6}" destId="{55CD2109-B69C-4EEA-9777-892B4985CEF8}" srcOrd="1" destOrd="0" presId="urn:microsoft.com/office/officeart/2005/8/layout/orgChart1"/>
    <dgm:cxn modelId="{27307A3C-4402-403A-8AA5-AB5A590034F7}" type="presParOf" srcId="{0AD65BF5-1233-4D4B-9EF3-1A280E4BDFC6}" destId="{B8360C3F-138D-4E46-B808-53B57185EEF3}" srcOrd="2" destOrd="0" presId="urn:microsoft.com/office/officeart/2005/8/layout/orgChart1"/>
    <dgm:cxn modelId="{3601C922-DD28-4CF1-82EB-3695807DA1B4}" type="presParOf" srcId="{0690D2FE-0A47-4633-BE25-8611086C407A}" destId="{08ACAD80-91C4-4B87-99BA-42633751C724}" srcOrd="2" destOrd="0" presId="urn:microsoft.com/office/officeart/2005/8/layout/orgChart1"/>
    <dgm:cxn modelId="{875530BA-3A76-493C-B7CC-25BD8C445DD5}" type="presParOf" srcId="{0690D2FE-0A47-4633-BE25-8611086C407A}" destId="{08972B62-91BF-4DA9-B7C0-D3E85DAD5CFE}" srcOrd="3" destOrd="0" presId="urn:microsoft.com/office/officeart/2005/8/layout/orgChart1"/>
    <dgm:cxn modelId="{11F86313-0D00-4FC1-8D60-7CB0AECABC84}" type="presParOf" srcId="{08972B62-91BF-4DA9-B7C0-D3E85DAD5CFE}" destId="{B2C56234-3F45-4F80-B136-4401C6ED90A2}" srcOrd="0" destOrd="0" presId="urn:microsoft.com/office/officeart/2005/8/layout/orgChart1"/>
    <dgm:cxn modelId="{CF712E2A-6829-4683-9DAF-BBCFAE8DA777}" type="presParOf" srcId="{B2C56234-3F45-4F80-B136-4401C6ED90A2}" destId="{D9DE04C8-7F57-4FA4-8211-F3A4001B9F06}" srcOrd="0" destOrd="0" presId="urn:microsoft.com/office/officeart/2005/8/layout/orgChart1"/>
    <dgm:cxn modelId="{21F50356-0386-4A0A-A9E0-BF10CACC376D}" type="presParOf" srcId="{B2C56234-3F45-4F80-B136-4401C6ED90A2}" destId="{9E370935-D660-495E-901F-E9D95A553FB7}" srcOrd="1" destOrd="0" presId="urn:microsoft.com/office/officeart/2005/8/layout/orgChart1"/>
    <dgm:cxn modelId="{0483C2CF-3963-444F-974B-B7E5B9401FB8}" type="presParOf" srcId="{08972B62-91BF-4DA9-B7C0-D3E85DAD5CFE}" destId="{782BEE8E-717B-43FF-98B7-08DB32441B4F}" srcOrd="1" destOrd="0" presId="urn:microsoft.com/office/officeart/2005/8/layout/orgChart1"/>
    <dgm:cxn modelId="{DD7D4C54-0D24-43AE-B671-66146F016E3F}" type="presParOf" srcId="{08972B62-91BF-4DA9-B7C0-D3E85DAD5CFE}" destId="{A0004351-B7B2-437E-B206-C0251BD5C2F9}" srcOrd="2" destOrd="0" presId="urn:microsoft.com/office/officeart/2005/8/layout/orgChart1"/>
    <dgm:cxn modelId="{1CE07626-8486-49EC-89B6-9328A8D38E8F}" type="presParOf" srcId="{0690D2FE-0A47-4633-BE25-8611086C407A}" destId="{EDC72CB2-DED2-4D1F-8514-0FB8202638A5}" srcOrd="4" destOrd="0" presId="urn:microsoft.com/office/officeart/2005/8/layout/orgChart1"/>
    <dgm:cxn modelId="{B6E2DE99-C80E-4E89-BEE9-C126D7FDDD8D}" type="presParOf" srcId="{0690D2FE-0A47-4633-BE25-8611086C407A}" destId="{8B9D66ED-BD4B-465B-9836-230E9C9903FF}" srcOrd="5" destOrd="0" presId="urn:microsoft.com/office/officeart/2005/8/layout/orgChart1"/>
    <dgm:cxn modelId="{16A0C8E0-9A9E-4520-BCC6-13381A30285D}" type="presParOf" srcId="{8B9D66ED-BD4B-465B-9836-230E9C9903FF}" destId="{51DF00AA-B36B-401D-872C-74A7981F3853}" srcOrd="0" destOrd="0" presId="urn:microsoft.com/office/officeart/2005/8/layout/orgChart1"/>
    <dgm:cxn modelId="{B138A070-7430-4A21-B832-8B6F0D227CF6}" type="presParOf" srcId="{51DF00AA-B36B-401D-872C-74A7981F3853}" destId="{D65A5A4D-0531-4E32-8DCE-4B7366956F74}" srcOrd="0" destOrd="0" presId="urn:microsoft.com/office/officeart/2005/8/layout/orgChart1"/>
    <dgm:cxn modelId="{1770957B-222C-4B0D-BDAE-C3E10AD07F30}" type="presParOf" srcId="{51DF00AA-B36B-401D-872C-74A7981F3853}" destId="{A27943C9-9FB3-4765-B724-F89258D13C73}" srcOrd="1" destOrd="0" presId="urn:microsoft.com/office/officeart/2005/8/layout/orgChart1"/>
    <dgm:cxn modelId="{34550FA8-1E4D-441F-A245-E3B1C7641093}" type="presParOf" srcId="{8B9D66ED-BD4B-465B-9836-230E9C9903FF}" destId="{D1ED9C69-E756-444D-B07A-8F682FADE027}" srcOrd="1" destOrd="0" presId="urn:microsoft.com/office/officeart/2005/8/layout/orgChart1"/>
    <dgm:cxn modelId="{FEFB0401-3193-4845-8295-7A6F5F498702}" type="presParOf" srcId="{8B9D66ED-BD4B-465B-9836-230E9C9903FF}" destId="{3B115AD5-E461-47E7-A827-7056DD98C427}" srcOrd="2" destOrd="0" presId="urn:microsoft.com/office/officeart/2005/8/layout/orgChart1"/>
    <dgm:cxn modelId="{34A066BE-2CF1-4D1A-B171-4C5263742480}" type="presParOf" srcId="{59F6D158-1888-4831-8312-1FE84DD94644}" destId="{029FA091-629D-435E-A52C-1957F43C5F93}" srcOrd="2" destOrd="0" presId="urn:microsoft.com/office/officeart/2005/8/layout/orgChart1"/>
    <dgm:cxn modelId="{1707A5BE-3B21-4AEE-ABDB-6F2FF7EBCC18}" type="presParOf" srcId="{BC16FAB9-DA2D-493A-A6F3-6CBD3BB33E7C}" destId="{4D22CFA2-DF13-4D62-B97C-8D0E44FF9EF7}" srcOrd="2" destOrd="0" presId="urn:microsoft.com/office/officeart/2005/8/layout/orgChart1"/>
    <dgm:cxn modelId="{7C7C1217-B778-4375-A370-0C8569E85DEF}" type="presParOf" srcId="{BC16FAB9-DA2D-493A-A6F3-6CBD3BB33E7C}" destId="{84909A79-41EE-4514-BD84-CAD89A14C6E3}" srcOrd="3" destOrd="0" presId="urn:microsoft.com/office/officeart/2005/8/layout/orgChart1"/>
    <dgm:cxn modelId="{0D2AAAD5-5A31-4789-BBE0-34705576357B}" type="presParOf" srcId="{84909A79-41EE-4514-BD84-CAD89A14C6E3}" destId="{C00C4E77-30D3-4491-A3F7-95784EA9F283}" srcOrd="0" destOrd="0" presId="urn:microsoft.com/office/officeart/2005/8/layout/orgChart1"/>
    <dgm:cxn modelId="{A3698B0A-7226-4E6F-89BA-F4E57C7EF4A4}" type="presParOf" srcId="{C00C4E77-30D3-4491-A3F7-95784EA9F283}" destId="{AC25D6BD-A14B-45F3-9E7D-C169F0CE017F}" srcOrd="0" destOrd="0" presId="urn:microsoft.com/office/officeart/2005/8/layout/orgChart1"/>
    <dgm:cxn modelId="{D7241500-D3EB-4DDE-B246-970D0EFE5FB3}" type="presParOf" srcId="{C00C4E77-30D3-4491-A3F7-95784EA9F283}" destId="{1EFAFAB7-D549-4495-8756-E8A4C3A2C110}" srcOrd="1" destOrd="0" presId="urn:microsoft.com/office/officeart/2005/8/layout/orgChart1"/>
    <dgm:cxn modelId="{0947EC8D-36B1-480B-8A59-FA2443F8556A}" type="presParOf" srcId="{84909A79-41EE-4514-BD84-CAD89A14C6E3}" destId="{2014D85C-A974-4A43-BF1A-70D7E5508582}" srcOrd="1" destOrd="0" presId="urn:microsoft.com/office/officeart/2005/8/layout/orgChart1"/>
    <dgm:cxn modelId="{3025B26F-324A-46D7-8AC4-BB507518F5CD}" type="presParOf" srcId="{2014D85C-A974-4A43-BF1A-70D7E5508582}" destId="{9DCD4295-E13A-4CFB-A353-48D032704814}" srcOrd="0" destOrd="0" presId="urn:microsoft.com/office/officeart/2005/8/layout/orgChart1"/>
    <dgm:cxn modelId="{C1D8ED58-8523-4FB0-9CD8-093B532804D0}" type="presParOf" srcId="{2014D85C-A974-4A43-BF1A-70D7E5508582}" destId="{74D8DC7F-7931-4E07-8C57-C05E1B67D9EF}" srcOrd="1" destOrd="0" presId="urn:microsoft.com/office/officeart/2005/8/layout/orgChart1"/>
    <dgm:cxn modelId="{C8E91B60-26AE-4F61-AF09-AE70A332E5E1}" type="presParOf" srcId="{74D8DC7F-7931-4E07-8C57-C05E1B67D9EF}" destId="{8291019D-BE92-4E18-AAD2-6EC1ED421AB5}" srcOrd="0" destOrd="0" presId="urn:microsoft.com/office/officeart/2005/8/layout/orgChart1"/>
    <dgm:cxn modelId="{8D4EF1FC-F14D-4455-B46B-C855E9E38F4A}" type="presParOf" srcId="{8291019D-BE92-4E18-AAD2-6EC1ED421AB5}" destId="{C878A10B-84CB-4389-88F3-43D82C492D16}" srcOrd="0" destOrd="0" presId="urn:microsoft.com/office/officeart/2005/8/layout/orgChart1"/>
    <dgm:cxn modelId="{CBB4B330-F1F1-4ED2-BA0F-58A7CA8DA302}" type="presParOf" srcId="{8291019D-BE92-4E18-AAD2-6EC1ED421AB5}" destId="{E8B18A58-E00D-439F-AD8E-A3A20DC3575A}" srcOrd="1" destOrd="0" presId="urn:microsoft.com/office/officeart/2005/8/layout/orgChart1"/>
    <dgm:cxn modelId="{D33B3733-F94E-42E8-9699-D63C16563631}" type="presParOf" srcId="{74D8DC7F-7931-4E07-8C57-C05E1B67D9EF}" destId="{76ABA4AE-0C15-4E5C-AFF4-5B9CD1DDB8FB}" srcOrd="1" destOrd="0" presId="urn:microsoft.com/office/officeart/2005/8/layout/orgChart1"/>
    <dgm:cxn modelId="{BBB49B85-05C1-4D86-BF13-400F182673C0}" type="presParOf" srcId="{74D8DC7F-7931-4E07-8C57-C05E1B67D9EF}" destId="{CAB5BDF7-C74F-4260-B638-BEA4260DAFEC}" srcOrd="2" destOrd="0" presId="urn:microsoft.com/office/officeart/2005/8/layout/orgChart1"/>
    <dgm:cxn modelId="{2C33F105-72B9-4CF0-B9DB-081E88F3F71B}" type="presParOf" srcId="{2014D85C-A974-4A43-BF1A-70D7E5508582}" destId="{FDF0BCF8-B416-4228-96B2-1A5F16A69994}" srcOrd="2" destOrd="0" presId="urn:microsoft.com/office/officeart/2005/8/layout/orgChart1"/>
    <dgm:cxn modelId="{85D21A3D-66C9-4DFD-B9D4-D5587FBC8E0A}" type="presParOf" srcId="{2014D85C-A974-4A43-BF1A-70D7E5508582}" destId="{F7CFD072-C066-468C-BAD3-C96F95A1CFCB}" srcOrd="3" destOrd="0" presId="urn:microsoft.com/office/officeart/2005/8/layout/orgChart1"/>
    <dgm:cxn modelId="{8A94FB71-754B-48D2-B63C-2D8D7CFF12D1}" type="presParOf" srcId="{F7CFD072-C066-468C-BAD3-C96F95A1CFCB}" destId="{AB27EE23-093B-4E50-92A7-64BF6FA52B58}" srcOrd="0" destOrd="0" presId="urn:microsoft.com/office/officeart/2005/8/layout/orgChart1"/>
    <dgm:cxn modelId="{DAE93053-CCEA-405D-8A99-294C8156CC06}" type="presParOf" srcId="{AB27EE23-093B-4E50-92A7-64BF6FA52B58}" destId="{A66F5ABF-D47B-4B49-94E7-965140D56F6D}" srcOrd="0" destOrd="0" presId="urn:microsoft.com/office/officeart/2005/8/layout/orgChart1"/>
    <dgm:cxn modelId="{38A315BE-B939-4554-A4DE-E2553465F136}" type="presParOf" srcId="{AB27EE23-093B-4E50-92A7-64BF6FA52B58}" destId="{1F0F7205-FB54-44E5-A6A0-47C7F524B183}" srcOrd="1" destOrd="0" presId="urn:microsoft.com/office/officeart/2005/8/layout/orgChart1"/>
    <dgm:cxn modelId="{2E96F969-7E82-4314-AD03-FC32072807B0}" type="presParOf" srcId="{F7CFD072-C066-468C-BAD3-C96F95A1CFCB}" destId="{FA56521F-B695-46A7-B74E-02433801E8E7}" srcOrd="1" destOrd="0" presId="urn:microsoft.com/office/officeart/2005/8/layout/orgChart1"/>
    <dgm:cxn modelId="{FB2A3E43-9A03-45BD-8197-60C337103371}" type="presParOf" srcId="{F7CFD072-C066-468C-BAD3-C96F95A1CFCB}" destId="{5205F2D6-1C95-464F-A4E0-6D75236F7196}" srcOrd="2" destOrd="0" presId="urn:microsoft.com/office/officeart/2005/8/layout/orgChart1"/>
    <dgm:cxn modelId="{8F3B2C4C-D71E-48A0-8FE7-CE5F230C0B96}" type="presParOf" srcId="{2014D85C-A974-4A43-BF1A-70D7E5508582}" destId="{B6D71104-7699-4F58-90E2-E5141FCEB415}" srcOrd="4" destOrd="0" presId="urn:microsoft.com/office/officeart/2005/8/layout/orgChart1"/>
    <dgm:cxn modelId="{94587CEB-BD6A-4D82-9384-2073FF0C1640}" type="presParOf" srcId="{2014D85C-A974-4A43-BF1A-70D7E5508582}" destId="{94692307-A372-4CE0-8111-51FFE855CB46}" srcOrd="5" destOrd="0" presId="urn:microsoft.com/office/officeart/2005/8/layout/orgChart1"/>
    <dgm:cxn modelId="{150A3A45-D2FE-450E-8592-860934286A20}" type="presParOf" srcId="{94692307-A372-4CE0-8111-51FFE855CB46}" destId="{CF748561-94DF-4721-A144-7BE9DB6E69C5}" srcOrd="0" destOrd="0" presId="urn:microsoft.com/office/officeart/2005/8/layout/orgChart1"/>
    <dgm:cxn modelId="{29235FDE-F0A7-4D4F-8DFE-5120F75BAA95}" type="presParOf" srcId="{CF748561-94DF-4721-A144-7BE9DB6E69C5}" destId="{CD95F610-272B-43BD-B8AA-77BD707C98C7}" srcOrd="0" destOrd="0" presId="urn:microsoft.com/office/officeart/2005/8/layout/orgChart1"/>
    <dgm:cxn modelId="{71584345-4E61-4544-8774-CFA2DB81A07A}" type="presParOf" srcId="{CF748561-94DF-4721-A144-7BE9DB6E69C5}" destId="{9801CF95-91E1-4CF9-B260-D68663027EA4}" srcOrd="1" destOrd="0" presId="urn:microsoft.com/office/officeart/2005/8/layout/orgChart1"/>
    <dgm:cxn modelId="{BCD9F51F-5694-421E-BF22-DF1A7887E03C}" type="presParOf" srcId="{94692307-A372-4CE0-8111-51FFE855CB46}" destId="{7BB202CA-0901-4523-B8E3-B5240C6C8EC4}" srcOrd="1" destOrd="0" presId="urn:microsoft.com/office/officeart/2005/8/layout/orgChart1"/>
    <dgm:cxn modelId="{B4AC4A6E-92B0-473F-A773-FB66413FC3E3}" type="presParOf" srcId="{94692307-A372-4CE0-8111-51FFE855CB46}" destId="{96B0310E-D3BF-4C6D-AEA4-DD4F4BA39FCF}" srcOrd="2" destOrd="0" presId="urn:microsoft.com/office/officeart/2005/8/layout/orgChart1"/>
    <dgm:cxn modelId="{47B39561-3661-4EDB-A3C3-20EE394D3BDD}" type="presParOf" srcId="{84909A79-41EE-4514-BD84-CAD89A14C6E3}" destId="{35BFFD0D-9F0E-4140-9BC4-FA771AA32DD0}" srcOrd="2" destOrd="0" presId="urn:microsoft.com/office/officeart/2005/8/layout/orgChart1"/>
    <dgm:cxn modelId="{5C44F554-80C9-4FEA-9C6E-3FEED81C79D5}" type="presParOf" srcId="{61EA0AB8-78BC-486C-B2E8-97195E09FB21}" destId="{FBD3BD91-CF63-42FA-B69E-12FBFE913EC2}" srcOrd="2" destOrd="0" presId="urn:microsoft.com/office/officeart/2005/8/layout/orgChart1"/>
    <dgm:cxn modelId="{38C5FDC6-E13E-45C4-A709-A51C81D2C070}" type="presParOf" srcId="{D47E0B66-847B-4339-A1A5-E6330EF9EC9D}" destId="{98646A0D-5701-47B9-9D3A-1FD9A51BBB3C}" srcOrd="2" destOrd="0" presId="urn:microsoft.com/office/officeart/2005/8/layout/orgChart1"/>
    <dgm:cxn modelId="{D1C87265-F2A0-4823-A761-5616BCE197B1}" type="presParOf" srcId="{D47E0B66-847B-4339-A1A5-E6330EF9EC9D}" destId="{B99FE301-B522-411C-8649-7F95E98278CE}" srcOrd="3" destOrd="0" presId="urn:microsoft.com/office/officeart/2005/8/layout/orgChart1"/>
    <dgm:cxn modelId="{45A9A9D7-01AC-4631-A8F2-729D316F6512}" type="presParOf" srcId="{B99FE301-B522-411C-8649-7F95E98278CE}" destId="{E16F5018-35A5-4C92-AEDD-9B6793245D64}" srcOrd="0" destOrd="0" presId="urn:microsoft.com/office/officeart/2005/8/layout/orgChart1"/>
    <dgm:cxn modelId="{666359D6-FEF4-4F66-A659-7FCA7F624201}" type="presParOf" srcId="{E16F5018-35A5-4C92-AEDD-9B6793245D64}" destId="{07EF0893-FBD1-459C-86B4-2A0B9BCB95F6}" srcOrd="0" destOrd="0" presId="urn:microsoft.com/office/officeart/2005/8/layout/orgChart1"/>
    <dgm:cxn modelId="{D13B008A-B39A-4457-BAFB-41845EF45C3E}" type="presParOf" srcId="{E16F5018-35A5-4C92-AEDD-9B6793245D64}" destId="{0655F3CE-E08C-4F83-AC26-E6589DE8B7C7}" srcOrd="1" destOrd="0" presId="urn:microsoft.com/office/officeart/2005/8/layout/orgChart1"/>
    <dgm:cxn modelId="{4718EC5F-D4E4-425A-A6D2-AA6EC2E4A68F}" type="presParOf" srcId="{B99FE301-B522-411C-8649-7F95E98278CE}" destId="{35BB1890-EFEC-4898-9672-FA860DA98551}" srcOrd="1" destOrd="0" presId="urn:microsoft.com/office/officeart/2005/8/layout/orgChart1"/>
    <dgm:cxn modelId="{E2C82624-4D79-441B-986F-D2206A1B6E2D}" type="presParOf" srcId="{35BB1890-EFEC-4898-9672-FA860DA98551}" destId="{431FA909-9DAE-452D-872C-E578126ACBB5}" srcOrd="0" destOrd="0" presId="urn:microsoft.com/office/officeart/2005/8/layout/orgChart1"/>
    <dgm:cxn modelId="{EFD99E6B-6B9A-4087-A0A2-5917A379DC7B}" type="presParOf" srcId="{35BB1890-EFEC-4898-9672-FA860DA98551}" destId="{46A9018E-93D6-4379-9BA0-51907822DD1F}" srcOrd="1" destOrd="0" presId="urn:microsoft.com/office/officeart/2005/8/layout/orgChart1"/>
    <dgm:cxn modelId="{763C4D87-ADC1-410A-BE2E-D2150F98ADC1}" type="presParOf" srcId="{46A9018E-93D6-4379-9BA0-51907822DD1F}" destId="{B68BCF01-8EB3-4CF2-8835-071569B65CCC}" srcOrd="0" destOrd="0" presId="urn:microsoft.com/office/officeart/2005/8/layout/orgChart1"/>
    <dgm:cxn modelId="{C7463BA8-E8E0-41B8-821E-E05A1DF72C65}" type="presParOf" srcId="{B68BCF01-8EB3-4CF2-8835-071569B65CCC}" destId="{5CD3201A-D87D-4C48-B34F-56F400F8FC06}" srcOrd="0" destOrd="0" presId="urn:microsoft.com/office/officeart/2005/8/layout/orgChart1"/>
    <dgm:cxn modelId="{CFD455C3-95E5-419A-9797-2D83EC28686D}" type="presParOf" srcId="{B68BCF01-8EB3-4CF2-8835-071569B65CCC}" destId="{AAB3BECC-0EF0-4B5E-9BF6-60B595F23EE1}" srcOrd="1" destOrd="0" presId="urn:microsoft.com/office/officeart/2005/8/layout/orgChart1"/>
    <dgm:cxn modelId="{27E3DBA5-846E-4053-BBBD-D2E236DB639A}" type="presParOf" srcId="{46A9018E-93D6-4379-9BA0-51907822DD1F}" destId="{729D3378-AB23-4E69-9E1E-A523CE277625}" srcOrd="1" destOrd="0" presId="urn:microsoft.com/office/officeart/2005/8/layout/orgChart1"/>
    <dgm:cxn modelId="{9E3AB69A-658E-482B-B597-E308770F9BC5}" type="presParOf" srcId="{46A9018E-93D6-4379-9BA0-51907822DD1F}" destId="{0D1BD8B5-5CE1-4CC3-A3D5-E3815B07ED72}" srcOrd="2" destOrd="0" presId="urn:microsoft.com/office/officeart/2005/8/layout/orgChart1"/>
    <dgm:cxn modelId="{1F583B37-62F2-4FCD-B2B0-036A13F543DC}" type="presParOf" srcId="{35BB1890-EFEC-4898-9672-FA860DA98551}" destId="{3F920B25-A8F9-46D3-89AE-7C987717D412}" srcOrd="2" destOrd="0" presId="urn:microsoft.com/office/officeart/2005/8/layout/orgChart1"/>
    <dgm:cxn modelId="{1CF3ECEE-ECC1-4633-B58E-B2C78F84DDDA}" type="presParOf" srcId="{35BB1890-EFEC-4898-9672-FA860DA98551}" destId="{B1B859FC-53A0-4AFC-B15C-50A61A74D912}" srcOrd="3" destOrd="0" presId="urn:microsoft.com/office/officeart/2005/8/layout/orgChart1"/>
    <dgm:cxn modelId="{F8E999C7-1D78-4321-AF9F-D3D72AFC172C}" type="presParOf" srcId="{B1B859FC-53A0-4AFC-B15C-50A61A74D912}" destId="{D6C18173-09F4-41E6-8609-9217F81C2134}" srcOrd="0" destOrd="0" presId="urn:microsoft.com/office/officeart/2005/8/layout/orgChart1"/>
    <dgm:cxn modelId="{B2D59619-62E8-4B56-A494-8298B06BC7C9}" type="presParOf" srcId="{D6C18173-09F4-41E6-8609-9217F81C2134}" destId="{D6443283-2457-4265-8311-17F35072D10A}" srcOrd="0" destOrd="0" presId="urn:microsoft.com/office/officeart/2005/8/layout/orgChart1"/>
    <dgm:cxn modelId="{8788D556-FF89-4938-87FF-5094F1806173}" type="presParOf" srcId="{D6C18173-09F4-41E6-8609-9217F81C2134}" destId="{73262564-BE5E-4B3F-9B55-BC22186726DB}" srcOrd="1" destOrd="0" presId="urn:microsoft.com/office/officeart/2005/8/layout/orgChart1"/>
    <dgm:cxn modelId="{547E077D-D50A-48D8-AAF7-15F3A485E125}" type="presParOf" srcId="{B1B859FC-53A0-4AFC-B15C-50A61A74D912}" destId="{371F6D02-D0CB-43FA-97C9-4DA350D14790}" srcOrd="1" destOrd="0" presId="urn:microsoft.com/office/officeart/2005/8/layout/orgChart1"/>
    <dgm:cxn modelId="{4B9855DB-0223-4423-A7F4-B302EAA6A964}" type="presParOf" srcId="{B1B859FC-53A0-4AFC-B15C-50A61A74D912}" destId="{A8A87B9D-F05A-4F87-B319-A6FD5E2A2778}" srcOrd="2" destOrd="0" presId="urn:microsoft.com/office/officeart/2005/8/layout/orgChart1"/>
    <dgm:cxn modelId="{422E9B0F-2A88-4263-93C3-C7B4CFCE9E01}" type="presParOf" srcId="{35BB1890-EFEC-4898-9672-FA860DA98551}" destId="{F4C218D6-C75C-41FA-BAFD-2D2BD8284A53}" srcOrd="4" destOrd="0" presId="urn:microsoft.com/office/officeart/2005/8/layout/orgChart1"/>
    <dgm:cxn modelId="{8536BBFF-4FD5-48F6-84C8-F90801735DE4}" type="presParOf" srcId="{35BB1890-EFEC-4898-9672-FA860DA98551}" destId="{5F9ACACA-0F38-4978-AAF6-AAF89F38C133}" srcOrd="5" destOrd="0" presId="urn:microsoft.com/office/officeart/2005/8/layout/orgChart1"/>
    <dgm:cxn modelId="{DEA6162C-AEA8-4E0B-AF98-FE32A4B58375}" type="presParOf" srcId="{5F9ACACA-0F38-4978-AAF6-AAF89F38C133}" destId="{CACF8D01-DBD5-43EC-8F3E-10D0A201B382}" srcOrd="0" destOrd="0" presId="urn:microsoft.com/office/officeart/2005/8/layout/orgChart1"/>
    <dgm:cxn modelId="{7D3755F9-575D-4AF8-A5BE-B1A49E76F255}" type="presParOf" srcId="{CACF8D01-DBD5-43EC-8F3E-10D0A201B382}" destId="{8FD0DF6E-226E-4661-A43A-3A8116E33D9F}" srcOrd="0" destOrd="0" presId="urn:microsoft.com/office/officeart/2005/8/layout/orgChart1"/>
    <dgm:cxn modelId="{23B68EEA-5D6B-4102-8C18-86ADF2BF6D26}" type="presParOf" srcId="{CACF8D01-DBD5-43EC-8F3E-10D0A201B382}" destId="{AD73BA63-2FE8-459A-8075-9AB6CD1BB6BF}" srcOrd="1" destOrd="0" presId="urn:microsoft.com/office/officeart/2005/8/layout/orgChart1"/>
    <dgm:cxn modelId="{1BE44635-1CE8-4D8E-92C7-10EA3B8E5E28}" type="presParOf" srcId="{5F9ACACA-0F38-4978-AAF6-AAF89F38C133}" destId="{BC74C2D7-7ECC-448B-B662-39092F1C40CA}" srcOrd="1" destOrd="0" presId="urn:microsoft.com/office/officeart/2005/8/layout/orgChart1"/>
    <dgm:cxn modelId="{678F2B6A-71F0-4ABC-B891-F839FB5AF146}" type="presParOf" srcId="{5F9ACACA-0F38-4978-AAF6-AAF89F38C133}" destId="{79395A3B-F310-4515-90BD-9BE004FB8C91}" srcOrd="2" destOrd="0" presId="urn:microsoft.com/office/officeart/2005/8/layout/orgChart1"/>
    <dgm:cxn modelId="{DFB9DFBC-1AFC-4D54-863A-51F6EFB36215}" type="presParOf" srcId="{B99FE301-B522-411C-8649-7F95E98278CE}" destId="{173399CB-4231-401F-B02D-A4F4B4021103}" srcOrd="2" destOrd="0" presId="urn:microsoft.com/office/officeart/2005/8/layout/orgChart1"/>
    <dgm:cxn modelId="{2F658294-DA4B-44A2-BF2B-26B6C602DF9B}" type="presParOf" srcId="{D47E0B66-847B-4339-A1A5-E6330EF9EC9D}" destId="{8F32AC07-E1E2-42C1-B749-FA7B18DD7CE7}" srcOrd="4" destOrd="0" presId="urn:microsoft.com/office/officeart/2005/8/layout/orgChart1"/>
    <dgm:cxn modelId="{BA71D103-6885-47F3-9E73-C18941756866}" type="presParOf" srcId="{D47E0B66-847B-4339-A1A5-E6330EF9EC9D}" destId="{B0A307D7-DACC-4179-BD04-FE7AB70C9433}" srcOrd="5" destOrd="0" presId="urn:microsoft.com/office/officeart/2005/8/layout/orgChart1"/>
    <dgm:cxn modelId="{A7F3E43F-3C80-4D0D-A52D-26A1E71FE4BB}" type="presParOf" srcId="{B0A307D7-DACC-4179-BD04-FE7AB70C9433}" destId="{F5E872E7-7256-47DF-B24E-2654AA8632AF}" srcOrd="0" destOrd="0" presId="urn:microsoft.com/office/officeart/2005/8/layout/orgChart1"/>
    <dgm:cxn modelId="{8C661544-E1CB-4A14-A6C2-3D548A196883}" type="presParOf" srcId="{F5E872E7-7256-47DF-B24E-2654AA8632AF}" destId="{6F870B6F-5982-44E5-BC16-229ADBCFDE41}" srcOrd="0" destOrd="0" presId="urn:microsoft.com/office/officeart/2005/8/layout/orgChart1"/>
    <dgm:cxn modelId="{44A09CA5-09D7-4EB8-9A64-17B41DFB4AB0}" type="presParOf" srcId="{F5E872E7-7256-47DF-B24E-2654AA8632AF}" destId="{E29A7B17-E001-4419-B3ED-FA3BD4069431}" srcOrd="1" destOrd="0" presId="urn:microsoft.com/office/officeart/2005/8/layout/orgChart1"/>
    <dgm:cxn modelId="{38AB82DB-3F9C-4B51-9496-7704FC5BEE60}" type="presParOf" srcId="{B0A307D7-DACC-4179-BD04-FE7AB70C9433}" destId="{0BCE1126-DA9A-4FD3-8A36-196657032CE0}" srcOrd="1" destOrd="0" presId="urn:microsoft.com/office/officeart/2005/8/layout/orgChart1"/>
    <dgm:cxn modelId="{8B423874-A1AC-4CE7-980C-81D7F7DA85F7}" type="presParOf" srcId="{0BCE1126-DA9A-4FD3-8A36-196657032CE0}" destId="{BBE6B9FD-DE9B-4C47-BE1A-552A6A389867}" srcOrd="0" destOrd="0" presId="urn:microsoft.com/office/officeart/2005/8/layout/orgChart1"/>
    <dgm:cxn modelId="{6D1653E1-B198-4777-9BA9-FC40EC8575F6}" type="presParOf" srcId="{0BCE1126-DA9A-4FD3-8A36-196657032CE0}" destId="{D6193CB1-3F5A-43F8-BBC1-6D95FD7CFD37}" srcOrd="1" destOrd="0" presId="urn:microsoft.com/office/officeart/2005/8/layout/orgChart1"/>
    <dgm:cxn modelId="{608E19F1-C61A-49A6-942C-697E6070115C}" type="presParOf" srcId="{D6193CB1-3F5A-43F8-BBC1-6D95FD7CFD37}" destId="{9C51DA4A-158C-4F60-A77B-3F2B9A957260}" srcOrd="0" destOrd="0" presId="urn:microsoft.com/office/officeart/2005/8/layout/orgChart1"/>
    <dgm:cxn modelId="{4593B827-DCD7-466E-A7C0-2C9E221D07F6}" type="presParOf" srcId="{9C51DA4A-158C-4F60-A77B-3F2B9A957260}" destId="{CFE98385-818C-468C-9BDB-8D3E25651452}" srcOrd="0" destOrd="0" presId="urn:microsoft.com/office/officeart/2005/8/layout/orgChart1"/>
    <dgm:cxn modelId="{DB1A09C0-DEC9-46B6-B0C7-6FE377C22ED7}" type="presParOf" srcId="{9C51DA4A-158C-4F60-A77B-3F2B9A957260}" destId="{185E11E8-1B52-4887-9029-17E1C10BC595}" srcOrd="1" destOrd="0" presId="urn:microsoft.com/office/officeart/2005/8/layout/orgChart1"/>
    <dgm:cxn modelId="{33D1850C-E967-4ECD-88E3-A9515BBDDE0E}" type="presParOf" srcId="{D6193CB1-3F5A-43F8-BBC1-6D95FD7CFD37}" destId="{14ABD1FE-F9CB-4A3B-8FC1-AFB4ABAB8787}" srcOrd="1" destOrd="0" presId="urn:microsoft.com/office/officeart/2005/8/layout/orgChart1"/>
    <dgm:cxn modelId="{50B4F701-75BB-41B1-B612-10E809E1DC69}" type="presParOf" srcId="{D6193CB1-3F5A-43F8-BBC1-6D95FD7CFD37}" destId="{667E148C-6E33-4C6E-AAF1-0797DF819C71}" srcOrd="2" destOrd="0" presId="urn:microsoft.com/office/officeart/2005/8/layout/orgChart1"/>
    <dgm:cxn modelId="{9012B17C-1E71-40ED-B4F5-6B292539FF64}" type="presParOf" srcId="{0BCE1126-DA9A-4FD3-8A36-196657032CE0}" destId="{88186F7A-2C0F-4FB2-A8B0-BFB52E3B246F}" srcOrd="2" destOrd="0" presId="urn:microsoft.com/office/officeart/2005/8/layout/orgChart1"/>
    <dgm:cxn modelId="{3DE1A3DA-9E30-40C4-8AE1-7D9AB38A8DC5}" type="presParOf" srcId="{0BCE1126-DA9A-4FD3-8A36-196657032CE0}" destId="{E953F6D0-B045-4F8D-BC76-53235A2CB042}" srcOrd="3" destOrd="0" presId="urn:microsoft.com/office/officeart/2005/8/layout/orgChart1"/>
    <dgm:cxn modelId="{056DA534-42F0-4CA0-945A-A4179174D276}" type="presParOf" srcId="{E953F6D0-B045-4F8D-BC76-53235A2CB042}" destId="{97725FCE-BE5B-4F0E-B8EA-5FAACA6205E1}" srcOrd="0" destOrd="0" presId="urn:microsoft.com/office/officeart/2005/8/layout/orgChart1"/>
    <dgm:cxn modelId="{7B9A250F-CB92-444F-97EF-A3D87DD01A60}" type="presParOf" srcId="{97725FCE-BE5B-4F0E-B8EA-5FAACA6205E1}" destId="{58BCCF02-F019-4254-95FF-49FA6A39C485}" srcOrd="0" destOrd="0" presId="urn:microsoft.com/office/officeart/2005/8/layout/orgChart1"/>
    <dgm:cxn modelId="{81020508-F104-4E1F-A33B-BA7D2CD5A415}" type="presParOf" srcId="{97725FCE-BE5B-4F0E-B8EA-5FAACA6205E1}" destId="{D1617777-4499-43F8-A259-617C71A15881}" srcOrd="1" destOrd="0" presId="urn:microsoft.com/office/officeart/2005/8/layout/orgChart1"/>
    <dgm:cxn modelId="{40C8FA10-2CCC-40CA-8A37-FD674B6E66CB}" type="presParOf" srcId="{E953F6D0-B045-4F8D-BC76-53235A2CB042}" destId="{FDE13083-8109-4CA9-B5B2-493874F26BC4}" srcOrd="1" destOrd="0" presId="urn:microsoft.com/office/officeart/2005/8/layout/orgChart1"/>
    <dgm:cxn modelId="{FDA1A631-F09F-4A85-B9CA-45A20C2A4718}" type="presParOf" srcId="{E953F6D0-B045-4F8D-BC76-53235A2CB042}" destId="{9EF8B944-19E1-4E22-A344-82CDE2CF6DCE}" srcOrd="2" destOrd="0" presId="urn:microsoft.com/office/officeart/2005/8/layout/orgChart1"/>
    <dgm:cxn modelId="{6C3767CF-6445-4554-8D3C-E83FE48D1A96}" type="presParOf" srcId="{0BCE1126-DA9A-4FD3-8A36-196657032CE0}" destId="{4B16BEB9-507B-4EB8-9D24-8ED3431AC313}" srcOrd="4" destOrd="0" presId="urn:microsoft.com/office/officeart/2005/8/layout/orgChart1"/>
    <dgm:cxn modelId="{B1084186-2408-4B4D-BBA7-626D9A7FB33C}" type="presParOf" srcId="{0BCE1126-DA9A-4FD3-8A36-196657032CE0}" destId="{9EF563F2-A9E5-4A36-81AC-A761260D833A}" srcOrd="5" destOrd="0" presId="urn:microsoft.com/office/officeart/2005/8/layout/orgChart1"/>
    <dgm:cxn modelId="{3529ECF6-BE47-4849-8E43-ABF4CD7E8741}" type="presParOf" srcId="{9EF563F2-A9E5-4A36-81AC-A761260D833A}" destId="{4F3901DF-BE3A-4B42-880E-46D937EE757C}" srcOrd="0" destOrd="0" presId="urn:microsoft.com/office/officeart/2005/8/layout/orgChart1"/>
    <dgm:cxn modelId="{59B9B889-F46C-4870-8C35-B13A4EC019E4}" type="presParOf" srcId="{4F3901DF-BE3A-4B42-880E-46D937EE757C}" destId="{4D1CC42C-5014-48A9-9DA6-2B129705D65C}" srcOrd="0" destOrd="0" presId="urn:microsoft.com/office/officeart/2005/8/layout/orgChart1"/>
    <dgm:cxn modelId="{9D3D25DE-B401-459C-A944-C4A5CC9F80FD}" type="presParOf" srcId="{4F3901DF-BE3A-4B42-880E-46D937EE757C}" destId="{22E41BE1-625E-447E-9397-1517395A0B75}" srcOrd="1" destOrd="0" presId="urn:microsoft.com/office/officeart/2005/8/layout/orgChart1"/>
    <dgm:cxn modelId="{0ED209BA-A18F-436A-8288-7ACED735CEC1}" type="presParOf" srcId="{9EF563F2-A9E5-4A36-81AC-A761260D833A}" destId="{5F2E480B-3ABF-4AC0-BC61-8660067A1946}" srcOrd="1" destOrd="0" presId="urn:microsoft.com/office/officeart/2005/8/layout/orgChart1"/>
    <dgm:cxn modelId="{F65C362E-11E8-468A-82CF-3EA3F7493AEE}" type="presParOf" srcId="{9EF563F2-A9E5-4A36-81AC-A761260D833A}" destId="{C314EF95-3262-49A9-B8A8-099CD7E26A68}" srcOrd="2" destOrd="0" presId="urn:microsoft.com/office/officeart/2005/8/layout/orgChart1"/>
    <dgm:cxn modelId="{1A6D1CF5-1DB9-4ABD-8A3F-C7975200FB9D}" type="presParOf" srcId="{B0A307D7-DACC-4179-BD04-FE7AB70C9433}" destId="{3A22391F-C2ED-4F9B-A0C1-D12F1D4DCB00}" srcOrd="2" destOrd="0" presId="urn:microsoft.com/office/officeart/2005/8/layout/orgChart1"/>
    <dgm:cxn modelId="{95696B2F-55FD-4293-B1C3-C284362FA411}" type="presParOf" srcId="{4F23D7C3-1ECA-4A8E-8BF7-6D1A2F3285A8}" destId="{743EA2F2-24FA-4EEB-89AE-65726C7B115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96E8D7-D16B-4BAE-A5EE-89C2E847794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A5C3914-8B4D-45E9-A7FC-74C84ED58B1F}">
      <dgm:prSet phldrT="[Text]"/>
      <dgm:spPr/>
      <dgm:t>
        <a:bodyPr/>
        <a:lstStyle/>
        <a:p>
          <a:r>
            <a:rPr lang="en-US" dirty="0"/>
            <a:t>Monte-Carlo</a:t>
          </a:r>
        </a:p>
      </dgm:t>
    </dgm:pt>
    <dgm:pt modelId="{3D2FF2B3-A4AD-4098-9E09-AC6DD7891D8C}" type="parTrans" cxnId="{00A093CF-34FD-42F3-A546-BC400DA113AD}">
      <dgm:prSet/>
      <dgm:spPr/>
      <dgm:t>
        <a:bodyPr/>
        <a:lstStyle/>
        <a:p>
          <a:endParaRPr lang="en-US"/>
        </a:p>
      </dgm:t>
    </dgm:pt>
    <dgm:pt modelId="{1846033E-02E2-4921-8D05-DA9DC2AE2C15}" type="sibTrans" cxnId="{00A093CF-34FD-42F3-A546-BC400DA113AD}">
      <dgm:prSet/>
      <dgm:spPr/>
      <dgm:t>
        <a:bodyPr/>
        <a:lstStyle/>
        <a:p>
          <a:endParaRPr lang="en-US"/>
        </a:p>
      </dgm:t>
    </dgm:pt>
    <dgm:pt modelId="{9B7FCE46-779F-4302-9473-BDEC13ADAD66}">
      <dgm:prSet phldrT="[Text]"/>
      <dgm:spPr/>
      <dgm:t>
        <a:bodyPr/>
        <a:lstStyle/>
        <a:p>
          <a:r>
            <a:rPr lang="en-US" dirty="0"/>
            <a:t>Averages Q over sampled paths</a:t>
          </a:r>
        </a:p>
      </dgm:t>
    </dgm:pt>
    <dgm:pt modelId="{76EE0D41-F6A2-4989-A4E5-280DC8049F7B}" type="parTrans" cxnId="{1D3B1745-D033-4923-A5C0-C87D0E5D1FFD}">
      <dgm:prSet/>
      <dgm:spPr/>
      <dgm:t>
        <a:bodyPr/>
        <a:lstStyle/>
        <a:p>
          <a:endParaRPr lang="en-US"/>
        </a:p>
      </dgm:t>
    </dgm:pt>
    <dgm:pt modelId="{BC8D44D3-A59E-4757-AA59-D80D3860A188}" type="sibTrans" cxnId="{1D3B1745-D033-4923-A5C0-C87D0E5D1FFD}">
      <dgm:prSet/>
      <dgm:spPr/>
      <dgm:t>
        <a:bodyPr/>
        <a:lstStyle/>
        <a:p>
          <a:endParaRPr lang="en-US"/>
        </a:p>
      </dgm:t>
    </dgm:pt>
    <dgm:pt modelId="{180A3FC2-26D3-4836-8E9B-8C6C193D2555}">
      <dgm:prSet phldrT="[Text]"/>
      <dgm:spPr/>
      <dgm:t>
        <a:bodyPr/>
        <a:lstStyle/>
        <a:p>
          <a:r>
            <a:rPr lang="en-US" dirty="0"/>
            <a:t>Temporal Difference and Q-learning</a:t>
          </a:r>
        </a:p>
      </dgm:t>
    </dgm:pt>
    <dgm:pt modelId="{941B8E58-3622-4DE7-BE02-4FB27329B366}" type="parTrans" cxnId="{0D5602DD-3FBD-462F-A005-7CA002D559D1}">
      <dgm:prSet/>
      <dgm:spPr/>
      <dgm:t>
        <a:bodyPr/>
        <a:lstStyle/>
        <a:p>
          <a:endParaRPr lang="en-US"/>
        </a:p>
      </dgm:t>
    </dgm:pt>
    <dgm:pt modelId="{A33730F2-F6F0-460E-81F3-17B5226E2506}" type="sibTrans" cxnId="{0D5602DD-3FBD-462F-A005-7CA002D559D1}">
      <dgm:prSet/>
      <dgm:spPr/>
      <dgm:t>
        <a:bodyPr/>
        <a:lstStyle/>
        <a:p>
          <a:endParaRPr lang="en-US"/>
        </a:p>
      </dgm:t>
    </dgm:pt>
    <dgm:pt modelId="{89A00102-B85F-413D-9E3A-ABEB9006D8BE}">
      <dgm:prSet phldrT="[Text]"/>
      <dgm:spPr/>
      <dgm:t>
        <a:bodyPr/>
        <a:lstStyle/>
        <a:p>
          <a:r>
            <a:rPr lang="en-US" dirty="0"/>
            <a:t>Uses recurrent relation for Q</a:t>
          </a:r>
        </a:p>
      </dgm:t>
    </dgm:pt>
    <dgm:pt modelId="{87B6F46D-E359-420C-85AE-F7623BCA0726}" type="parTrans" cxnId="{92D2ECCA-60B9-445B-8868-03A185208AF8}">
      <dgm:prSet/>
      <dgm:spPr/>
      <dgm:t>
        <a:bodyPr/>
        <a:lstStyle/>
        <a:p>
          <a:endParaRPr lang="en-US"/>
        </a:p>
      </dgm:t>
    </dgm:pt>
    <dgm:pt modelId="{829D4D3A-79E7-428B-A210-2CEE435879E6}" type="sibTrans" cxnId="{92D2ECCA-60B9-445B-8868-03A185208AF8}">
      <dgm:prSet/>
      <dgm:spPr/>
      <dgm:t>
        <a:bodyPr/>
        <a:lstStyle/>
        <a:p>
          <a:endParaRPr lang="en-US"/>
        </a:p>
      </dgm:t>
    </dgm:pt>
    <dgm:pt modelId="{07747CC6-588A-469F-B109-0E89C7EACA4D}">
      <dgm:prSet phldrT="[Text]"/>
      <dgm:spPr/>
      <dgm:t>
        <a:bodyPr/>
        <a:lstStyle/>
        <a:p>
          <a:r>
            <a:rPr lang="en-US" dirty="0"/>
            <a:t>Needs full trajectory to start learning</a:t>
          </a:r>
        </a:p>
      </dgm:t>
    </dgm:pt>
    <dgm:pt modelId="{0E38641A-B3C7-45A8-B162-5502934E939B}" type="parTrans" cxnId="{F9964AB5-9442-407B-AB11-0C32CF0AE8FE}">
      <dgm:prSet/>
      <dgm:spPr/>
      <dgm:t>
        <a:bodyPr/>
        <a:lstStyle/>
        <a:p>
          <a:endParaRPr lang="en-US"/>
        </a:p>
      </dgm:t>
    </dgm:pt>
    <dgm:pt modelId="{21F75D3A-3AF5-462C-B9F8-2262E8576CB9}" type="sibTrans" cxnId="{F9964AB5-9442-407B-AB11-0C32CF0AE8FE}">
      <dgm:prSet/>
      <dgm:spPr/>
      <dgm:t>
        <a:bodyPr/>
        <a:lstStyle/>
        <a:p>
          <a:endParaRPr lang="en-US"/>
        </a:p>
      </dgm:t>
    </dgm:pt>
    <dgm:pt modelId="{9D003E23-271F-4E06-9B22-CE81B2704E25}">
      <dgm:prSet phldrT="[Text]"/>
      <dgm:spPr/>
      <dgm:t>
        <a:bodyPr/>
        <a:lstStyle/>
        <a:p>
          <a:r>
            <a:rPr lang="en-US" dirty="0"/>
            <a:t>Can learn from partial episodes</a:t>
          </a:r>
        </a:p>
      </dgm:t>
    </dgm:pt>
    <dgm:pt modelId="{B2392F6F-CDBE-4C83-B54C-8A53669B5217}" type="parTrans" cxnId="{66D2EE05-4283-4462-8FE3-202FD510C252}">
      <dgm:prSet/>
      <dgm:spPr/>
      <dgm:t>
        <a:bodyPr/>
        <a:lstStyle/>
        <a:p>
          <a:endParaRPr lang="en-US"/>
        </a:p>
      </dgm:t>
    </dgm:pt>
    <dgm:pt modelId="{8A812797-6CA0-4C16-A020-DC756B0A6C41}" type="sibTrans" cxnId="{66D2EE05-4283-4462-8FE3-202FD510C252}">
      <dgm:prSet/>
      <dgm:spPr/>
      <dgm:t>
        <a:bodyPr/>
        <a:lstStyle/>
        <a:p>
          <a:endParaRPr lang="en-US"/>
        </a:p>
      </dgm:t>
    </dgm:pt>
    <dgm:pt modelId="{8B4264F9-866A-4BF2-9CB6-53D76462BAB5}">
      <dgm:prSet phldrT="[Text]"/>
      <dgm:spPr/>
      <dgm:t>
        <a:bodyPr/>
        <a:lstStyle/>
        <a:p>
          <a:r>
            <a:rPr lang="en-US" dirty="0"/>
            <a:t>Biased estimates</a:t>
          </a:r>
        </a:p>
      </dgm:t>
    </dgm:pt>
    <dgm:pt modelId="{06FEAC9C-E03D-425C-8C08-5E5CCE484D0B}" type="parTrans" cxnId="{30E2B26C-334F-462F-B535-18601D0C29ED}">
      <dgm:prSet/>
      <dgm:spPr/>
      <dgm:t>
        <a:bodyPr/>
        <a:lstStyle/>
        <a:p>
          <a:endParaRPr lang="en-US"/>
        </a:p>
      </dgm:t>
    </dgm:pt>
    <dgm:pt modelId="{A7BA45EC-CF4A-42D8-B3CC-82DA5AC5F1C5}" type="sibTrans" cxnId="{30E2B26C-334F-462F-B535-18601D0C29ED}">
      <dgm:prSet/>
      <dgm:spPr/>
      <dgm:t>
        <a:bodyPr/>
        <a:lstStyle/>
        <a:p>
          <a:endParaRPr lang="en-US"/>
        </a:p>
      </dgm:t>
    </dgm:pt>
    <dgm:pt modelId="{C667614B-FC09-4C56-AEFF-EEF16494FE04}">
      <dgm:prSet phldrT="[Text]"/>
      <dgm:spPr/>
      <dgm:t>
        <a:bodyPr/>
        <a:lstStyle/>
        <a:p>
          <a:r>
            <a:rPr lang="en-US" dirty="0"/>
            <a:t>Unbiased estimates</a:t>
          </a:r>
        </a:p>
      </dgm:t>
    </dgm:pt>
    <dgm:pt modelId="{75FF5103-6275-485F-8469-952B25FFBF72}" type="parTrans" cxnId="{04B5FE23-0122-4C28-881D-63E72AD24F68}">
      <dgm:prSet/>
      <dgm:spPr/>
      <dgm:t>
        <a:bodyPr/>
        <a:lstStyle/>
        <a:p>
          <a:endParaRPr lang="en-US"/>
        </a:p>
      </dgm:t>
    </dgm:pt>
    <dgm:pt modelId="{0823223D-F5D1-41A7-A80B-71D6CBF8D81D}" type="sibTrans" cxnId="{04B5FE23-0122-4C28-881D-63E72AD24F68}">
      <dgm:prSet/>
      <dgm:spPr/>
      <dgm:t>
        <a:bodyPr/>
        <a:lstStyle/>
        <a:p>
          <a:endParaRPr lang="en-US"/>
        </a:p>
      </dgm:t>
    </dgm:pt>
    <dgm:pt modelId="{0CC00989-1330-4D18-9812-98CA752E82E8}" type="pres">
      <dgm:prSet presAssocID="{B996E8D7-D16B-4BAE-A5EE-89C2E8477945}" presName="linear" presStyleCnt="0">
        <dgm:presLayoutVars>
          <dgm:animLvl val="lvl"/>
          <dgm:resizeHandles val="exact"/>
        </dgm:presLayoutVars>
      </dgm:prSet>
      <dgm:spPr/>
    </dgm:pt>
    <dgm:pt modelId="{69DD6EE5-8579-424F-9C1B-DEFF86968208}" type="pres">
      <dgm:prSet presAssocID="{CA5C3914-8B4D-45E9-A7FC-74C84ED58B1F}" presName="parentText" presStyleLbl="node1" presStyleIdx="0" presStyleCnt="2">
        <dgm:presLayoutVars>
          <dgm:chMax val="0"/>
          <dgm:bulletEnabled val="1"/>
        </dgm:presLayoutVars>
      </dgm:prSet>
      <dgm:spPr/>
    </dgm:pt>
    <dgm:pt modelId="{66164E9C-8BD3-4ED5-BAFD-5DE90396EA86}" type="pres">
      <dgm:prSet presAssocID="{CA5C3914-8B4D-45E9-A7FC-74C84ED58B1F}" presName="childText" presStyleLbl="revTx" presStyleIdx="0" presStyleCnt="2">
        <dgm:presLayoutVars>
          <dgm:bulletEnabled val="1"/>
        </dgm:presLayoutVars>
      </dgm:prSet>
      <dgm:spPr/>
    </dgm:pt>
    <dgm:pt modelId="{7ED70A26-2005-491F-9B9F-0C46697FB6CD}" type="pres">
      <dgm:prSet presAssocID="{180A3FC2-26D3-4836-8E9B-8C6C193D2555}" presName="parentText" presStyleLbl="node1" presStyleIdx="1" presStyleCnt="2">
        <dgm:presLayoutVars>
          <dgm:chMax val="0"/>
          <dgm:bulletEnabled val="1"/>
        </dgm:presLayoutVars>
      </dgm:prSet>
      <dgm:spPr/>
    </dgm:pt>
    <dgm:pt modelId="{3FCA6BD3-7454-42D4-8978-FEDE2B33A78A}" type="pres">
      <dgm:prSet presAssocID="{180A3FC2-26D3-4836-8E9B-8C6C193D2555}" presName="childText" presStyleLbl="revTx" presStyleIdx="1" presStyleCnt="2">
        <dgm:presLayoutVars>
          <dgm:bulletEnabled val="1"/>
        </dgm:presLayoutVars>
      </dgm:prSet>
      <dgm:spPr/>
    </dgm:pt>
  </dgm:ptLst>
  <dgm:cxnLst>
    <dgm:cxn modelId="{66D2EE05-4283-4462-8FE3-202FD510C252}" srcId="{180A3FC2-26D3-4836-8E9B-8C6C193D2555}" destId="{9D003E23-271F-4E06-9B22-CE81B2704E25}" srcOrd="1" destOrd="0" parTransId="{B2392F6F-CDBE-4C83-B54C-8A53669B5217}" sibTransId="{8A812797-6CA0-4C16-A020-DC756B0A6C41}"/>
    <dgm:cxn modelId="{5A27B413-C704-41FE-BC04-81266C16E319}" type="presOf" srcId="{9D003E23-271F-4E06-9B22-CE81B2704E25}" destId="{3FCA6BD3-7454-42D4-8978-FEDE2B33A78A}" srcOrd="0" destOrd="1" presId="urn:microsoft.com/office/officeart/2005/8/layout/vList2"/>
    <dgm:cxn modelId="{04B5FE23-0122-4C28-881D-63E72AD24F68}" srcId="{CA5C3914-8B4D-45E9-A7FC-74C84ED58B1F}" destId="{C667614B-FC09-4C56-AEFF-EEF16494FE04}" srcOrd="2" destOrd="0" parTransId="{75FF5103-6275-485F-8469-952B25FFBF72}" sibTransId="{0823223D-F5D1-41A7-A80B-71D6CBF8D81D}"/>
    <dgm:cxn modelId="{1D3B1745-D033-4923-A5C0-C87D0E5D1FFD}" srcId="{CA5C3914-8B4D-45E9-A7FC-74C84ED58B1F}" destId="{9B7FCE46-779F-4302-9473-BDEC13ADAD66}" srcOrd="0" destOrd="0" parTransId="{76EE0D41-F6A2-4989-A4E5-280DC8049F7B}" sibTransId="{BC8D44D3-A59E-4757-AA59-D80D3860A188}"/>
    <dgm:cxn modelId="{D479DE47-F25D-40C5-9AB3-0C79B7C15612}" type="presOf" srcId="{89A00102-B85F-413D-9E3A-ABEB9006D8BE}" destId="{3FCA6BD3-7454-42D4-8978-FEDE2B33A78A}" srcOrd="0" destOrd="0" presId="urn:microsoft.com/office/officeart/2005/8/layout/vList2"/>
    <dgm:cxn modelId="{30E2B26C-334F-462F-B535-18601D0C29ED}" srcId="{180A3FC2-26D3-4836-8E9B-8C6C193D2555}" destId="{8B4264F9-866A-4BF2-9CB6-53D76462BAB5}" srcOrd="2" destOrd="0" parTransId="{06FEAC9C-E03D-425C-8C08-5E5CCE484D0B}" sibTransId="{A7BA45EC-CF4A-42D8-B3CC-82DA5AC5F1C5}"/>
    <dgm:cxn modelId="{9FE9FE71-C9E0-48E4-9925-FD2AAA28A34F}" type="presOf" srcId="{C667614B-FC09-4C56-AEFF-EEF16494FE04}" destId="{66164E9C-8BD3-4ED5-BAFD-5DE90396EA86}" srcOrd="0" destOrd="2" presId="urn:microsoft.com/office/officeart/2005/8/layout/vList2"/>
    <dgm:cxn modelId="{061D7D52-54E5-4700-8439-4B5ABDAB6C30}" type="presOf" srcId="{180A3FC2-26D3-4836-8E9B-8C6C193D2555}" destId="{7ED70A26-2005-491F-9B9F-0C46697FB6CD}" srcOrd="0" destOrd="0" presId="urn:microsoft.com/office/officeart/2005/8/layout/vList2"/>
    <dgm:cxn modelId="{1F421573-004D-4575-9E39-D13EDD73C40E}" type="presOf" srcId="{9B7FCE46-779F-4302-9473-BDEC13ADAD66}" destId="{66164E9C-8BD3-4ED5-BAFD-5DE90396EA86}" srcOrd="0" destOrd="0" presId="urn:microsoft.com/office/officeart/2005/8/layout/vList2"/>
    <dgm:cxn modelId="{3EB80B91-119C-420A-A51D-1A6AC50A90BA}" type="presOf" srcId="{CA5C3914-8B4D-45E9-A7FC-74C84ED58B1F}" destId="{69DD6EE5-8579-424F-9C1B-DEFF86968208}" srcOrd="0" destOrd="0" presId="urn:microsoft.com/office/officeart/2005/8/layout/vList2"/>
    <dgm:cxn modelId="{F9964AB5-9442-407B-AB11-0C32CF0AE8FE}" srcId="{CA5C3914-8B4D-45E9-A7FC-74C84ED58B1F}" destId="{07747CC6-588A-469F-B109-0E89C7EACA4D}" srcOrd="1" destOrd="0" parTransId="{0E38641A-B3C7-45A8-B162-5502934E939B}" sibTransId="{21F75D3A-3AF5-462C-B9F8-2262E8576CB9}"/>
    <dgm:cxn modelId="{484591B5-06E7-4DA7-8D48-80F3DDD6E06E}" type="presOf" srcId="{B996E8D7-D16B-4BAE-A5EE-89C2E8477945}" destId="{0CC00989-1330-4D18-9812-98CA752E82E8}" srcOrd="0" destOrd="0" presId="urn:microsoft.com/office/officeart/2005/8/layout/vList2"/>
    <dgm:cxn modelId="{92D2ECCA-60B9-445B-8868-03A185208AF8}" srcId="{180A3FC2-26D3-4836-8E9B-8C6C193D2555}" destId="{89A00102-B85F-413D-9E3A-ABEB9006D8BE}" srcOrd="0" destOrd="0" parTransId="{87B6F46D-E359-420C-85AE-F7623BCA0726}" sibTransId="{829D4D3A-79E7-428B-A210-2CEE435879E6}"/>
    <dgm:cxn modelId="{00A093CF-34FD-42F3-A546-BC400DA113AD}" srcId="{B996E8D7-D16B-4BAE-A5EE-89C2E8477945}" destId="{CA5C3914-8B4D-45E9-A7FC-74C84ED58B1F}" srcOrd="0" destOrd="0" parTransId="{3D2FF2B3-A4AD-4098-9E09-AC6DD7891D8C}" sibTransId="{1846033E-02E2-4921-8D05-DA9DC2AE2C15}"/>
    <dgm:cxn modelId="{0D5602DD-3FBD-462F-A005-7CA002D559D1}" srcId="{B996E8D7-D16B-4BAE-A5EE-89C2E8477945}" destId="{180A3FC2-26D3-4836-8E9B-8C6C193D2555}" srcOrd="1" destOrd="0" parTransId="{941B8E58-3622-4DE7-BE02-4FB27329B366}" sibTransId="{A33730F2-F6F0-460E-81F3-17B5226E2506}"/>
    <dgm:cxn modelId="{E32D40EE-E243-43B7-8628-138D9FD8801E}" type="presOf" srcId="{8B4264F9-866A-4BF2-9CB6-53D76462BAB5}" destId="{3FCA6BD3-7454-42D4-8978-FEDE2B33A78A}" srcOrd="0" destOrd="2" presId="urn:microsoft.com/office/officeart/2005/8/layout/vList2"/>
    <dgm:cxn modelId="{56A5D3F9-F1E4-4AA4-8C7E-848D3FE02E7E}" type="presOf" srcId="{07747CC6-588A-469F-B109-0E89C7EACA4D}" destId="{66164E9C-8BD3-4ED5-BAFD-5DE90396EA86}" srcOrd="0" destOrd="1" presId="urn:microsoft.com/office/officeart/2005/8/layout/vList2"/>
    <dgm:cxn modelId="{DFB159E5-A910-4A7A-9C9A-D023DF2F661F}" type="presParOf" srcId="{0CC00989-1330-4D18-9812-98CA752E82E8}" destId="{69DD6EE5-8579-424F-9C1B-DEFF86968208}" srcOrd="0" destOrd="0" presId="urn:microsoft.com/office/officeart/2005/8/layout/vList2"/>
    <dgm:cxn modelId="{362D563D-8C9E-406A-B283-38129AA8EBEC}" type="presParOf" srcId="{0CC00989-1330-4D18-9812-98CA752E82E8}" destId="{66164E9C-8BD3-4ED5-BAFD-5DE90396EA86}" srcOrd="1" destOrd="0" presId="urn:microsoft.com/office/officeart/2005/8/layout/vList2"/>
    <dgm:cxn modelId="{91A3B5CE-8C8E-43DA-9FC0-574FE442854C}" type="presParOf" srcId="{0CC00989-1330-4D18-9812-98CA752E82E8}" destId="{7ED70A26-2005-491F-9B9F-0C46697FB6CD}" srcOrd="2" destOrd="0" presId="urn:microsoft.com/office/officeart/2005/8/layout/vList2"/>
    <dgm:cxn modelId="{50F4DC4F-E1DE-41DD-A063-C56A2188DA52}" type="presParOf" srcId="{0CC00989-1330-4D18-9812-98CA752E82E8}" destId="{3FCA6BD3-7454-42D4-8978-FEDE2B33A78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81E942-8B92-4AA6-A9AF-A26F2565AF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BFE745A-6BEA-4568-8E44-8F35BF4796C3}">
      <dgm:prSet phldrT="[Text]" custT="1"/>
      <dgm:spPr/>
      <dgm:t>
        <a:bodyPr/>
        <a:lstStyle/>
        <a:p>
          <a:pPr>
            <a:buFont typeface="Arial" panose="020B0604020202020204" pitchFamily="34" charset="0"/>
            <a:buChar char="•"/>
          </a:pPr>
          <a:r>
            <a:rPr lang="en-US" sz="2000" dirty="0"/>
            <a:t>Naïve Q-learning can lead to </a:t>
          </a:r>
          <a:r>
            <a:rPr lang="en-US" sz="2000" dirty="0">
              <a:solidFill>
                <a:srgbClr val="FFFF00"/>
              </a:solidFill>
            </a:rPr>
            <a:t>positive feedback </a:t>
          </a:r>
          <a:r>
            <a:rPr lang="en-US" sz="2000" dirty="0"/>
            <a:t>loop where agent learns to get small reward (&gt;0) but never able to fully walk</a:t>
          </a:r>
        </a:p>
      </dgm:t>
    </dgm:pt>
    <dgm:pt modelId="{699A4C63-3ACD-4B5B-823E-8883A5808F6A}" type="parTrans" cxnId="{7161CB07-F10F-425F-BDE8-53FC6C7C9C27}">
      <dgm:prSet/>
      <dgm:spPr/>
      <dgm:t>
        <a:bodyPr/>
        <a:lstStyle/>
        <a:p>
          <a:endParaRPr lang="en-US" sz="1600"/>
        </a:p>
      </dgm:t>
    </dgm:pt>
    <dgm:pt modelId="{306599C5-0BC4-4FCE-B2A6-9C26081F7705}" type="sibTrans" cxnId="{7161CB07-F10F-425F-BDE8-53FC6C7C9C27}">
      <dgm:prSet/>
      <dgm:spPr/>
      <dgm:t>
        <a:bodyPr/>
        <a:lstStyle/>
        <a:p>
          <a:endParaRPr lang="en-US" sz="1600"/>
        </a:p>
      </dgm:t>
    </dgm:pt>
    <dgm:pt modelId="{526C926F-42DE-4EFF-AB8B-9C421AF40DEA}">
      <dgm:prSet phldrT="[Text]" custT="1"/>
      <dgm:spPr/>
      <dgm:t>
        <a:bodyPr/>
        <a:lstStyle/>
        <a:p>
          <a:pPr>
            <a:buFont typeface="Arial" panose="020B0604020202020204" pitchFamily="34" charset="0"/>
            <a:buChar char="•"/>
          </a:pPr>
          <a:r>
            <a:rPr lang="en-US" sz="2000" dirty="0"/>
            <a:t>For example if </a:t>
          </a:r>
          <a:r>
            <a:rPr lang="en-US" sz="2000" dirty="0">
              <a:solidFill>
                <a:srgbClr val="FFFF00"/>
              </a:solidFill>
            </a:rPr>
            <a:t>falling down gives use small positive value </a:t>
          </a:r>
          <a:r>
            <a:rPr lang="en-US" sz="2000" dirty="0"/>
            <a:t>then this could lead you to always walk and then fall to maximize reward!</a:t>
          </a:r>
          <a:br>
            <a:rPr lang="en-US" sz="2000" dirty="0"/>
          </a:br>
          <a:r>
            <a:rPr lang="en-US" sz="2000" dirty="0"/>
            <a:t>Agent takes best action according to its point of view</a:t>
          </a:r>
        </a:p>
      </dgm:t>
    </dgm:pt>
    <dgm:pt modelId="{836A5D3B-FE90-4C08-A5D3-6DBDE2CEA7FE}" type="parTrans" cxnId="{E18E70A1-AECF-4F1B-92FE-B58702DCB64B}">
      <dgm:prSet/>
      <dgm:spPr/>
      <dgm:t>
        <a:bodyPr/>
        <a:lstStyle/>
        <a:p>
          <a:endParaRPr lang="en-US" sz="1600"/>
        </a:p>
      </dgm:t>
    </dgm:pt>
    <dgm:pt modelId="{E07B6A6B-993F-4A51-B7E6-CB2FFC8FF691}" type="sibTrans" cxnId="{E18E70A1-AECF-4F1B-92FE-B58702DCB64B}">
      <dgm:prSet/>
      <dgm:spPr/>
      <dgm:t>
        <a:bodyPr/>
        <a:lstStyle/>
        <a:p>
          <a:endParaRPr lang="en-US" sz="1600"/>
        </a:p>
      </dgm:t>
    </dgm:pt>
    <dgm:pt modelId="{B24DB0D8-4920-40EB-9356-3B39CF22EC4B}">
      <dgm:prSet phldrT="[Text]" custT="1"/>
      <dgm:spPr/>
      <dgm:t>
        <a:bodyPr/>
        <a:lstStyle/>
        <a:p>
          <a:pPr>
            <a:buFont typeface="Arial" panose="020B0604020202020204" pitchFamily="34" charset="0"/>
            <a:buChar char="•"/>
          </a:pPr>
          <a:r>
            <a:rPr lang="en-US" sz="2000" dirty="0"/>
            <a:t>Partly here the reward needs to be designed in a better way </a:t>
          </a:r>
          <a:br>
            <a:rPr lang="en-US" sz="2000" dirty="0"/>
          </a:br>
          <a:r>
            <a:rPr lang="en-US" sz="2000" dirty="0"/>
            <a:t>and we need to explore more the space! (Maybe there are even more optimal actions than he can currently think of)</a:t>
          </a:r>
        </a:p>
      </dgm:t>
    </dgm:pt>
    <dgm:pt modelId="{5B3634DE-6BC5-4462-9A61-F32FDA8C3C94}" type="parTrans" cxnId="{A70F306E-55F1-408A-A93B-E879D5489A1C}">
      <dgm:prSet/>
      <dgm:spPr/>
      <dgm:t>
        <a:bodyPr/>
        <a:lstStyle/>
        <a:p>
          <a:endParaRPr lang="en-US" sz="1600"/>
        </a:p>
      </dgm:t>
    </dgm:pt>
    <dgm:pt modelId="{FBBCD88A-2A15-4B4F-A4B9-7CD3C56B9550}" type="sibTrans" cxnId="{A70F306E-55F1-408A-A93B-E879D5489A1C}">
      <dgm:prSet/>
      <dgm:spPr/>
      <dgm:t>
        <a:bodyPr/>
        <a:lstStyle/>
        <a:p>
          <a:endParaRPr lang="en-US" sz="1600"/>
        </a:p>
      </dgm:t>
    </dgm:pt>
    <dgm:pt modelId="{3E027BCD-AA77-4292-BA8A-0721B3351E0D}" type="pres">
      <dgm:prSet presAssocID="{6D81E942-8B92-4AA6-A9AF-A26F2565AFCA}" presName="linear" presStyleCnt="0">
        <dgm:presLayoutVars>
          <dgm:animLvl val="lvl"/>
          <dgm:resizeHandles val="exact"/>
        </dgm:presLayoutVars>
      </dgm:prSet>
      <dgm:spPr/>
    </dgm:pt>
    <dgm:pt modelId="{010CC029-F881-4B2F-AE6A-AFE1EC80A56F}" type="pres">
      <dgm:prSet presAssocID="{FBFE745A-6BEA-4568-8E44-8F35BF4796C3}" presName="parentText" presStyleLbl="node1" presStyleIdx="0" presStyleCnt="3">
        <dgm:presLayoutVars>
          <dgm:chMax val="0"/>
          <dgm:bulletEnabled val="1"/>
        </dgm:presLayoutVars>
      </dgm:prSet>
      <dgm:spPr/>
    </dgm:pt>
    <dgm:pt modelId="{A7B6E6D8-9F63-4B57-9731-704B74E8E30F}" type="pres">
      <dgm:prSet presAssocID="{306599C5-0BC4-4FCE-B2A6-9C26081F7705}" presName="spacer" presStyleCnt="0"/>
      <dgm:spPr/>
    </dgm:pt>
    <dgm:pt modelId="{1DC886F8-9F65-4BFE-A2A7-AF95917498AC}" type="pres">
      <dgm:prSet presAssocID="{526C926F-42DE-4EFF-AB8B-9C421AF40DEA}" presName="parentText" presStyleLbl="node1" presStyleIdx="1" presStyleCnt="3">
        <dgm:presLayoutVars>
          <dgm:chMax val="0"/>
          <dgm:bulletEnabled val="1"/>
        </dgm:presLayoutVars>
      </dgm:prSet>
      <dgm:spPr/>
    </dgm:pt>
    <dgm:pt modelId="{2291FCE7-F04D-46BB-A7B7-679F11040C3F}" type="pres">
      <dgm:prSet presAssocID="{E07B6A6B-993F-4A51-B7E6-CB2FFC8FF691}" presName="spacer" presStyleCnt="0"/>
      <dgm:spPr/>
    </dgm:pt>
    <dgm:pt modelId="{5E1D0BA0-E823-4641-8DDD-4F373C28A77B}" type="pres">
      <dgm:prSet presAssocID="{B24DB0D8-4920-40EB-9356-3B39CF22EC4B}" presName="parentText" presStyleLbl="node1" presStyleIdx="2" presStyleCnt="3">
        <dgm:presLayoutVars>
          <dgm:chMax val="0"/>
          <dgm:bulletEnabled val="1"/>
        </dgm:presLayoutVars>
      </dgm:prSet>
      <dgm:spPr/>
    </dgm:pt>
  </dgm:ptLst>
  <dgm:cxnLst>
    <dgm:cxn modelId="{7161CB07-F10F-425F-BDE8-53FC6C7C9C27}" srcId="{6D81E942-8B92-4AA6-A9AF-A26F2565AFCA}" destId="{FBFE745A-6BEA-4568-8E44-8F35BF4796C3}" srcOrd="0" destOrd="0" parTransId="{699A4C63-3ACD-4B5B-823E-8883A5808F6A}" sibTransId="{306599C5-0BC4-4FCE-B2A6-9C26081F7705}"/>
    <dgm:cxn modelId="{C4F1B717-3ACA-49C5-947D-DDD0A2527C43}" type="presOf" srcId="{6D81E942-8B92-4AA6-A9AF-A26F2565AFCA}" destId="{3E027BCD-AA77-4292-BA8A-0721B3351E0D}" srcOrd="0" destOrd="0" presId="urn:microsoft.com/office/officeart/2005/8/layout/vList2"/>
    <dgm:cxn modelId="{29B0B71E-9BB9-45A7-BE37-6B0A7DB53208}" type="presOf" srcId="{526C926F-42DE-4EFF-AB8B-9C421AF40DEA}" destId="{1DC886F8-9F65-4BFE-A2A7-AF95917498AC}" srcOrd="0" destOrd="0" presId="urn:microsoft.com/office/officeart/2005/8/layout/vList2"/>
    <dgm:cxn modelId="{B73A1348-3197-4BA3-9640-B49EE1122917}" type="presOf" srcId="{FBFE745A-6BEA-4568-8E44-8F35BF4796C3}" destId="{010CC029-F881-4B2F-AE6A-AFE1EC80A56F}" srcOrd="0" destOrd="0" presId="urn:microsoft.com/office/officeart/2005/8/layout/vList2"/>
    <dgm:cxn modelId="{A70F306E-55F1-408A-A93B-E879D5489A1C}" srcId="{6D81E942-8B92-4AA6-A9AF-A26F2565AFCA}" destId="{B24DB0D8-4920-40EB-9356-3B39CF22EC4B}" srcOrd="2" destOrd="0" parTransId="{5B3634DE-6BC5-4462-9A61-F32FDA8C3C94}" sibTransId="{FBBCD88A-2A15-4B4F-A4B9-7CD3C56B9550}"/>
    <dgm:cxn modelId="{E18E70A1-AECF-4F1B-92FE-B58702DCB64B}" srcId="{6D81E942-8B92-4AA6-A9AF-A26F2565AFCA}" destId="{526C926F-42DE-4EFF-AB8B-9C421AF40DEA}" srcOrd="1" destOrd="0" parTransId="{836A5D3B-FE90-4C08-A5D3-6DBDE2CEA7FE}" sibTransId="{E07B6A6B-993F-4A51-B7E6-CB2FFC8FF691}"/>
    <dgm:cxn modelId="{A5590BBD-85FE-4768-9A21-5EC12033BE59}" type="presOf" srcId="{B24DB0D8-4920-40EB-9356-3B39CF22EC4B}" destId="{5E1D0BA0-E823-4641-8DDD-4F373C28A77B}" srcOrd="0" destOrd="0" presId="urn:microsoft.com/office/officeart/2005/8/layout/vList2"/>
    <dgm:cxn modelId="{13952AF2-7475-477F-81AC-56375589569B}" type="presParOf" srcId="{3E027BCD-AA77-4292-BA8A-0721B3351E0D}" destId="{010CC029-F881-4B2F-AE6A-AFE1EC80A56F}" srcOrd="0" destOrd="0" presId="urn:microsoft.com/office/officeart/2005/8/layout/vList2"/>
    <dgm:cxn modelId="{34E4A3BD-F806-40A7-B3A9-7DADAE8849FD}" type="presParOf" srcId="{3E027BCD-AA77-4292-BA8A-0721B3351E0D}" destId="{A7B6E6D8-9F63-4B57-9731-704B74E8E30F}" srcOrd="1" destOrd="0" presId="urn:microsoft.com/office/officeart/2005/8/layout/vList2"/>
    <dgm:cxn modelId="{079B6BA6-9261-4C91-AF89-5F84174518E1}" type="presParOf" srcId="{3E027BCD-AA77-4292-BA8A-0721B3351E0D}" destId="{1DC886F8-9F65-4BFE-A2A7-AF95917498AC}" srcOrd="2" destOrd="0" presId="urn:microsoft.com/office/officeart/2005/8/layout/vList2"/>
    <dgm:cxn modelId="{BA82FED4-B734-4E22-9E42-C67BD77EAFAD}" type="presParOf" srcId="{3E027BCD-AA77-4292-BA8A-0721B3351E0D}" destId="{2291FCE7-F04D-46BB-A7B7-679F11040C3F}" srcOrd="3" destOrd="0" presId="urn:microsoft.com/office/officeart/2005/8/layout/vList2"/>
    <dgm:cxn modelId="{50B90F3D-7099-4B8E-945E-0D7D0C1556A8}" type="presParOf" srcId="{3E027BCD-AA77-4292-BA8A-0721B3351E0D}" destId="{5E1D0BA0-E823-4641-8DDD-4F373C28A77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6CA8F6-B441-4E01-9736-F56018E63139}"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54DB3CBE-3D20-4AD3-A95A-6B66EE08ED1B}">
      <dgm:prSet phldrT="[Text]"/>
      <dgm:spPr/>
      <dgm:t>
        <a:bodyPr/>
        <a:lstStyle/>
        <a:p>
          <a:r>
            <a:rPr lang="en-US" dirty="0"/>
            <a:t>On-policy</a:t>
          </a:r>
        </a:p>
      </dgm:t>
    </dgm:pt>
    <dgm:pt modelId="{8920E124-1439-4222-B916-F63D5D20F2EF}" type="parTrans" cxnId="{8A96935C-BD80-4F11-9E09-78AB318D287F}">
      <dgm:prSet/>
      <dgm:spPr/>
      <dgm:t>
        <a:bodyPr/>
        <a:lstStyle/>
        <a:p>
          <a:endParaRPr lang="en-US"/>
        </a:p>
      </dgm:t>
    </dgm:pt>
    <dgm:pt modelId="{21591FCD-4875-4437-B16D-BD98CD4543C5}" type="sibTrans" cxnId="{8A96935C-BD80-4F11-9E09-78AB318D287F}">
      <dgm:prSet/>
      <dgm:spPr/>
      <dgm:t>
        <a:bodyPr/>
        <a:lstStyle/>
        <a:p>
          <a:endParaRPr lang="en-US"/>
        </a:p>
      </dgm:t>
    </dgm:pt>
    <dgm:pt modelId="{95F1DEC7-DE97-4782-B82C-2AFAA7BDCAFB}">
      <dgm:prSet phldrT="[Text]"/>
      <dgm:spPr/>
      <dgm:t>
        <a:bodyPr/>
        <a:lstStyle/>
        <a:p>
          <a:r>
            <a:rPr lang="en-US" dirty="0"/>
            <a:t>Agent always follows his own policy</a:t>
          </a:r>
        </a:p>
      </dgm:t>
    </dgm:pt>
    <dgm:pt modelId="{36404DD6-C9F7-4CAE-9E09-EF2E0624F321}" type="parTrans" cxnId="{AA518529-2010-46CF-9CDB-2078DB646640}">
      <dgm:prSet/>
      <dgm:spPr/>
      <dgm:t>
        <a:bodyPr/>
        <a:lstStyle/>
        <a:p>
          <a:endParaRPr lang="en-US"/>
        </a:p>
      </dgm:t>
    </dgm:pt>
    <dgm:pt modelId="{1B8A7069-150F-487E-8AA9-560385937063}" type="sibTrans" cxnId="{AA518529-2010-46CF-9CDB-2078DB646640}">
      <dgm:prSet/>
      <dgm:spPr/>
      <dgm:t>
        <a:bodyPr/>
        <a:lstStyle/>
        <a:p>
          <a:endParaRPr lang="en-US"/>
        </a:p>
      </dgm:t>
    </dgm:pt>
    <dgm:pt modelId="{EF6F7B9A-475F-48DD-BA70-6F0F50BEE2B8}">
      <dgm:prSet phldrT="[Text]"/>
      <dgm:spPr/>
      <dgm:t>
        <a:bodyPr/>
        <a:lstStyle/>
        <a:p>
          <a:r>
            <a:rPr lang="en-US" dirty="0"/>
            <a:t>Off-policy</a:t>
          </a:r>
        </a:p>
      </dgm:t>
    </dgm:pt>
    <dgm:pt modelId="{C86C4B73-91FC-4701-8516-610864105B92}" type="parTrans" cxnId="{D25F4190-5C11-4133-AC27-027F3C22C652}">
      <dgm:prSet/>
      <dgm:spPr/>
      <dgm:t>
        <a:bodyPr/>
        <a:lstStyle/>
        <a:p>
          <a:endParaRPr lang="en-US"/>
        </a:p>
      </dgm:t>
    </dgm:pt>
    <dgm:pt modelId="{01C5129A-73EA-4060-96B9-8ACC76683D5C}" type="sibTrans" cxnId="{D25F4190-5C11-4133-AC27-027F3C22C652}">
      <dgm:prSet/>
      <dgm:spPr/>
      <dgm:t>
        <a:bodyPr/>
        <a:lstStyle/>
        <a:p>
          <a:endParaRPr lang="en-US"/>
        </a:p>
      </dgm:t>
    </dgm:pt>
    <dgm:pt modelId="{900EE436-E116-43D8-B1B2-8BEC1931500D}">
      <dgm:prSet phldrT="[Text]"/>
      <dgm:spPr/>
      <dgm:t>
        <a:bodyPr/>
        <a:lstStyle/>
        <a:p>
          <a:r>
            <a:rPr lang="en-US" dirty="0"/>
            <a:t>Agent pick actions that maximizes next rewards</a:t>
          </a:r>
        </a:p>
      </dgm:t>
    </dgm:pt>
    <dgm:pt modelId="{8245C88F-AD66-405D-91D2-4417CE5779AD}" type="parTrans" cxnId="{F90CE348-40D2-4C92-8071-6D1C0FF75B56}">
      <dgm:prSet/>
      <dgm:spPr/>
      <dgm:t>
        <a:bodyPr/>
        <a:lstStyle/>
        <a:p>
          <a:endParaRPr lang="en-US"/>
        </a:p>
      </dgm:t>
    </dgm:pt>
    <dgm:pt modelId="{11EAF575-8CE3-4A83-9FDE-B141A99B5A21}" type="sibTrans" cxnId="{F90CE348-40D2-4C92-8071-6D1C0FF75B56}">
      <dgm:prSet/>
      <dgm:spPr/>
      <dgm:t>
        <a:bodyPr/>
        <a:lstStyle/>
        <a:p>
          <a:endParaRPr lang="en-US"/>
        </a:p>
      </dgm:t>
    </dgm:pt>
    <dgm:pt modelId="{AB421CA7-6519-4C65-83BB-A17B0ECD73C2}">
      <dgm:prSet phldrT="[Text]"/>
      <dgm:spPr/>
      <dgm:t>
        <a:bodyPr/>
        <a:lstStyle/>
        <a:p>
          <a:r>
            <a:rPr lang="en-US" dirty="0"/>
            <a:t>Learning from expert (expert is imperfect), maybe we can do better than expert!</a:t>
          </a:r>
        </a:p>
      </dgm:t>
    </dgm:pt>
    <dgm:pt modelId="{82CDA628-40B6-4506-9B0A-F81D74F2BDF2}" type="parTrans" cxnId="{534003E5-E0B5-4D51-A910-4D556C474BB2}">
      <dgm:prSet/>
      <dgm:spPr/>
    </dgm:pt>
    <dgm:pt modelId="{FF5463EE-E897-4DEA-A213-290B6CA5E018}" type="sibTrans" cxnId="{534003E5-E0B5-4D51-A910-4D556C474BB2}">
      <dgm:prSet/>
      <dgm:spPr/>
    </dgm:pt>
    <dgm:pt modelId="{E033DD67-659C-4EEC-90EB-21B0B19C9684}">
      <dgm:prSet phldrT="[Text]"/>
      <dgm:spPr/>
      <dgm:t>
        <a:bodyPr/>
        <a:lstStyle/>
        <a:p>
          <a:r>
            <a:rPr lang="en-US" dirty="0"/>
            <a:t>Learning from recorded sessions</a:t>
          </a:r>
        </a:p>
      </dgm:t>
    </dgm:pt>
    <dgm:pt modelId="{6E5D2B08-DCC0-4391-BA96-F197FD675243}" type="parTrans" cxnId="{19E8A9E3-588A-4C5C-BC04-26F503512B50}">
      <dgm:prSet/>
      <dgm:spPr/>
    </dgm:pt>
    <dgm:pt modelId="{40B8F477-403A-4141-9C46-7D255D6589E4}" type="sibTrans" cxnId="{19E8A9E3-588A-4C5C-BC04-26F503512B50}">
      <dgm:prSet/>
      <dgm:spPr/>
    </dgm:pt>
    <dgm:pt modelId="{41492857-ACA5-4388-BC1A-B79E358B4271}">
      <dgm:prSet phldrT="[Text]"/>
      <dgm:spPr/>
      <dgm:t>
        <a:bodyPr/>
        <a:lstStyle/>
        <a:p>
          <a:r>
            <a:rPr lang="en-US" dirty="0"/>
            <a:t>Example: DQN (Deep-Q-Network)</a:t>
          </a:r>
        </a:p>
      </dgm:t>
    </dgm:pt>
    <dgm:pt modelId="{66F18553-3BBB-4A22-91AD-D8E85B8C8FF5}" type="parTrans" cxnId="{BDE919AA-EA95-4395-9768-06F6DC698651}">
      <dgm:prSet/>
      <dgm:spPr/>
    </dgm:pt>
    <dgm:pt modelId="{22691EDC-6D48-4605-A496-C4188452B4DF}" type="sibTrans" cxnId="{BDE919AA-EA95-4395-9768-06F6DC698651}">
      <dgm:prSet/>
      <dgm:spPr/>
    </dgm:pt>
    <dgm:pt modelId="{2F49C48A-34B5-4A98-BBE8-8B398A528A2B}">
      <dgm:prSet phldrT="[Text]"/>
      <dgm:spPr/>
      <dgm:t>
        <a:bodyPr/>
        <a:lstStyle/>
        <a:p>
          <a:r>
            <a:rPr lang="en-US" dirty="0"/>
            <a:t>Typical examples are the various Policy-Gradient methods such as REINFORCE and A3C (Asynchronous Advantage Actor-Critic)</a:t>
          </a:r>
        </a:p>
      </dgm:t>
    </dgm:pt>
    <dgm:pt modelId="{17648DCC-56A8-4FD7-83FA-F493FFEE2A82}" type="parTrans" cxnId="{5DA24044-5750-407A-BDC7-05010FECD04E}">
      <dgm:prSet/>
      <dgm:spPr/>
    </dgm:pt>
    <dgm:pt modelId="{6357AF2D-71CF-4C51-A6BB-4B041A7F8E1A}" type="sibTrans" cxnId="{5DA24044-5750-407A-BDC7-05010FECD04E}">
      <dgm:prSet/>
      <dgm:spPr/>
    </dgm:pt>
    <dgm:pt modelId="{64B2C83E-6F7C-4C23-B3BF-C236A55B8853}" type="pres">
      <dgm:prSet presAssocID="{BE6CA8F6-B441-4E01-9736-F56018E63139}" presName="Name0" presStyleCnt="0">
        <dgm:presLayoutVars>
          <dgm:dir/>
          <dgm:animLvl val="lvl"/>
          <dgm:resizeHandles val="exact"/>
        </dgm:presLayoutVars>
      </dgm:prSet>
      <dgm:spPr/>
    </dgm:pt>
    <dgm:pt modelId="{765B9281-4C3D-4B0E-8459-BCA856A1EFE6}" type="pres">
      <dgm:prSet presAssocID="{54DB3CBE-3D20-4AD3-A95A-6B66EE08ED1B}" presName="linNode" presStyleCnt="0"/>
      <dgm:spPr/>
    </dgm:pt>
    <dgm:pt modelId="{73B4AF57-F848-4FEE-AB33-4F192BEDDFC8}" type="pres">
      <dgm:prSet presAssocID="{54DB3CBE-3D20-4AD3-A95A-6B66EE08ED1B}" presName="parTx" presStyleLbl="revTx" presStyleIdx="0" presStyleCnt="2">
        <dgm:presLayoutVars>
          <dgm:chMax val="1"/>
          <dgm:bulletEnabled val="1"/>
        </dgm:presLayoutVars>
      </dgm:prSet>
      <dgm:spPr/>
    </dgm:pt>
    <dgm:pt modelId="{35B9351A-5A14-4574-B9F3-54EEF7EC64C6}" type="pres">
      <dgm:prSet presAssocID="{54DB3CBE-3D20-4AD3-A95A-6B66EE08ED1B}" presName="bracket" presStyleLbl="parChTrans1D1" presStyleIdx="0" presStyleCnt="2"/>
      <dgm:spPr/>
    </dgm:pt>
    <dgm:pt modelId="{1AB9041E-9081-42BB-9A1A-886C8D453675}" type="pres">
      <dgm:prSet presAssocID="{54DB3CBE-3D20-4AD3-A95A-6B66EE08ED1B}" presName="spH" presStyleCnt="0"/>
      <dgm:spPr/>
    </dgm:pt>
    <dgm:pt modelId="{1D7BAAF4-4EC9-4EA3-BE02-DBF0C1642433}" type="pres">
      <dgm:prSet presAssocID="{54DB3CBE-3D20-4AD3-A95A-6B66EE08ED1B}" presName="desTx" presStyleLbl="node1" presStyleIdx="0" presStyleCnt="2">
        <dgm:presLayoutVars>
          <dgm:bulletEnabled val="1"/>
        </dgm:presLayoutVars>
      </dgm:prSet>
      <dgm:spPr/>
    </dgm:pt>
    <dgm:pt modelId="{B3EE2CA4-3544-4E03-9EC4-24ECEDD1BD61}" type="pres">
      <dgm:prSet presAssocID="{21591FCD-4875-4437-B16D-BD98CD4543C5}" presName="spV" presStyleCnt="0"/>
      <dgm:spPr/>
    </dgm:pt>
    <dgm:pt modelId="{FA39E498-96BD-4112-9561-41FEB7BDE4E8}" type="pres">
      <dgm:prSet presAssocID="{EF6F7B9A-475F-48DD-BA70-6F0F50BEE2B8}" presName="linNode" presStyleCnt="0"/>
      <dgm:spPr/>
    </dgm:pt>
    <dgm:pt modelId="{34FE1624-ED36-449E-AB8E-B2D377132ECB}" type="pres">
      <dgm:prSet presAssocID="{EF6F7B9A-475F-48DD-BA70-6F0F50BEE2B8}" presName="parTx" presStyleLbl="revTx" presStyleIdx="1" presStyleCnt="2">
        <dgm:presLayoutVars>
          <dgm:chMax val="1"/>
          <dgm:bulletEnabled val="1"/>
        </dgm:presLayoutVars>
      </dgm:prSet>
      <dgm:spPr/>
    </dgm:pt>
    <dgm:pt modelId="{1D4D72C6-458E-4628-9DDB-D8C327D0F054}" type="pres">
      <dgm:prSet presAssocID="{EF6F7B9A-475F-48DD-BA70-6F0F50BEE2B8}" presName="bracket" presStyleLbl="parChTrans1D1" presStyleIdx="1" presStyleCnt="2"/>
      <dgm:spPr/>
    </dgm:pt>
    <dgm:pt modelId="{6137B500-2BCF-480A-B259-82DF43D5348E}" type="pres">
      <dgm:prSet presAssocID="{EF6F7B9A-475F-48DD-BA70-6F0F50BEE2B8}" presName="spH" presStyleCnt="0"/>
      <dgm:spPr/>
    </dgm:pt>
    <dgm:pt modelId="{FDF66D64-F6D1-4E21-8596-BFD7A21AFECA}" type="pres">
      <dgm:prSet presAssocID="{EF6F7B9A-475F-48DD-BA70-6F0F50BEE2B8}" presName="desTx" presStyleLbl="node1" presStyleIdx="1" presStyleCnt="2">
        <dgm:presLayoutVars>
          <dgm:bulletEnabled val="1"/>
        </dgm:presLayoutVars>
      </dgm:prSet>
      <dgm:spPr/>
    </dgm:pt>
  </dgm:ptLst>
  <dgm:cxnLst>
    <dgm:cxn modelId="{AA518529-2010-46CF-9CDB-2078DB646640}" srcId="{54DB3CBE-3D20-4AD3-A95A-6B66EE08ED1B}" destId="{95F1DEC7-DE97-4782-B82C-2AFAA7BDCAFB}" srcOrd="0" destOrd="0" parTransId="{36404DD6-C9F7-4CAE-9E09-EF2E0624F321}" sibTransId="{1B8A7069-150F-487E-8AA9-560385937063}"/>
    <dgm:cxn modelId="{4931D235-99D6-4436-97CF-11AEE485CA2C}" type="presOf" srcId="{95F1DEC7-DE97-4782-B82C-2AFAA7BDCAFB}" destId="{1D7BAAF4-4EC9-4EA3-BE02-DBF0C1642433}" srcOrd="0" destOrd="0" presId="urn:diagrams.loki3.com/BracketList"/>
    <dgm:cxn modelId="{A2D65B3C-7572-4C0D-9351-E65FBF417696}" type="presOf" srcId="{BE6CA8F6-B441-4E01-9736-F56018E63139}" destId="{64B2C83E-6F7C-4C23-B3BF-C236A55B8853}" srcOrd="0" destOrd="0" presId="urn:diagrams.loki3.com/BracketList"/>
    <dgm:cxn modelId="{8A96935C-BD80-4F11-9E09-78AB318D287F}" srcId="{BE6CA8F6-B441-4E01-9736-F56018E63139}" destId="{54DB3CBE-3D20-4AD3-A95A-6B66EE08ED1B}" srcOrd="0" destOrd="0" parTransId="{8920E124-1439-4222-B916-F63D5D20F2EF}" sibTransId="{21591FCD-4875-4437-B16D-BD98CD4543C5}"/>
    <dgm:cxn modelId="{5DA24044-5750-407A-BDC7-05010FECD04E}" srcId="{54DB3CBE-3D20-4AD3-A95A-6B66EE08ED1B}" destId="{2F49C48A-34B5-4A98-BBE8-8B398A528A2B}" srcOrd="1" destOrd="0" parTransId="{17648DCC-56A8-4FD7-83FA-F493FFEE2A82}" sibTransId="{6357AF2D-71CF-4C51-A6BB-4B041A7F8E1A}"/>
    <dgm:cxn modelId="{F90CE348-40D2-4C92-8071-6D1C0FF75B56}" srcId="{EF6F7B9A-475F-48DD-BA70-6F0F50BEE2B8}" destId="{900EE436-E116-43D8-B1B2-8BEC1931500D}" srcOrd="0" destOrd="0" parTransId="{8245C88F-AD66-405D-91D2-4417CE5779AD}" sibTransId="{11EAF575-8CE3-4A83-9FDE-B141A99B5A21}"/>
    <dgm:cxn modelId="{FE3D7656-8C2E-472A-9793-595F161271C0}" type="presOf" srcId="{E033DD67-659C-4EEC-90EB-21B0B19C9684}" destId="{FDF66D64-F6D1-4E21-8596-BFD7A21AFECA}" srcOrd="0" destOrd="2" presId="urn:diagrams.loki3.com/BracketList"/>
    <dgm:cxn modelId="{8AF9397F-659A-4F94-97E9-0AFC86CC0DCF}" type="presOf" srcId="{900EE436-E116-43D8-B1B2-8BEC1931500D}" destId="{FDF66D64-F6D1-4E21-8596-BFD7A21AFECA}" srcOrd="0" destOrd="0" presId="urn:diagrams.loki3.com/BracketList"/>
    <dgm:cxn modelId="{D25F4190-5C11-4133-AC27-027F3C22C652}" srcId="{BE6CA8F6-B441-4E01-9736-F56018E63139}" destId="{EF6F7B9A-475F-48DD-BA70-6F0F50BEE2B8}" srcOrd="1" destOrd="0" parTransId="{C86C4B73-91FC-4701-8516-610864105B92}" sibTransId="{01C5129A-73EA-4060-96B9-8ACC76683D5C}"/>
    <dgm:cxn modelId="{986B8DA0-F232-45C1-AF95-8CFEC04993ED}" type="presOf" srcId="{AB421CA7-6519-4C65-83BB-A17B0ECD73C2}" destId="{FDF66D64-F6D1-4E21-8596-BFD7A21AFECA}" srcOrd="0" destOrd="1" presId="urn:diagrams.loki3.com/BracketList"/>
    <dgm:cxn modelId="{BDE919AA-EA95-4395-9768-06F6DC698651}" srcId="{EF6F7B9A-475F-48DD-BA70-6F0F50BEE2B8}" destId="{41492857-ACA5-4388-BC1A-B79E358B4271}" srcOrd="3" destOrd="0" parTransId="{66F18553-3BBB-4A22-91AD-D8E85B8C8FF5}" sibTransId="{22691EDC-6D48-4605-A496-C4188452B4DF}"/>
    <dgm:cxn modelId="{DBB440AC-F87D-492A-A043-8F0E172D8136}" type="presOf" srcId="{54DB3CBE-3D20-4AD3-A95A-6B66EE08ED1B}" destId="{73B4AF57-F848-4FEE-AB33-4F192BEDDFC8}" srcOrd="0" destOrd="0" presId="urn:diagrams.loki3.com/BracketList"/>
    <dgm:cxn modelId="{F03030D3-A615-423B-8A9D-BC1FA93D9ECC}" type="presOf" srcId="{2F49C48A-34B5-4A98-BBE8-8B398A528A2B}" destId="{1D7BAAF4-4EC9-4EA3-BE02-DBF0C1642433}" srcOrd="0" destOrd="1" presId="urn:diagrams.loki3.com/BracketList"/>
    <dgm:cxn modelId="{3D9715DF-08AD-4B38-B6F4-9AF6401C9406}" type="presOf" srcId="{EF6F7B9A-475F-48DD-BA70-6F0F50BEE2B8}" destId="{34FE1624-ED36-449E-AB8E-B2D377132ECB}" srcOrd="0" destOrd="0" presId="urn:diagrams.loki3.com/BracketList"/>
    <dgm:cxn modelId="{19E8A9E3-588A-4C5C-BC04-26F503512B50}" srcId="{EF6F7B9A-475F-48DD-BA70-6F0F50BEE2B8}" destId="{E033DD67-659C-4EEC-90EB-21B0B19C9684}" srcOrd="2" destOrd="0" parTransId="{6E5D2B08-DCC0-4391-BA96-F197FD675243}" sibTransId="{40B8F477-403A-4141-9C46-7D255D6589E4}"/>
    <dgm:cxn modelId="{EA9240E4-622B-4DEC-9FF2-B2DCF8233C24}" type="presOf" srcId="{41492857-ACA5-4388-BC1A-B79E358B4271}" destId="{FDF66D64-F6D1-4E21-8596-BFD7A21AFECA}" srcOrd="0" destOrd="3" presId="urn:diagrams.loki3.com/BracketList"/>
    <dgm:cxn modelId="{534003E5-E0B5-4D51-A910-4D556C474BB2}" srcId="{EF6F7B9A-475F-48DD-BA70-6F0F50BEE2B8}" destId="{AB421CA7-6519-4C65-83BB-A17B0ECD73C2}" srcOrd="1" destOrd="0" parTransId="{82CDA628-40B6-4506-9B0A-F81D74F2BDF2}" sibTransId="{FF5463EE-E897-4DEA-A213-290B6CA5E018}"/>
    <dgm:cxn modelId="{A40A682B-BAF4-4668-BF51-A9DBCF2601DE}" type="presParOf" srcId="{64B2C83E-6F7C-4C23-B3BF-C236A55B8853}" destId="{765B9281-4C3D-4B0E-8459-BCA856A1EFE6}" srcOrd="0" destOrd="0" presId="urn:diagrams.loki3.com/BracketList"/>
    <dgm:cxn modelId="{F9330F7C-09E6-4E5F-AF59-39787249520E}" type="presParOf" srcId="{765B9281-4C3D-4B0E-8459-BCA856A1EFE6}" destId="{73B4AF57-F848-4FEE-AB33-4F192BEDDFC8}" srcOrd="0" destOrd="0" presId="urn:diagrams.loki3.com/BracketList"/>
    <dgm:cxn modelId="{C391BA84-28B1-47C6-BD3D-F7B3F400A0E8}" type="presParOf" srcId="{765B9281-4C3D-4B0E-8459-BCA856A1EFE6}" destId="{35B9351A-5A14-4574-B9F3-54EEF7EC64C6}" srcOrd="1" destOrd="0" presId="urn:diagrams.loki3.com/BracketList"/>
    <dgm:cxn modelId="{2894E490-1012-41A3-8C14-ED17D7E23182}" type="presParOf" srcId="{765B9281-4C3D-4B0E-8459-BCA856A1EFE6}" destId="{1AB9041E-9081-42BB-9A1A-886C8D453675}" srcOrd="2" destOrd="0" presId="urn:diagrams.loki3.com/BracketList"/>
    <dgm:cxn modelId="{D096694F-E4E4-43EF-9E02-58E77D0A78B8}" type="presParOf" srcId="{765B9281-4C3D-4B0E-8459-BCA856A1EFE6}" destId="{1D7BAAF4-4EC9-4EA3-BE02-DBF0C1642433}" srcOrd="3" destOrd="0" presId="urn:diagrams.loki3.com/BracketList"/>
    <dgm:cxn modelId="{DEB91B35-A5E0-4DC8-B3BE-62063945DD4E}" type="presParOf" srcId="{64B2C83E-6F7C-4C23-B3BF-C236A55B8853}" destId="{B3EE2CA4-3544-4E03-9EC4-24ECEDD1BD61}" srcOrd="1" destOrd="0" presId="urn:diagrams.loki3.com/BracketList"/>
    <dgm:cxn modelId="{598EB0D9-78AB-4549-8EB4-7149885E3C12}" type="presParOf" srcId="{64B2C83E-6F7C-4C23-B3BF-C236A55B8853}" destId="{FA39E498-96BD-4112-9561-41FEB7BDE4E8}" srcOrd="2" destOrd="0" presId="urn:diagrams.loki3.com/BracketList"/>
    <dgm:cxn modelId="{06151B42-C07D-4025-B0A0-B40BBA63B6F8}" type="presParOf" srcId="{FA39E498-96BD-4112-9561-41FEB7BDE4E8}" destId="{34FE1624-ED36-449E-AB8E-B2D377132ECB}" srcOrd="0" destOrd="0" presId="urn:diagrams.loki3.com/BracketList"/>
    <dgm:cxn modelId="{CC94C6B2-1852-4E87-835B-2C59C32FDE48}" type="presParOf" srcId="{FA39E498-96BD-4112-9561-41FEB7BDE4E8}" destId="{1D4D72C6-458E-4628-9DDB-D8C327D0F054}" srcOrd="1" destOrd="0" presId="urn:diagrams.loki3.com/BracketList"/>
    <dgm:cxn modelId="{10665180-2A7C-450C-B2EA-B301395F0B8F}" type="presParOf" srcId="{FA39E498-96BD-4112-9561-41FEB7BDE4E8}" destId="{6137B500-2BCF-480A-B259-82DF43D5348E}" srcOrd="2" destOrd="0" presId="urn:diagrams.loki3.com/BracketList"/>
    <dgm:cxn modelId="{F03D32C5-1A99-4D60-AD24-18FB42C7294A}" type="presParOf" srcId="{FA39E498-96BD-4112-9561-41FEB7BDE4E8}" destId="{FDF66D64-F6D1-4E21-8596-BFD7A21AFECA}"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02F124E-7A5E-4C38-9CDD-ED9227C13C1D}"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3702668E-6733-4B7F-B0E1-26C2CDBB26F2}">
      <dgm:prSet phldrT="[Text]"/>
      <dgm:spPr/>
      <dgm:t>
        <a:bodyPr/>
        <a:lstStyle/>
        <a:p>
          <a:r>
            <a:rPr lang="en-US" dirty="0"/>
            <a:t>Advantages</a:t>
          </a:r>
        </a:p>
      </dgm:t>
    </dgm:pt>
    <dgm:pt modelId="{F19D63EF-7331-4372-8606-0ADEF6953305}" type="parTrans" cxnId="{72955A8D-35A7-4AC6-B08F-9B4EEB0F308E}">
      <dgm:prSet/>
      <dgm:spPr/>
      <dgm:t>
        <a:bodyPr/>
        <a:lstStyle/>
        <a:p>
          <a:endParaRPr lang="en-US"/>
        </a:p>
      </dgm:t>
    </dgm:pt>
    <dgm:pt modelId="{DD8FD627-37E0-48F8-883B-17A79301852C}" type="sibTrans" cxnId="{72955A8D-35A7-4AC6-B08F-9B4EEB0F308E}">
      <dgm:prSet/>
      <dgm:spPr/>
      <dgm:t>
        <a:bodyPr/>
        <a:lstStyle/>
        <a:p>
          <a:endParaRPr lang="en-US"/>
        </a:p>
      </dgm:t>
    </dgm:pt>
    <dgm:pt modelId="{3063DC82-D871-4CE2-B850-C396B06813C0}">
      <dgm:prSet/>
      <dgm:spPr/>
      <dgm:t>
        <a:bodyPr/>
        <a:lstStyle/>
        <a:p>
          <a:r>
            <a:rPr lang="en-US"/>
            <a:t>Helps against correlations</a:t>
          </a:r>
          <a:endParaRPr lang="en-US" dirty="0"/>
        </a:p>
      </dgm:t>
    </dgm:pt>
    <dgm:pt modelId="{3DD03CA9-CFE2-4A9E-B078-4B2F3BC46FFE}" type="parTrans" cxnId="{D3558012-1698-4B3F-A802-4514D2B5FDE4}">
      <dgm:prSet/>
      <dgm:spPr/>
      <dgm:t>
        <a:bodyPr/>
        <a:lstStyle/>
        <a:p>
          <a:endParaRPr lang="en-US"/>
        </a:p>
      </dgm:t>
    </dgm:pt>
    <dgm:pt modelId="{97DB99E7-9BC6-41C0-8BCA-61740C690C87}" type="sibTrans" cxnId="{D3558012-1698-4B3F-A802-4514D2B5FDE4}">
      <dgm:prSet/>
      <dgm:spPr/>
      <dgm:t>
        <a:bodyPr/>
        <a:lstStyle/>
        <a:p>
          <a:endParaRPr lang="en-US"/>
        </a:p>
      </dgm:t>
    </dgm:pt>
    <dgm:pt modelId="{12F0EE19-CBFA-4A98-8CE5-616A736A0F04}">
      <dgm:prSet/>
      <dgm:spPr/>
      <dgm:t>
        <a:bodyPr/>
        <a:lstStyle/>
        <a:p>
          <a:r>
            <a:rPr lang="en-US"/>
            <a:t>Increases sample efficiency</a:t>
          </a:r>
          <a:endParaRPr lang="en-US" dirty="0"/>
        </a:p>
      </dgm:t>
    </dgm:pt>
    <dgm:pt modelId="{10E59B6B-DF1F-4C61-97A1-80640B0210D3}" type="parTrans" cxnId="{8852C750-2D97-486A-B29B-934A7D724C31}">
      <dgm:prSet/>
      <dgm:spPr/>
      <dgm:t>
        <a:bodyPr/>
        <a:lstStyle/>
        <a:p>
          <a:endParaRPr lang="en-US"/>
        </a:p>
      </dgm:t>
    </dgm:pt>
    <dgm:pt modelId="{1AF34D41-B256-4AF6-B312-4C8131591AA5}" type="sibTrans" cxnId="{8852C750-2D97-486A-B29B-934A7D724C31}">
      <dgm:prSet/>
      <dgm:spPr/>
      <dgm:t>
        <a:bodyPr/>
        <a:lstStyle/>
        <a:p>
          <a:endParaRPr lang="en-US"/>
        </a:p>
      </dgm:t>
    </dgm:pt>
    <dgm:pt modelId="{F9A35CA4-2D47-48B5-ACE9-187D1678FB4B}">
      <dgm:prSet/>
      <dgm:spPr/>
      <dgm:t>
        <a:bodyPr/>
        <a:lstStyle/>
        <a:p>
          <a:r>
            <a:rPr lang="en-US"/>
            <a:t>Reduce variance of updates</a:t>
          </a:r>
          <a:endParaRPr lang="en-US" dirty="0"/>
        </a:p>
      </dgm:t>
    </dgm:pt>
    <dgm:pt modelId="{BCB03BA6-CCE2-415D-8B05-7F893F470C43}" type="parTrans" cxnId="{36AAA2D8-598B-4C2C-8DA4-E00DC68C004C}">
      <dgm:prSet/>
      <dgm:spPr/>
      <dgm:t>
        <a:bodyPr/>
        <a:lstStyle/>
        <a:p>
          <a:endParaRPr lang="en-US"/>
        </a:p>
      </dgm:t>
    </dgm:pt>
    <dgm:pt modelId="{99036911-376C-4FB1-93DD-E7140C636D7C}" type="sibTrans" cxnId="{36AAA2D8-598B-4C2C-8DA4-E00DC68C004C}">
      <dgm:prSet/>
      <dgm:spPr/>
      <dgm:t>
        <a:bodyPr/>
        <a:lstStyle/>
        <a:p>
          <a:endParaRPr lang="en-US"/>
        </a:p>
      </dgm:t>
    </dgm:pt>
    <dgm:pt modelId="{90D64240-450A-4C23-A201-C5CE292F19CF}">
      <dgm:prSet/>
      <dgm:spPr/>
      <dgm:t>
        <a:bodyPr/>
        <a:lstStyle/>
        <a:p>
          <a:r>
            <a:rPr lang="en-US" dirty="0"/>
            <a:t>Computations are easy to parallelize</a:t>
          </a:r>
        </a:p>
      </dgm:t>
    </dgm:pt>
    <dgm:pt modelId="{1A9DD8D4-2312-4BC3-97F6-0A6A6A21F8C6}" type="parTrans" cxnId="{B7B5650F-A3AE-40E8-99BB-012548924E1E}">
      <dgm:prSet/>
      <dgm:spPr/>
      <dgm:t>
        <a:bodyPr/>
        <a:lstStyle/>
        <a:p>
          <a:endParaRPr lang="en-US"/>
        </a:p>
      </dgm:t>
    </dgm:pt>
    <dgm:pt modelId="{2C06BAB3-4C36-4DB6-AC83-9FEBFD352BBF}" type="sibTrans" cxnId="{B7B5650F-A3AE-40E8-99BB-012548924E1E}">
      <dgm:prSet/>
      <dgm:spPr/>
      <dgm:t>
        <a:bodyPr/>
        <a:lstStyle/>
        <a:p>
          <a:endParaRPr lang="en-US"/>
        </a:p>
      </dgm:t>
    </dgm:pt>
    <dgm:pt modelId="{204F87CD-7789-438D-9E8A-3247CB4B4A4D}">
      <dgm:prSet/>
      <dgm:spPr/>
      <dgm:t>
        <a:bodyPr/>
        <a:lstStyle/>
        <a:p>
          <a:r>
            <a:rPr lang="en-US"/>
            <a:t>Disadvantages</a:t>
          </a:r>
          <a:endParaRPr lang="en-US" dirty="0"/>
        </a:p>
      </dgm:t>
    </dgm:pt>
    <dgm:pt modelId="{DBAE74C7-B64C-4949-9722-696B8BEE7C52}" type="parTrans" cxnId="{7781936B-F55E-49B8-B210-C49ACE84351A}">
      <dgm:prSet/>
      <dgm:spPr/>
      <dgm:t>
        <a:bodyPr/>
        <a:lstStyle/>
        <a:p>
          <a:endParaRPr lang="en-US"/>
        </a:p>
      </dgm:t>
    </dgm:pt>
    <dgm:pt modelId="{B44367ED-1681-441D-B8D4-1699F10A664A}" type="sibTrans" cxnId="{7781936B-F55E-49B8-B210-C49ACE84351A}">
      <dgm:prSet/>
      <dgm:spPr/>
      <dgm:t>
        <a:bodyPr/>
        <a:lstStyle/>
        <a:p>
          <a:endParaRPr lang="en-US"/>
        </a:p>
      </dgm:t>
    </dgm:pt>
    <dgm:pt modelId="{2B394938-90E0-4783-AF55-8ABC75EAFAC8}">
      <dgm:prSet/>
      <dgm:spPr/>
      <dgm:t>
        <a:bodyPr/>
        <a:lstStyle/>
        <a:p>
          <a:r>
            <a:rPr lang="en-US"/>
            <a:t>Memory intensive (DQN stored 1 million interactions)</a:t>
          </a:r>
          <a:endParaRPr lang="en-US" dirty="0"/>
        </a:p>
      </dgm:t>
    </dgm:pt>
    <dgm:pt modelId="{E3D41F47-24E7-491B-8AFA-841E7655F294}" type="parTrans" cxnId="{540BF770-D56A-4108-9B39-91AB22C5A5E8}">
      <dgm:prSet/>
      <dgm:spPr/>
      <dgm:t>
        <a:bodyPr/>
        <a:lstStyle/>
        <a:p>
          <a:endParaRPr lang="en-US"/>
        </a:p>
      </dgm:t>
    </dgm:pt>
    <dgm:pt modelId="{68FBD34D-C6AC-4F54-8238-C6D9418D640C}" type="sibTrans" cxnId="{540BF770-D56A-4108-9B39-91AB22C5A5E8}">
      <dgm:prSet/>
      <dgm:spPr/>
      <dgm:t>
        <a:bodyPr/>
        <a:lstStyle/>
        <a:p>
          <a:endParaRPr lang="en-US"/>
        </a:p>
      </dgm:t>
    </dgm:pt>
    <dgm:pt modelId="{292267C0-B66E-4C76-B3FC-7E974B40DB56}">
      <dgm:prSet/>
      <dgm:spPr/>
      <dgm:t>
        <a:bodyPr/>
        <a:lstStyle/>
        <a:p>
          <a:r>
            <a:rPr lang="en-US"/>
            <a:t>Random sampling form pool could be improved</a:t>
          </a:r>
          <a:endParaRPr lang="en-US" dirty="0"/>
        </a:p>
      </dgm:t>
    </dgm:pt>
    <dgm:pt modelId="{62CC5D84-11EB-4C17-ABBD-F17B2E7A8D12}" type="parTrans" cxnId="{6F0638F9-58A2-481E-8BF9-6FEBC566F8A6}">
      <dgm:prSet/>
      <dgm:spPr/>
      <dgm:t>
        <a:bodyPr/>
        <a:lstStyle/>
        <a:p>
          <a:endParaRPr lang="en-US"/>
        </a:p>
      </dgm:t>
    </dgm:pt>
    <dgm:pt modelId="{0F709D2A-4849-44BB-A96C-B864DE6ADF54}" type="sibTrans" cxnId="{6F0638F9-58A2-481E-8BF9-6FEBC566F8A6}">
      <dgm:prSet/>
      <dgm:spPr/>
      <dgm:t>
        <a:bodyPr/>
        <a:lstStyle/>
        <a:p>
          <a:endParaRPr lang="en-US"/>
        </a:p>
      </dgm:t>
    </dgm:pt>
    <dgm:pt modelId="{5152434D-9B51-4D8C-9472-0BC55314ED2D}">
      <dgm:prSet/>
      <dgm:spPr/>
      <dgm:t>
        <a:bodyPr/>
        <a:lstStyle/>
        <a:p>
          <a:r>
            <a:rPr lang="en-US"/>
            <a:t>Older interactions we obtained under weaker policy</a:t>
          </a:r>
        </a:p>
      </dgm:t>
    </dgm:pt>
    <dgm:pt modelId="{C701886C-A02D-4D07-B413-210A44A7D33E}" type="parTrans" cxnId="{98EAAE0F-1CB5-486A-B8E3-5162DF457DEB}">
      <dgm:prSet/>
      <dgm:spPr/>
      <dgm:t>
        <a:bodyPr/>
        <a:lstStyle/>
        <a:p>
          <a:endParaRPr lang="en-US"/>
        </a:p>
      </dgm:t>
    </dgm:pt>
    <dgm:pt modelId="{9EA00293-A286-4443-A08C-8F7732C7B838}" type="sibTrans" cxnId="{98EAAE0F-1CB5-486A-B8E3-5162DF457DEB}">
      <dgm:prSet/>
      <dgm:spPr/>
      <dgm:t>
        <a:bodyPr/>
        <a:lstStyle/>
        <a:p>
          <a:endParaRPr lang="en-US"/>
        </a:p>
      </dgm:t>
    </dgm:pt>
    <dgm:pt modelId="{1CF963DA-7D4C-45E8-AAB6-9D03BEC87C5E}" type="pres">
      <dgm:prSet presAssocID="{002F124E-7A5E-4C38-9CDD-ED9227C13C1D}" presName="Name0" presStyleCnt="0">
        <dgm:presLayoutVars>
          <dgm:dir/>
          <dgm:animLvl val="lvl"/>
          <dgm:resizeHandles/>
        </dgm:presLayoutVars>
      </dgm:prSet>
      <dgm:spPr/>
    </dgm:pt>
    <dgm:pt modelId="{4902D356-76AF-4CEE-8B45-CE70A20DBF19}" type="pres">
      <dgm:prSet presAssocID="{3702668E-6733-4B7F-B0E1-26C2CDBB26F2}" presName="linNode" presStyleCnt="0"/>
      <dgm:spPr/>
    </dgm:pt>
    <dgm:pt modelId="{31EDDC12-1CC3-4495-A477-EFD7B21023EF}" type="pres">
      <dgm:prSet presAssocID="{3702668E-6733-4B7F-B0E1-26C2CDBB26F2}" presName="parentShp" presStyleLbl="node1" presStyleIdx="0" presStyleCnt="2">
        <dgm:presLayoutVars>
          <dgm:bulletEnabled val="1"/>
        </dgm:presLayoutVars>
      </dgm:prSet>
      <dgm:spPr/>
    </dgm:pt>
    <dgm:pt modelId="{E8506D12-C01D-4DA4-B264-A78EE0DA8B74}" type="pres">
      <dgm:prSet presAssocID="{3702668E-6733-4B7F-B0E1-26C2CDBB26F2}" presName="childShp" presStyleLbl="bgAccFollowNode1" presStyleIdx="0" presStyleCnt="2">
        <dgm:presLayoutVars>
          <dgm:bulletEnabled val="1"/>
        </dgm:presLayoutVars>
      </dgm:prSet>
      <dgm:spPr/>
    </dgm:pt>
    <dgm:pt modelId="{183C8940-2A9D-4D14-B6F0-0B7C2DD6B861}" type="pres">
      <dgm:prSet presAssocID="{DD8FD627-37E0-48F8-883B-17A79301852C}" presName="spacing" presStyleCnt="0"/>
      <dgm:spPr/>
    </dgm:pt>
    <dgm:pt modelId="{EB2868EE-7B4F-45CF-9035-7C4DD3C0FE59}" type="pres">
      <dgm:prSet presAssocID="{204F87CD-7789-438D-9E8A-3247CB4B4A4D}" presName="linNode" presStyleCnt="0"/>
      <dgm:spPr/>
    </dgm:pt>
    <dgm:pt modelId="{84E59323-3E0A-4761-A800-1765ECA767DB}" type="pres">
      <dgm:prSet presAssocID="{204F87CD-7789-438D-9E8A-3247CB4B4A4D}" presName="parentShp" presStyleLbl="node1" presStyleIdx="1" presStyleCnt="2">
        <dgm:presLayoutVars>
          <dgm:bulletEnabled val="1"/>
        </dgm:presLayoutVars>
      </dgm:prSet>
      <dgm:spPr/>
    </dgm:pt>
    <dgm:pt modelId="{8E93FE32-25E8-47F1-BF28-2D8B11DF6B01}" type="pres">
      <dgm:prSet presAssocID="{204F87CD-7789-438D-9E8A-3247CB4B4A4D}" presName="childShp" presStyleLbl="bgAccFollowNode1" presStyleIdx="1" presStyleCnt="2">
        <dgm:presLayoutVars>
          <dgm:bulletEnabled val="1"/>
        </dgm:presLayoutVars>
      </dgm:prSet>
      <dgm:spPr/>
    </dgm:pt>
  </dgm:ptLst>
  <dgm:cxnLst>
    <dgm:cxn modelId="{2A57A70C-D726-4D09-80BA-00781D10DDDB}" type="presOf" srcId="{2B394938-90E0-4783-AF55-8ABC75EAFAC8}" destId="{8E93FE32-25E8-47F1-BF28-2D8B11DF6B01}" srcOrd="0" destOrd="0" presId="urn:microsoft.com/office/officeart/2005/8/layout/vList6"/>
    <dgm:cxn modelId="{B7B5650F-A3AE-40E8-99BB-012548924E1E}" srcId="{3702668E-6733-4B7F-B0E1-26C2CDBB26F2}" destId="{90D64240-450A-4C23-A201-C5CE292F19CF}" srcOrd="3" destOrd="0" parTransId="{1A9DD8D4-2312-4BC3-97F6-0A6A6A21F8C6}" sibTransId="{2C06BAB3-4C36-4DB6-AC83-9FEBFD352BBF}"/>
    <dgm:cxn modelId="{98EAAE0F-1CB5-486A-B8E3-5162DF457DEB}" srcId="{204F87CD-7789-438D-9E8A-3247CB4B4A4D}" destId="{5152434D-9B51-4D8C-9472-0BC55314ED2D}" srcOrd="2" destOrd="0" parTransId="{C701886C-A02D-4D07-B413-210A44A7D33E}" sibTransId="{9EA00293-A286-4443-A08C-8F7732C7B838}"/>
    <dgm:cxn modelId="{D3558012-1698-4B3F-A802-4514D2B5FDE4}" srcId="{3702668E-6733-4B7F-B0E1-26C2CDBB26F2}" destId="{3063DC82-D871-4CE2-B850-C396B06813C0}" srcOrd="0" destOrd="0" parTransId="{3DD03CA9-CFE2-4A9E-B078-4B2F3BC46FFE}" sibTransId="{97DB99E7-9BC6-41C0-8BCA-61740C690C87}"/>
    <dgm:cxn modelId="{D886791F-5C34-4CFE-9F87-054FB452029D}" type="presOf" srcId="{5152434D-9B51-4D8C-9472-0BC55314ED2D}" destId="{8E93FE32-25E8-47F1-BF28-2D8B11DF6B01}" srcOrd="0" destOrd="2" presId="urn:microsoft.com/office/officeart/2005/8/layout/vList6"/>
    <dgm:cxn modelId="{B4B5962D-046A-4D1E-9E83-D4EE5C7632A6}" type="presOf" srcId="{3702668E-6733-4B7F-B0E1-26C2CDBB26F2}" destId="{31EDDC12-1CC3-4495-A477-EFD7B21023EF}" srcOrd="0" destOrd="0" presId="urn:microsoft.com/office/officeart/2005/8/layout/vList6"/>
    <dgm:cxn modelId="{EC0A9965-4B5F-4281-9C2D-9F96493A7F18}" type="presOf" srcId="{F9A35CA4-2D47-48B5-ACE9-187D1678FB4B}" destId="{E8506D12-C01D-4DA4-B264-A78EE0DA8B74}" srcOrd="0" destOrd="2" presId="urn:microsoft.com/office/officeart/2005/8/layout/vList6"/>
    <dgm:cxn modelId="{7781936B-F55E-49B8-B210-C49ACE84351A}" srcId="{002F124E-7A5E-4C38-9CDD-ED9227C13C1D}" destId="{204F87CD-7789-438D-9E8A-3247CB4B4A4D}" srcOrd="1" destOrd="0" parTransId="{DBAE74C7-B64C-4949-9722-696B8BEE7C52}" sibTransId="{B44367ED-1681-441D-B8D4-1699F10A664A}"/>
    <dgm:cxn modelId="{8852C750-2D97-486A-B29B-934A7D724C31}" srcId="{3702668E-6733-4B7F-B0E1-26C2CDBB26F2}" destId="{12F0EE19-CBFA-4A98-8CE5-616A736A0F04}" srcOrd="1" destOrd="0" parTransId="{10E59B6B-DF1F-4C61-97A1-80640B0210D3}" sibTransId="{1AF34D41-B256-4AF6-B312-4C8131591AA5}"/>
    <dgm:cxn modelId="{540BF770-D56A-4108-9B39-91AB22C5A5E8}" srcId="{204F87CD-7789-438D-9E8A-3247CB4B4A4D}" destId="{2B394938-90E0-4783-AF55-8ABC75EAFAC8}" srcOrd="0" destOrd="0" parTransId="{E3D41F47-24E7-491B-8AFA-841E7655F294}" sibTransId="{68FBD34D-C6AC-4F54-8238-C6D9418D640C}"/>
    <dgm:cxn modelId="{BD381E72-FF43-459C-88F6-B19E9D41498F}" type="presOf" srcId="{292267C0-B66E-4C76-B3FC-7E974B40DB56}" destId="{8E93FE32-25E8-47F1-BF28-2D8B11DF6B01}" srcOrd="0" destOrd="1" presId="urn:microsoft.com/office/officeart/2005/8/layout/vList6"/>
    <dgm:cxn modelId="{8FAFA177-D337-4532-B543-0A0521EAD9B1}" type="presOf" srcId="{002F124E-7A5E-4C38-9CDD-ED9227C13C1D}" destId="{1CF963DA-7D4C-45E8-AAB6-9D03BEC87C5E}" srcOrd="0" destOrd="0" presId="urn:microsoft.com/office/officeart/2005/8/layout/vList6"/>
    <dgm:cxn modelId="{72955A8D-35A7-4AC6-B08F-9B4EEB0F308E}" srcId="{002F124E-7A5E-4C38-9CDD-ED9227C13C1D}" destId="{3702668E-6733-4B7F-B0E1-26C2CDBB26F2}" srcOrd="0" destOrd="0" parTransId="{F19D63EF-7331-4372-8606-0ADEF6953305}" sibTransId="{DD8FD627-37E0-48F8-883B-17A79301852C}"/>
    <dgm:cxn modelId="{9DDAC79D-A632-4598-A023-455F88277CE0}" type="presOf" srcId="{3063DC82-D871-4CE2-B850-C396B06813C0}" destId="{E8506D12-C01D-4DA4-B264-A78EE0DA8B74}" srcOrd="0" destOrd="0" presId="urn:microsoft.com/office/officeart/2005/8/layout/vList6"/>
    <dgm:cxn modelId="{36AAA2D8-598B-4C2C-8DA4-E00DC68C004C}" srcId="{3702668E-6733-4B7F-B0E1-26C2CDBB26F2}" destId="{F9A35CA4-2D47-48B5-ACE9-187D1678FB4B}" srcOrd="2" destOrd="0" parTransId="{BCB03BA6-CCE2-415D-8B05-7F893F470C43}" sibTransId="{99036911-376C-4FB1-93DD-E7140C636D7C}"/>
    <dgm:cxn modelId="{8ACD60DE-735E-4973-B8FB-64B3580533CA}" type="presOf" srcId="{204F87CD-7789-438D-9E8A-3247CB4B4A4D}" destId="{84E59323-3E0A-4761-A800-1765ECA767DB}" srcOrd="0" destOrd="0" presId="urn:microsoft.com/office/officeart/2005/8/layout/vList6"/>
    <dgm:cxn modelId="{DB87B8F2-16DE-412D-A66B-4EAF7660A72B}" type="presOf" srcId="{12F0EE19-CBFA-4A98-8CE5-616A736A0F04}" destId="{E8506D12-C01D-4DA4-B264-A78EE0DA8B74}" srcOrd="0" destOrd="1" presId="urn:microsoft.com/office/officeart/2005/8/layout/vList6"/>
    <dgm:cxn modelId="{C9FC12F9-9E98-44B1-9A3A-AA40AE393DF5}" type="presOf" srcId="{90D64240-450A-4C23-A201-C5CE292F19CF}" destId="{E8506D12-C01D-4DA4-B264-A78EE0DA8B74}" srcOrd="0" destOrd="3" presId="urn:microsoft.com/office/officeart/2005/8/layout/vList6"/>
    <dgm:cxn modelId="{6F0638F9-58A2-481E-8BF9-6FEBC566F8A6}" srcId="{204F87CD-7789-438D-9E8A-3247CB4B4A4D}" destId="{292267C0-B66E-4C76-B3FC-7E974B40DB56}" srcOrd="1" destOrd="0" parTransId="{62CC5D84-11EB-4C17-ABBD-F17B2E7A8D12}" sibTransId="{0F709D2A-4849-44BB-A96C-B864DE6ADF54}"/>
    <dgm:cxn modelId="{7BE3591D-8AB1-4474-830B-B3E101D879FF}" type="presParOf" srcId="{1CF963DA-7D4C-45E8-AAB6-9D03BEC87C5E}" destId="{4902D356-76AF-4CEE-8B45-CE70A20DBF19}" srcOrd="0" destOrd="0" presId="urn:microsoft.com/office/officeart/2005/8/layout/vList6"/>
    <dgm:cxn modelId="{C0A27BCF-D936-4812-8BC0-CD17AE59189B}" type="presParOf" srcId="{4902D356-76AF-4CEE-8B45-CE70A20DBF19}" destId="{31EDDC12-1CC3-4495-A477-EFD7B21023EF}" srcOrd="0" destOrd="0" presId="urn:microsoft.com/office/officeart/2005/8/layout/vList6"/>
    <dgm:cxn modelId="{4CC25FCA-3B6E-488B-8D3C-6CA9240A6F96}" type="presParOf" srcId="{4902D356-76AF-4CEE-8B45-CE70A20DBF19}" destId="{E8506D12-C01D-4DA4-B264-A78EE0DA8B74}" srcOrd="1" destOrd="0" presId="urn:microsoft.com/office/officeart/2005/8/layout/vList6"/>
    <dgm:cxn modelId="{8E6A5543-A7F8-4E78-A2B6-1A5D75B6A7D6}" type="presParOf" srcId="{1CF963DA-7D4C-45E8-AAB6-9D03BEC87C5E}" destId="{183C8940-2A9D-4D14-B6F0-0B7C2DD6B861}" srcOrd="1" destOrd="0" presId="urn:microsoft.com/office/officeart/2005/8/layout/vList6"/>
    <dgm:cxn modelId="{11B3FC6F-561D-4BAB-B826-D2D74CF925EE}" type="presParOf" srcId="{1CF963DA-7D4C-45E8-AAB6-9D03BEC87C5E}" destId="{EB2868EE-7B4F-45CF-9035-7C4DD3C0FE59}" srcOrd="2" destOrd="0" presId="urn:microsoft.com/office/officeart/2005/8/layout/vList6"/>
    <dgm:cxn modelId="{19305431-6F54-467D-83B3-A39454EB79FE}" type="presParOf" srcId="{EB2868EE-7B4F-45CF-9035-7C4DD3C0FE59}" destId="{84E59323-3E0A-4761-A800-1765ECA767DB}" srcOrd="0" destOrd="0" presId="urn:microsoft.com/office/officeart/2005/8/layout/vList6"/>
    <dgm:cxn modelId="{EB990575-87C9-4DD2-BC6C-DAC4E8F013FC}" type="presParOf" srcId="{EB2868EE-7B4F-45CF-9035-7C4DD3C0FE59}" destId="{8E93FE32-25E8-47F1-BF28-2D8B11DF6B01}"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F71456-6467-40F1-A763-B0CD50F27812}" type="doc">
      <dgm:prSet loTypeId="urn:microsoft.com/office/officeart/2005/8/layout/target3" loCatId="list" qsTypeId="urn:microsoft.com/office/officeart/2005/8/quickstyle/simple1" qsCatId="simple" csTypeId="urn:microsoft.com/office/officeart/2005/8/colors/colorful4" csCatId="colorful" phldr="1"/>
      <dgm:spPr/>
      <dgm:t>
        <a:bodyPr/>
        <a:lstStyle/>
        <a:p>
          <a:endParaRPr lang="en-US"/>
        </a:p>
      </dgm:t>
    </dgm:pt>
    <dgm:pt modelId="{389CF144-2035-43B5-8060-9A68569C9217}">
      <dgm:prSet phldrT="[Text]"/>
      <dgm:spPr/>
      <dgm:t>
        <a:bodyPr/>
        <a:lstStyle/>
        <a:p>
          <a:r>
            <a:rPr lang="en-US" dirty="0"/>
            <a:t>Interpretable/black-box models</a:t>
          </a:r>
        </a:p>
      </dgm:t>
    </dgm:pt>
    <dgm:pt modelId="{0B196F39-F383-4D02-ADE5-3B8EE2BD5FC9}" type="parTrans" cxnId="{9597718E-05C7-4CA3-94F9-C5F6B4CEEA71}">
      <dgm:prSet/>
      <dgm:spPr/>
      <dgm:t>
        <a:bodyPr/>
        <a:lstStyle/>
        <a:p>
          <a:endParaRPr lang="en-US"/>
        </a:p>
      </dgm:t>
    </dgm:pt>
    <dgm:pt modelId="{68E208F8-201D-4779-916E-849A9D97220D}" type="sibTrans" cxnId="{9597718E-05C7-4CA3-94F9-C5F6B4CEEA71}">
      <dgm:prSet/>
      <dgm:spPr/>
      <dgm:t>
        <a:bodyPr/>
        <a:lstStyle/>
        <a:p>
          <a:endParaRPr lang="en-US"/>
        </a:p>
      </dgm:t>
    </dgm:pt>
    <dgm:pt modelId="{E959D098-CFF8-4E0C-990D-9A0AE2B98A61}">
      <dgm:prSet custT="1"/>
      <dgm:spPr/>
      <dgm:t>
        <a:bodyPr/>
        <a:lstStyle/>
        <a:p>
          <a:r>
            <a:rPr lang="en-US" sz="2000" dirty="0"/>
            <a:t>Trees</a:t>
          </a:r>
        </a:p>
      </dgm:t>
    </dgm:pt>
    <dgm:pt modelId="{97B3F0C8-690D-476E-8163-BD1A020A876E}" type="sibTrans" cxnId="{A5A6DA10-0B7A-45A3-AE7C-2AC83B132F0B}">
      <dgm:prSet/>
      <dgm:spPr/>
      <dgm:t>
        <a:bodyPr/>
        <a:lstStyle/>
        <a:p>
          <a:endParaRPr lang="en-US"/>
        </a:p>
      </dgm:t>
    </dgm:pt>
    <dgm:pt modelId="{D10F9CE1-F765-4BD5-A16D-FEDB2D70E1E0}" type="parTrans" cxnId="{A5A6DA10-0B7A-45A3-AE7C-2AC83B132F0B}">
      <dgm:prSet/>
      <dgm:spPr/>
      <dgm:t>
        <a:bodyPr/>
        <a:lstStyle/>
        <a:p>
          <a:endParaRPr lang="en-US"/>
        </a:p>
      </dgm:t>
    </dgm:pt>
    <dgm:pt modelId="{28864ADB-DD3F-421A-A190-9C50CA8ED165}">
      <dgm:prSet custT="1"/>
      <dgm:spPr/>
      <dgm:t>
        <a:bodyPr/>
        <a:lstStyle/>
        <a:p>
          <a:r>
            <a:rPr lang="en-US" sz="2000" dirty="0"/>
            <a:t>Model explaining: e.g. SHAP</a:t>
          </a:r>
        </a:p>
      </dgm:t>
    </dgm:pt>
    <dgm:pt modelId="{BB1D71C7-9719-428F-BC87-AFE41BCE6AEB}" type="sibTrans" cxnId="{E6192214-63BB-4D7C-A3E1-60D056E9A88E}">
      <dgm:prSet/>
      <dgm:spPr/>
      <dgm:t>
        <a:bodyPr/>
        <a:lstStyle/>
        <a:p>
          <a:endParaRPr lang="en-US"/>
        </a:p>
      </dgm:t>
    </dgm:pt>
    <dgm:pt modelId="{325813BB-1BAB-4830-9766-65FF6A715543}" type="parTrans" cxnId="{E6192214-63BB-4D7C-A3E1-60D056E9A88E}">
      <dgm:prSet/>
      <dgm:spPr/>
      <dgm:t>
        <a:bodyPr/>
        <a:lstStyle/>
        <a:p>
          <a:endParaRPr lang="en-US"/>
        </a:p>
      </dgm:t>
    </dgm:pt>
    <dgm:pt modelId="{D90181BF-5574-4038-B02A-87BB7FF010AC}">
      <dgm:prSet custT="1"/>
      <dgm:spPr/>
      <dgm:t>
        <a:bodyPr/>
        <a:lstStyle/>
        <a:p>
          <a:r>
            <a:rPr lang="en-US" sz="2000" dirty="0"/>
            <a:t>Causality vs inference (the book of why)</a:t>
          </a:r>
        </a:p>
      </dgm:t>
    </dgm:pt>
    <dgm:pt modelId="{4DA89680-650C-40C8-B5AC-08555533E469}" type="sibTrans" cxnId="{26E76C46-44A3-4925-A119-A4E09801C4F6}">
      <dgm:prSet/>
      <dgm:spPr/>
      <dgm:t>
        <a:bodyPr/>
        <a:lstStyle/>
        <a:p>
          <a:endParaRPr lang="en-US"/>
        </a:p>
      </dgm:t>
    </dgm:pt>
    <dgm:pt modelId="{36122E56-7826-4080-B63D-79FCC77768C7}" type="parTrans" cxnId="{26E76C46-44A3-4925-A119-A4E09801C4F6}">
      <dgm:prSet/>
      <dgm:spPr/>
      <dgm:t>
        <a:bodyPr/>
        <a:lstStyle/>
        <a:p>
          <a:endParaRPr lang="en-US"/>
        </a:p>
      </dgm:t>
    </dgm:pt>
    <dgm:pt modelId="{B211BD7D-A9B0-4303-8FBD-5E91AD732AC5}">
      <dgm:prSet/>
      <dgm:spPr/>
      <dgm:t>
        <a:bodyPr/>
        <a:lstStyle/>
        <a:p>
          <a:r>
            <a:rPr lang="en-US" dirty="0"/>
            <a:t>Point-estimate vs probabilistic predictions</a:t>
          </a:r>
        </a:p>
      </dgm:t>
    </dgm:pt>
    <dgm:pt modelId="{8FCFE510-3BE1-4682-BF3F-095847E339F7}" type="parTrans" cxnId="{AA51174D-3322-485A-BE86-B983A63D5F4B}">
      <dgm:prSet/>
      <dgm:spPr/>
      <dgm:t>
        <a:bodyPr/>
        <a:lstStyle/>
        <a:p>
          <a:endParaRPr lang="en-US"/>
        </a:p>
      </dgm:t>
    </dgm:pt>
    <dgm:pt modelId="{1EF6196E-CC57-4C38-B040-6EF3EF668B16}" type="sibTrans" cxnId="{AA51174D-3322-485A-BE86-B983A63D5F4B}">
      <dgm:prSet/>
      <dgm:spPr/>
      <dgm:t>
        <a:bodyPr/>
        <a:lstStyle/>
        <a:p>
          <a:endParaRPr lang="en-US"/>
        </a:p>
      </dgm:t>
    </dgm:pt>
    <dgm:pt modelId="{236A191E-AB47-4A2F-8A14-0DF624B448B7}">
      <dgm:prSet custT="1"/>
      <dgm:spPr/>
      <dgm:t>
        <a:bodyPr/>
        <a:lstStyle/>
        <a:p>
          <a:r>
            <a:rPr lang="en-US" sz="2000" dirty="0"/>
            <a:t>ML transparency</a:t>
          </a:r>
        </a:p>
      </dgm:t>
    </dgm:pt>
    <dgm:pt modelId="{8C3A49AA-FE05-4D39-A2A8-B3488829738F}" type="parTrans" cxnId="{06A7A746-DC37-4DFE-8EF0-AE6826E88E1A}">
      <dgm:prSet/>
      <dgm:spPr/>
      <dgm:t>
        <a:bodyPr/>
        <a:lstStyle/>
        <a:p>
          <a:endParaRPr lang="en-US"/>
        </a:p>
      </dgm:t>
    </dgm:pt>
    <dgm:pt modelId="{C3B1AF7A-E048-4CFD-A67A-750539D688BC}" type="sibTrans" cxnId="{06A7A746-DC37-4DFE-8EF0-AE6826E88E1A}">
      <dgm:prSet/>
      <dgm:spPr/>
      <dgm:t>
        <a:bodyPr/>
        <a:lstStyle/>
        <a:p>
          <a:endParaRPr lang="en-US"/>
        </a:p>
      </dgm:t>
    </dgm:pt>
    <dgm:pt modelId="{D9623140-E519-4E46-A45B-0506F37B59F3}">
      <dgm:prSet custT="1"/>
      <dgm:spPr/>
      <dgm:t>
        <a:bodyPr/>
        <a:lstStyle/>
        <a:p>
          <a:r>
            <a:rPr lang="en-US" sz="2000" dirty="0"/>
            <a:t>ML fairness</a:t>
          </a:r>
        </a:p>
      </dgm:t>
    </dgm:pt>
    <dgm:pt modelId="{EBBF28D4-D491-4572-9F1F-1F34DE3F3484}" type="parTrans" cxnId="{30F9E4E4-F8B1-4349-8A7D-4CA4455F00E4}">
      <dgm:prSet/>
      <dgm:spPr/>
      <dgm:t>
        <a:bodyPr/>
        <a:lstStyle/>
        <a:p>
          <a:endParaRPr lang="en-US"/>
        </a:p>
      </dgm:t>
    </dgm:pt>
    <dgm:pt modelId="{69610F02-904E-402A-8797-73070E19E41F}" type="sibTrans" cxnId="{30F9E4E4-F8B1-4349-8A7D-4CA4455F00E4}">
      <dgm:prSet/>
      <dgm:spPr/>
      <dgm:t>
        <a:bodyPr/>
        <a:lstStyle/>
        <a:p>
          <a:endParaRPr lang="en-US"/>
        </a:p>
      </dgm:t>
    </dgm:pt>
    <dgm:pt modelId="{E9045AAB-274A-47CD-BFCF-9148B26B3744}">
      <dgm:prSet custT="1"/>
      <dgm:spPr/>
      <dgm:t>
        <a:bodyPr/>
        <a:lstStyle/>
        <a:p>
          <a:r>
            <a:rPr lang="en-US" sz="2000" dirty="0"/>
            <a:t>Probabilistic graphical models</a:t>
          </a:r>
        </a:p>
      </dgm:t>
    </dgm:pt>
    <dgm:pt modelId="{E859F7D5-3FC2-4C7B-A1C3-0F20A67CCD3B}" type="parTrans" cxnId="{9348A4CA-D971-4044-9D97-65B2EA53DA26}">
      <dgm:prSet/>
      <dgm:spPr/>
      <dgm:t>
        <a:bodyPr/>
        <a:lstStyle/>
        <a:p>
          <a:endParaRPr lang="en-US"/>
        </a:p>
      </dgm:t>
    </dgm:pt>
    <dgm:pt modelId="{895918FC-F6B0-45EC-B9B2-B086263E5BCF}" type="sibTrans" cxnId="{9348A4CA-D971-4044-9D97-65B2EA53DA26}">
      <dgm:prSet/>
      <dgm:spPr/>
      <dgm:t>
        <a:bodyPr/>
        <a:lstStyle/>
        <a:p>
          <a:endParaRPr lang="en-US"/>
        </a:p>
      </dgm:t>
    </dgm:pt>
    <dgm:pt modelId="{F0BFF257-9E5F-4510-860D-FD50ED31616E}">
      <dgm:prSet custT="1"/>
      <dgm:spPr/>
      <dgm:t>
        <a:bodyPr/>
        <a:lstStyle/>
        <a:p>
          <a:r>
            <a:rPr lang="en-US" sz="2000" dirty="0"/>
            <a:t>Bayesian deep nets</a:t>
          </a:r>
        </a:p>
      </dgm:t>
    </dgm:pt>
    <dgm:pt modelId="{6800AF36-9182-4DCB-B496-DE600B11B7D7}" type="parTrans" cxnId="{AF155FF5-D1F1-46BC-A1C5-23E21CD2CA20}">
      <dgm:prSet/>
      <dgm:spPr/>
      <dgm:t>
        <a:bodyPr/>
        <a:lstStyle/>
        <a:p>
          <a:endParaRPr lang="en-US"/>
        </a:p>
      </dgm:t>
    </dgm:pt>
    <dgm:pt modelId="{21F6D753-14DD-4BBA-A637-EEC164C38E37}" type="sibTrans" cxnId="{AF155FF5-D1F1-46BC-A1C5-23E21CD2CA20}">
      <dgm:prSet/>
      <dgm:spPr/>
      <dgm:t>
        <a:bodyPr/>
        <a:lstStyle/>
        <a:p>
          <a:endParaRPr lang="en-US"/>
        </a:p>
      </dgm:t>
    </dgm:pt>
    <dgm:pt modelId="{5246788B-DF36-4ED1-ABB2-6389E203D7F6}" type="pres">
      <dgm:prSet presAssocID="{FEF71456-6467-40F1-A763-B0CD50F27812}" presName="Name0" presStyleCnt="0">
        <dgm:presLayoutVars>
          <dgm:chMax val="7"/>
          <dgm:dir/>
          <dgm:animLvl val="lvl"/>
          <dgm:resizeHandles val="exact"/>
        </dgm:presLayoutVars>
      </dgm:prSet>
      <dgm:spPr/>
    </dgm:pt>
    <dgm:pt modelId="{531C662B-A6AF-416E-BA59-634DA2A4C782}" type="pres">
      <dgm:prSet presAssocID="{389CF144-2035-43B5-8060-9A68569C9217}" presName="circle1" presStyleLbl="node1" presStyleIdx="0" presStyleCnt="2"/>
      <dgm:spPr/>
    </dgm:pt>
    <dgm:pt modelId="{C3424864-1117-47D6-A2FD-0099A42864BB}" type="pres">
      <dgm:prSet presAssocID="{389CF144-2035-43B5-8060-9A68569C9217}" presName="space" presStyleCnt="0"/>
      <dgm:spPr/>
    </dgm:pt>
    <dgm:pt modelId="{93DC987F-C425-43FF-8DF7-C47B06965BA5}" type="pres">
      <dgm:prSet presAssocID="{389CF144-2035-43B5-8060-9A68569C9217}" presName="rect1" presStyleLbl="alignAcc1" presStyleIdx="0" presStyleCnt="2"/>
      <dgm:spPr/>
    </dgm:pt>
    <dgm:pt modelId="{FFBCEC32-982F-46CD-AA33-1234B48BFF98}" type="pres">
      <dgm:prSet presAssocID="{B211BD7D-A9B0-4303-8FBD-5E91AD732AC5}" presName="vertSpace2" presStyleLbl="node1" presStyleIdx="0" presStyleCnt="2"/>
      <dgm:spPr/>
    </dgm:pt>
    <dgm:pt modelId="{88C0EEE7-D38C-4BFE-9231-8DB798E17E58}" type="pres">
      <dgm:prSet presAssocID="{B211BD7D-A9B0-4303-8FBD-5E91AD732AC5}" presName="circle2" presStyleLbl="node1" presStyleIdx="1" presStyleCnt="2"/>
      <dgm:spPr/>
    </dgm:pt>
    <dgm:pt modelId="{E58EC674-4272-44AA-B4AD-6588BF48E2AD}" type="pres">
      <dgm:prSet presAssocID="{B211BD7D-A9B0-4303-8FBD-5E91AD732AC5}" presName="rect2" presStyleLbl="alignAcc1" presStyleIdx="1" presStyleCnt="2"/>
      <dgm:spPr/>
    </dgm:pt>
    <dgm:pt modelId="{972DA841-ADB5-4B85-A290-E01556F6733B}" type="pres">
      <dgm:prSet presAssocID="{389CF144-2035-43B5-8060-9A68569C9217}" presName="rect1ParTx" presStyleLbl="alignAcc1" presStyleIdx="1" presStyleCnt="2">
        <dgm:presLayoutVars>
          <dgm:chMax val="1"/>
          <dgm:bulletEnabled val="1"/>
        </dgm:presLayoutVars>
      </dgm:prSet>
      <dgm:spPr/>
    </dgm:pt>
    <dgm:pt modelId="{5D9FE8F9-92CE-4722-8367-1F35845C396B}" type="pres">
      <dgm:prSet presAssocID="{389CF144-2035-43B5-8060-9A68569C9217}" presName="rect1ChTx" presStyleLbl="alignAcc1" presStyleIdx="1" presStyleCnt="2">
        <dgm:presLayoutVars>
          <dgm:bulletEnabled val="1"/>
        </dgm:presLayoutVars>
      </dgm:prSet>
      <dgm:spPr/>
    </dgm:pt>
    <dgm:pt modelId="{6F05B5DC-E878-4424-93C4-892039381C69}" type="pres">
      <dgm:prSet presAssocID="{B211BD7D-A9B0-4303-8FBD-5E91AD732AC5}" presName="rect2ParTx" presStyleLbl="alignAcc1" presStyleIdx="1" presStyleCnt="2">
        <dgm:presLayoutVars>
          <dgm:chMax val="1"/>
          <dgm:bulletEnabled val="1"/>
        </dgm:presLayoutVars>
      </dgm:prSet>
      <dgm:spPr/>
    </dgm:pt>
    <dgm:pt modelId="{1DF211B2-1E43-43CF-84E0-FB2DC7992EC5}" type="pres">
      <dgm:prSet presAssocID="{B211BD7D-A9B0-4303-8FBD-5E91AD732AC5}" presName="rect2ChTx" presStyleLbl="alignAcc1" presStyleIdx="1" presStyleCnt="2">
        <dgm:presLayoutVars>
          <dgm:bulletEnabled val="1"/>
        </dgm:presLayoutVars>
      </dgm:prSet>
      <dgm:spPr/>
    </dgm:pt>
  </dgm:ptLst>
  <dgm:cxnLst>
    <dgm:cxn modelId="{428D8307-76A3-456E-BED0-5E7AA2FF728A}" type="presOf" srcId="{236A191E-AB47-4A2F-8A14-0DF624B448B7}" destId="{5D9FE8F9-92CE-4722-8367-1F35845C396B}" srcOrd="0" destOrd="2" presId="urn:microsoft.com/office/officeart/2005/8/layout/target3"/>
    <dgm:cxn modelId="{A5A6DA10-0B7A-45A3-AE7C-2AC83B132F0B}" srcId="{389CF144-2035-43B5-8060-9A68569C9217}" destId="{E959D098-CFF8-4E0C-990D-9A0AE2B98A61}" srcOrd="0" destOrd="0" parTransId="{D10F9CE1-F765-4BD5-A16D-FEDB2D70E1E0}" sibTransId="{97B3F0C8-690D-476E-8163-BD1A020A876E}"/>
    <dgm:cxn modelId="{E6192214-63BB-4D7C-A3E1-60D056E9A88E}" srcId="{389CF144-2035-43B5-8060-9A68569C9217}" destId="{28864ADB-DD3F-421A-A190-9C50CA8ED165}" srcOrd="1" destOrd="0" parTransId="{325813BB-1BAB-4830-9766-65FF6A715543}" sibTransId="{BB1D71C7-9719-428F-BC87-AFE41BCE6AEB}"/>
    <dgm:cxn modelId="{3EFFF729-3510-4836-9F25-292003698822}" type="presOf" srcId="{389CF144-2035-43B5-8060-9A68569C9217}" destId="{93DC987F-C425-43FF-8DF7-C47B06965BA5}" srcOrd="0" destOrd="0" presId="urn:microsoft.com/office/officeart/2005/8/layout/target3"/>
    <dgm:cxn modelId="{26E76C46-44A3-4925-A119-A4E09801C4F6}" srcId="{389CF144-2035-43B5-8060-9A68569C9217}" destId="{D90181BF-5574-4038-B02A-87BB7FF010AC}" srcOrd="4" destOrd="0" parTransId="{36122E56-7826-4080-B63D-79FCC77768C7}" sibTransId="{4DA89680-650C-40C8-B5AC-08555533E469}"/>
    <dgm:cxn modelId="{06A7A746-DC37-4DFE-8EF0-AE6826E88E1A}" srcId="{389CF144-2035-43B5-8060-9A68569C9217}" destId="{236A191E-AB47-4A2F-8A14-0DF624B448B7}" srcOrd="2" destOrd="0" parTransId="{8C3A49AA-FE05-4D39-A2A8-B3488829738F}" sibTransId="{C3B1AF7A-E048-4CFD-A67A-750539D688BC}"/>
    <dgm:cxn modelId="{AFAA2D6C-F1F9-42A9-8B09-AC1ABC602583}" type="presOf" srcId="{E9045AAB-274A-47CD-BFCF-9148B26B3744}" destId="{1DF211B2-1E43-43CF-84E0-FB2DC7992EC5}" srcOrd="0" destOrd="0" presId="urn:microsoft.com/office/officeart/2005/8/layout/target3"/>
    <dgm:cxn modelId="{AA51174D-3322-485A-BE86-B983A63D5F4B}" srcId="{FEF71456-6467-40F1-A763-B0CD50F27812}" destId="{B211BD7D-A9B0-4303-8FBD-5E91AD732AC5}" srcOrd="1" destOrd="0" parTransId="{8FCFE510-3BE1-4682-BF3F-095847E339F7}" sibTransId="{1EF6196E-CC57-4C38-B040-6EF3EF668B16}"/>
    <dgm:cxn modelId="{B4417C80-7935-41EB-AC18-857E75A6B717}" type="presOf" srcId="{B211BD7D-A9B0-4303-8FBD-5E91AD732AC5}" destId="{6F05B5DC-E878-4424-93C4-892039381C69}" srcOrd="1" destOrd="0" presId="urn:microsoft.com/office/officeart/2005/8/layout/target3"/>
    <dgm:cxn modelId="{8AFA1689-FC59-41FD-AFDF-804DF267B0B6}" type="presOf" srcId="{E959D098-CFF8-4E0C-990D-9A0AE2B98A61}" destId="{5D9FE8F9-92CE-4722-8367-1F35845C396B}" srcOrd="0" destOrd="0" presId="urn:microsoft.com/office/officeart/2005/8/layout/target3"/>
    <dgm:cxn modelId="{9597718E-05C7-4CA3-94F9-C5F6B4CEEA71}" srcId="{FEF71456-6467-40F1-A763-B0CD50F27812}" destId="{389CF144-2035-43B5-8060-9A68569C9217}" srcOrd="0" destOrd="0" parTransId="{0B196F39-F383-4D02-ADE5-3B8EE2BD5FC9}" sibTransId="{68E208F8-201D-4779-916E-849A9D97220D}"/>
    <dgm:cxn modelId="{9348A4CA-D971-4044-9D97-65B2EA53DA26}" srcId="{B211BD7D-A9B0-4303-8FBD-5E91AD732AC5}" destId="{E9045AAB-274A-47CD-BFCF-9148B26B3744}" srcOrd="0" destOrd="0" parTransId="{E859F7D5-3FC2-4C7B-A1C3-0F20A67CCD3B}" sibTransId="{895918FC-F6B0-45EC-B9B2-B086263E5BCF}"/>
    <dgm:cxn modelId="{B14940CB-FC63-4363-A494-626430BBA9CF}" type="presOf" srcId="{D90181BF-5574-4038-B02A-87BB7FF010AC}" destId="{5D9FE8F9-92CE-4722-8367-1F35845C396B}" srcOrd="0" destOrd="4" presId="urn:microsoft.com/office/officeart/2005/8/layout/target3"/>
    <dgm:cxn modelId="{82888CCF-456A-4AB7-80F9-A57416976A58}" type="presOf" srcId="{FEF71456-6467-40F1-A763-B0CD50F27812}" destId="{5246788B-DF36-4ED1-ABB2-6389E203D7F6}" srcOrd="0" destOrd="0" presId="urn:microsoft.com/office/officeart/2005/8/layout/target3"/>
    <dgm:cxn modelId="{B1AEB0DC-0D37-4152-A084-B7794DC94C96}" type="presOf" srcId="{28864ADB-DD3F-421A-A190-9C50CA8ED165}" destId="{5D9FE8F9-92CE-4722-8367-1F35845C396B}" srcOrd="0" destOrd="1" presId="urn:microsoft.com/office/officeart/2005/8/layout/target3"/>
    <dgm:cxn modelId="{30F9E4E4-F8B1-4349-8A7D-4CA4455F00E4}" srcId="{389CF144-2035-43B5-8060-9A68569C9217}" destId="{D9623140-E519-4E46-A45B-0506F37B59F3}" srcOrd="3" destOrd="0" parTransId="{EBBF28D4-D491-4572-9F1F-1F34DE3F3484}" sibTransId="{69610F02-904E-402A-8797-73070E19E41F}"/>
    <dgm:cxn modelId="{0E2B68EB-2D4A-4D4D-8CE6-5C960A8EBA61}" type="presOf" srcId="{D9623140-E519-4E46-A45B-0506F37B59F3}" destId="{5D9FE8F9-92CE-4722-8367-1F35845C396B}" srcOrd="0" destOrd="3" presId="urn:microsoft.com/office/officeart/2005/8/layout/target3"/>
    <dgm:cxn modelId="{346A7BF2-E950-4F65-B5E2-62F9DEA91BBF}" type="presOf" srcId="{B211BD7D-A9B0-4303-8FBD-5E91AD732AC5}" destId="{E58EC674-4272-44AA-B4AD-6588BF48E2AD}" srcOrd="0" destOrd="0" presId="urn:microsoft.com/office/officeart/2005/8/layout/target3"/>
    <dgm:cxn modelId="{AF155FF5-D1F1-46BC-A1C5-23E21CD2CA20}" srcId="{B211BD7D-A9B0-4303-8FBD-5E91AD732AC5}" destId="{F0BFF257-9E5F-4510-860D-FD50ED31616E}" srcOrd="1" destOrd="0" parTransId="{6800AF36-9182-4DCB-B496-DE600B11B7D7}" sibTransId="{21F6D753-14DD-4BBA-A637-EEC164C38E37}"/>
    <dgm:cxn modelId="{0F1B4BF5-2B28-479D-9D09-112C9D160783}" type="presOf" srcId="{389CF144-2035-43B5-8060-9A68569C9217}" destId="{972DA841-ADB5-4B85-A290-E01556F6733B}" srcOrd="1" destOrd="0" presId="urn:microsoft.com/office/officeart/2005/8/layout/target3"/>
    <dgm:cxn modelId="{B210F0FA-1E3F-43AF-9000-6B0EA98BDF1A}" type="presOf" srcId="{F0BFF257-9E5F-4510-860D-FD50ED31616E}" destId="{1DF211B2-1E43-43CF-84E0-FB2DC7992EC5}" srcOrd="0" destOrd="1" presId="urn:microsoft.com/office/officeart/2005/8/layout/target3"/>
    <dgm:cxn modelId="{6EAC0743-30DA-465E-9696-36DAC8C52EA4}" type="presParOf" srcId="{5246788B-DF36-4ED1-ABB2-6389E203D7F6}" destId="{531C662B-A6AF-416E-BA59-634DA2A4C782}" srcOrd="0" destOrd="0" presId="urn:microsoft.com/office/officeart/2005/8/layout/target3"/>
    <dgm:cxn modelId="{D8FE3058-A92A-4FDF-8576-91E55AF4A515}" type="presParOf" srcId="{5246788B-DF36-4ED1-ABB2-6389E203D7F6}" destId="{C3424864-1117-47D6-A2FD-0099A42864BB}" srcOrd="1" destOrd="0" presId="urn:microsoft.com/office/officeart/2005/8/layout/target3"/>
    <dgm:cxn modelId="{93CF7BC8-6D5B-4BB8-A560-0B8B82E754B2}" type="presParOf" srcId="{5246788B-DF36-4ED1-ABB2-6389E203D7F6}" destId="{93DC987F-C425-43FF-8DF7-C47B06965BA5}" srcOrd="2" destOrd="0" presId="urn:microsoft.com/office/officeart/2005/8/layout/target3"/>
    <dgm:cxn modelId="{DB55037D-1C88-4655-B69E-A803660E9EF7}" type="presParOf" srcId="{5246788B-DF36-4ED1-ABB2-6389E203D7F6}" destId="{FFBCEC32-982F-46CD-AA33-1234B48BFF98}" srcOrd="3" destOrd="0" presId="urn:microsoft.com/office/officeart/2005/8/layout/target3"/>
    <dgm:cxn modelId="{A6A99401-5EE4-478B-B8A4-36B4004D3C6B}" type="presParOf" srcId="{5246788B-DF36-4ED1-ABB2-6389E203D7F6}" destId="{88C0EEE7-D38C-4BFE-9231-8DB798E17E58}" srcOrd="4" destOrd="0" presId="urn:microsoft.com/office/officeart/2005/8/layout/target3"/>
    <dgm:cxn modelId="{3847F6AE-3B2D-411C-9208-EADD5CB1961D}" type="presParOf" srcId="{5246788B-DF36-4ED1-ABB2-6389E203D7F6}" destId="{E58EC674-4272-44AA-B4AD-6588BF48E2AD}" srcOrd="5" destOrd="0" presId="urn:microsoft.com/office/officeart/2005/8/layout/target3"/>
    <dgm:cxn modelId="{A28EEA3C-ADB1-4377-9AD9-8568CC065822}" type="presParOf" srcId="{5246788B-DF36-4ED1-ABB2-6389E203D7F6}" destId="{972DA841-ADB5-4B85-A290-E01556F6733B}" srcOrd="6" destOrd="0" presId="urn:microsoft.com/office/officeart/2005/8/layout/target3"/>
    <dgm:cxn modelId="{5DB4DCB0-DDAE-4897-92D3-A81D33CE9F70}" type="presParOf" srcId="{5246788B-DF36-4ED1-ABB2-6389E203D7F6}" destId="{5D9FE8F9-92CE-4722-8367-1F35845C396B}" srcOrd="7" destOrd="0" presId="urn:microsoft.com/office/officeart/2005/8/layout/target3"/>
    <dgm:cxn modelId="{90F90507-647F-46B9-9CC5-654D46570335}" type="presParOf" srcId="{5246788B-DF36-4ED1-ABB2-6389E203D7F6}" destId="{6F05B5DC-E878-4424-93C4-892039381C69}" srcOrd="8" destOrd="0" presId="urn:microsoft.com/office/officeart/2005/8/layout/target3"/>
    <dgm:cxn modelId="{6227643D-583F-4A0D-84A1-92957F2C9928}" type="presParOf" srcId="{5246788B-DF36-4ED1-ABB2-6389E203D7F6}" destId="{1DF211B2-1E43-43CF-84E0-FB2DC7992EC5}" srcOrd="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F35975-98EF-49F1-8E9B-7DC2F07BFE70}"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12B60C85-D17C-4F03-9F02-26775FE98218}">
      <dgm:prSet phldrT="[Text]"/>
      <dgm:spPr/>
      <dgm:t>
        <a:bodyPr/>
        <a:lstStyle/>
        <a:p>
          <a:r>
            <a:rPr lang="en-US"/>
            <a:t>An initially unknown environment</a:t>
          </a:r>
          <a:endParaRPr lang="en-US" dirty="0"/>
        </a:p>
      </dgm:t>
    </dgm:pt>
    <dgm:pt modelId="{FE05C83D-94DE-483B-86C0-6B3ECF0595E8}" type="parTrans" cxnId="{CB7ACE1C-9241-4BAF-AEA8-8D3A300B8B94}">
      <dgm:prSet/>
      <dgm:spPr/>
      <dgm:t>
        <a:bodyPr/>
        <a:lstStyle/>
        <a:p>
          <a:endParaRPr lang="en-US"/>
        </a:p>
      </dgm:t>
    </dgm:pt>
    <dgm:pt modelId="{D6648B03-5543-4DDA-A4D1-28D7A2EE1825}" type="sibTrans" cxnId="{CB7ACE1C-9241-4BAF-AEA8-8D3A300B8B94}">
      <dgm:prSet/>
      <dgm:spPr/>
      <dgm:t>
        <a:bodyPr/>
        <a:lstStyle/>
        <a:p>
          <a:endParaRPr lang="en-US"/>
        </a:p>
      </dgm:t>
    </dgm:pt>
    <dgm:pt modelId="{C5A3AB9D-9C46-405E-976C-FA41A0BAE12B}">
      <dgm:prSet/>
      <dgm:spPr/>
      <dgm:t>
        <a:bodyPr/>
        <a:lstStyle/>
        <a:p>
          <a:r>
            <a:rPr lang="en-US"/>
            <a:t>Delayed feedback</a:t>
          </a:r>
          <a:endParaRPr lang="en-US" dirty="0"/>
        </a:p>
      </dgm:t>
    </dgm:pt>
    <dgm:pt modelId="{A3E599FD-957F-4C29-87B0-8CE924A20AD5}" type="parTrans" cxnId="{E72BA949-D825-4BE0-B002-80297C92A20B}">
      <dgm:prSet/>
      <dgm:spPr/>
      <dgm:t>
        <a:bodyPr/>
        <a:lstStyle/>
        <a:p>
          <a:endParaRPr lang="en-US"/>
        </a:p>
      </dgm:t>
    </dgm:pt>
    <dgm:pt modelId="{D74FFDC0-BCAF-49B1-87D9-760E1EE6B073}" type="sibTrans" cxnId="{E72BA949-D825-4BE0-B002-80297C92A20B}">
      <dgm:prSet/>
      <dgm:spPr/>
      <dgm:t>
        <a:bodyPr/>
        <a:lstStyle/>
        <a:p>
          <a:endParaRPr lang="en-US"/>
        </a:p>
      </dgm:t>
    </dgm:pt>
    <dgm:pt modelId="{3767C70E-4E81-4C41-82FE-C1A0912E8212}">
      <dgm:prSet/>
      <dgm:spPr/>
      <dgm:t>
        <a:bodyPr/>
        <a:lstStyle/>
        <a:p>
          <a:r>
            <a:rPr lang="en-US"/>
            <a:t>Sequential decision making</a:t>
          </a:r>
          <a:endParaRPr lang="en-US" dirty="0"/>
        </a:p>
      </dgm:t>
    </dgm:pt>
    <dgm:pt modelId="{0CBC1BBF-81C5-4EB6-B524-E7749D3FAAF6}" type="parTrans" cxnId="{4F8A4CB0-D3F5-400C-B637-8908D87D272F}">
      <dgm:prSet/>
      <dgm:spPr/>
      <dgm:t>
        <a:bodyPr/>
        <a:lstStyle/>
        <a:p>
          <a:endParaRPr lang="en-US"/>
        </a:p>
      </dgm:t>
    </dgm:pt>
    <dgm:pt modelId="{9AD2631F-7BC5-48AC-91F5-178AE25CB3F2}" type="sibTrans" cxnId="{4F8A4CB0-D3F5-400C-B637-8908D87D272F}">
      <dgm:prSet/>
      <dgm:spPr/>
      <dgm:t>
        <a:bodyPr/>
        <a:lstStyle/>
        <a:p>
          <a:endParaRPr lang="en-US"/>
        </a:p>
      </dgm:t>
    </dgm:pt>
    <dgm:pt modelId="{D8E4D74A-FC9C-416E-905D-95763FA0DBCB}">
      <dgm:prSet phldrT="[Text]"/>
      <dgm:spPr/>
      <dgm:t>
        <a:bodyPr/>
        <a:lstStyle/>
        <a:p>
          <a:r>
            <a:rPr lang="en-US"/>
            <a:t>you must explore the environment in order to gain information about it</a:t>
          </a:r>
        </a:p>
      </dgm:t>
    </dgm:pt>
    <dgm:pt modelId="{C1B1F5E6-787D-4195-8569-15474BE90367}" type="parTrans" cxnId="{65E30268-6271-4218-8769-066B59AD23F8}">
      <dgm:prSet/>
      <dgm:spPr/>
      <dgm:t>
        <a:bodyPr/>
        <a:lstStyle/>
        <a:p>
          <a:endParaRPr lang="en-US"/>
        </a:p>
      </dgm:t>
    </dgm:pt>
    <dgm:pt modelId="{0D79DEDA-43CD-41B0-8126-CD3B1EB486BD}" type="sibTrans" cxnId="{65E30268-6271-4218-8769-066B59AD23F8}">
      <dgm:prSet/>
      <dgm:spPr/>
      <dgm:t>
        <a:bodyPr/>
        <a:lstStyle/>
        <a:p>
          <a:endParaRPr lang="en-US"/>
        </a:p>
      </dgm:t>
    </dgm:pt>
    <dgm:pt modelId="{0A45901A-609B-462A-8363-D24BFA77518C}">
      <dgm:prSet/>
      <dgm:spPr/>
      <dgm:t>
        <a:bodyPr/>
        <a:lstStyle/>
        <a:p>
          <a:r>
            <a:rPr lang="en-US"/>
            <a:t>after taking an action, it may take some time to fully realize the long-term consequences of that action</a:t>
          </a:r>
          <a:endParaRPr lang="en-US" dirty="0"/>
        </a:p>
      </dgm:t>
    </dgm:pt>
    <dgm:pt modelId="{072C46F8-7223-41F7-AEB6-F237F0ED3A3D}" type="parTrans" cxnId="{22422D83-5DC8-44B3-9A14-BBA63B5C30A5}">
      <dgm:prSet/>
      <dgm:spPr/>
      <dgm:t>
        <a:bodyPr/>
        <a:lstStyle/>
        <a:p>
          <a:endParaRPr lang="en-US"/>
        </a:p>
      </dgm:t>
    </dgm:pt>
    <dgm:pt modelId="{E8099D61-21EA-429E-8830-04CC8F1DEFB2}" type="sibTrans" cxnId="{22422D83-5DC8-44B3-9A14-BBA63B5C30A5}">
      <dgm:prSet/>
      <dgm:spPr/>
      <dgm:t>
        <a:bodyPr/>
        <a:lstStyle/>
        <a:p>
          <a:endParaRPr lang="en-US"/>
        </a:p>
      </dgm:t>
    </dgm:pt>
    <dgm:pt modelId="{ADB641EE-C3AB-44A2-B49D-64E8821D0F04}">
      <dgm:prSet/>
      <dgm:spPr/>
      <dgm:t>
        <a:bodyPr/>
        <a:lstStyle/>
        <a:p>
          <a:r>
            <a:rPr lang="en-US" dirty="0"/>
            <a:t>the overall reward received is typically the result of a sequence of multiple actions rather than a single stand-alone action</a:t>
          </a:r>
        </a:p>
      </dgm:t>
    </dgm:pt>
    <dgm:pt modelId="{7476F131-4371-4DF4-AEDE-2C67D40D6A0C}" type="parTrans" cxnId="{63DD7D11-45D5-455A-B304-E1B47FEE0DC6}">
      <dgm:prSet/>
      <dgm:spPr/>
      <dgm:t>
        <a:bodyPr/>
        <a:lstStyle/>
        <a:p>
          <a:endParaRPr lang="en-US"/>
        </a:p>
      </dgm:t>
    </dgm:pt>
    <dgm:pt modelId="{8F7DD4DD-8BF4-4D30-90D8-F8F18763EFF6}" type="sibTrans" cxnId="{63DD7D11-45D5-455A-B304-E1B47FEE0DC6}">
      <dgm:prSet/>
      <dgm:spPr/>
      <dgm:t>
        <a:bodyPr/>
        <a:lstStyle/>
        <a:p>
          <a:endParaRPr lang="en-US"/>
        </a:p>
      </dgm:t>
    </dgm:pt>
    <dgm:pt modelId="{C5C2DBA7-D36A-4394-9340-CE95E99D8492}" type="pres">
      <dgm:prSet presAssocID="{A3F35975-98EF-49F1-8E9B-7DC2F07BFE70}" presName="linear" presStyleCnt="0">
        <dgm:presLayoutVars>
          <dgm:animLvl val="lvl"/>
          <dgm:resizeHandles val="exact"/>
        </dgm:presLayoutVars>
      </dgm:prSet>
      <dgm:spPr/>
    </dgm:pt>
    <dgm:pt modelId="{35B9BF92-11A8-4168-9D2B-6551B0D4A2A8}" type="pres">
      <dgm:prSet presAssocID="{12B60C85-D17C-4F03-9F02-26775FE98218}" presName="parentText" presStyleLbl="node1" presStyleIdx="0" presStyleCnt="3">
        <dgm:presLayoutVars>
          <dgm:chMax val="0"/>
          <dgm:bulletEnabled val="1"/>
        </dgm:presLayoutVars>
      </dgm:prSet>
      <dgm:spPr/>
    </dgm:pt>
    <dgm:pt modelId="{8F68A67F-4C66-4F17-AD62-253329917592}" type="pres">
      <dgm:prSet presAssocID="{12B60C85-D17C-4F03-9F02-26775FE98218}" presName="childText" presStyleLbl="revTx" presStyleIdx="0" presStyleCnt="3">
        <dgm:presLayoutVars>
          <dgm:bulletEnabled val="1"/>
        </dgm:presLayoutVars>
      </dgm:prSet>
      <dgm:spPr/>
    </dgm:pt>
    <dgm:pt modelId="{CBE518F6-BA25-4EC7-A111-AF5BB5D710B6}" type="pres">
      <dgm:prSet presAssocID="{C5A3AB9D-9C46-405E-976C-FA41A0BAE12B}" presName="parentText" presStyleLbl="node1" presStyleIdx="1" presStyleCnt="3">
        <dgm:presLayoutVars>
          <dgm:chMax val="0"/>
          <dgm:bulletEnabled val="1"/>
        </dgm:presLayoutVars>
      </dgm:prSet>
      <dgm:spPr/>
    </dgm:pt>
    <dgm:pt modelId="{5B4896FC-55F3-43A2-992E-D84AE654E0E1}" type="pres">
      <dgm:prSet presAssocID="{C5A3AB9D-9C46-405E-976C-FA41A0BAE12B}" presName="childText" presStyleLbl="revTx" presStyleIdx="1" presStyleCnt="3">
        <dgm:presLayoutVars>
          <dgm:bulletEnabled val="1"/>
        </dgm:presLayoutVars>
      </dgm:prSet>
      <dgm:spPr/>
    </dgm:pt>
    <dgm:pt modelId="{91BFCAE0-AA5E-4B6A-9955-7E89B166BCC2}" type="pres">
      <dgm:prSet presAssocID="{3767C70E-4E81-4C41-82FE-C1A0912E8212}" presName="parentText" presStyleLbl="node1" presStyleIdx="2" presStyleCnt="3">
        <dgm:presLayoutVars>
          <dgm:chMax val="0"/>
          <dgm:bulletEnabled val="1"/>
        </dgm:presLayoutVars>
      </dgm:prSet>
      <dgm:spPr/>
    </dgm:pt>
    <dgm:pt modelId="{CEB6A0B8-5E99-4A46-9C64-0AF3CCC8EB5E}" type="pres">
      <dgm:prSet presAssocID="{3767C70E-4E81-4C41-82FE-C1A0912E8212}" presName="childText" presStyleLbl="revTx" presStyleIdx="2" presStyleCnt="3">
        <dgm:presLayoutVars>
          <dgm:bulletEnabled val="1"/>
        </dgm:presLayoutVars>
      </dgm:prSet>
      <dgm:spPr/>
    </dgm:pt>
  </dgm:ptLst>
  <dgm:cxnLst>
    <dgm:cxn modelId="{DE26F810-D66A-4E96-8198-250943F14053}" type="presOf" srcId="{ADB641EE-C3AB-44A2-B49D-64E8821D0F04}" destId="{CEB6A0B8-5E99-4A46-9C64-0AF3CCC8EB5E}" srcOrd="0" destOrd="0" presId="urn:microsoft.com/office/officeart/2005/8/layout/vList2"/>
    <dgm:cxn modelId="{63DD7D11-45D5-455A-B304-E1B47FEE0DC6}" srcId="{3767C70E-4E81-4C41-82FE-C1A0912E8212}" destId="{ADB641EE-C3AB-44A2-B49D-64E8821D0F04}" srcOrd="0" destOrd="0" parTransId="{7476F131-4371-4DF4-AEDE-2C67D40D6A0C}" sibTransId="{8F7DD4DD-8BF4-4D30-90D8-F8F18763EFF6}"/>
    <dgm:cxn modelId="{CB7ACE1C-9241-4BAF-AEA8-8D3A300B8B94}" srcId="{A3F35975-98EF-49F1-8E9B-7DC2F07BFE70}" destId="{12B60C85-D17C-4F03-9F02-26775FE98218}" srcOrd="0" destOrd="0" parTransId="{FE05C83D-94DE-483B-86C0-6B3ECF0595E8}" sibTransId="{D6648B03-5543-4DDA-A4D1-28D7A2EE1825}"/>
    <dgm:cxn modelId="{D424E029-7A97-4369-8606-7DFF7B8E0BFE}" type="presOf" srcId="{12B60C85-D17C-4F03-9F02-26775FE98218}" destId="{35B9BF92-11A8-4168-9D2B-6551B0D4A2A8}" srcOrd="0" destOrd="0" presId="urn:microsoft.com/office/officeart/2005/8/layout/vList2"/>
    <dgm:cxn modelId="{4F32BC42-C7B0-44C0-9C5C-9BCEAA9C7A00}" type="presOf" srcId="{D8E4D74A-FC9C-416E-905D-95763FA0DBCB}" destId="{8F68A67F-4C66-4F17-AD62-253329917592}" srcOrd="0" destOrd="0" presId="urn:microsoft.com/office/officeart/2005/8/layout/vList2"/>
    <dgm:cxn modelId="{65E30268-6271-4218-8769-066B59AD23F8}" srcId="{12B60C85-D17C-4F03-9F02-26775FE98218}" destId="{D8E4D74A-FC9C-416E-905D-95763FA0DBCB}" srcOrd="0" destOrd="0" parTransId="{C1B1F5E6-787D-4195-8569-15474BE90367}" sibTransId="{0D79DEDA-43CD-41B0-8126-CD3B1EB486BD}"/>
    <dgm:cxn modelId="{52A32969-7024-4239-9B04-1901A86D1B22}" type="presOf" srcId="{0A45901A-609B-462A-8363-D24BFA77518C}" destId="{5B4896FC-55F3-43A2-992E-D84AE654E0E1}" srcOrd="0" destOrd="0" presId="urn:microsoft.com/office/officeart/2005/8/layout/vList2"/>
    <dgm:cxn modelId="{E72BA949-D825-4BE0-B002-80297C92A20B}" srcId="{A3F35975-98EF-49F1-8E9B-7DC2F07BFE70}" destId="{C5A3AB9D-9C46-405E-976C-FA41A0BAE12B}" srcOrd="1" destOrd="0" parTransId="{A3E599FD-957F-4C29-87B0-8CE924A20AD5}" sibTransId="{D74FFDC0-BCAF-49B1-87D9-760E1EE6B073}"/>
    <dgm:cxn modelId="{22422D83-5DC8-44B3-9A14-BBA63B5C30A5}" srcId="{C5A3AB9D-9C46-405E-976C-FA41A0BAE12B}" destId="{0A45901A-609B-462A-8363-D24BFA77518C}" srcOrd="0" destOrd="0" parTransId="{072C46F8-7223-41F7-AEB6-F237F0ED3A3D}" sibTransId="{E8099D61-21EA-429E-8830-04CC8F1DEFB2}"/>
    <dgm:cxn modelId="{5DD33095-39B4-4B1E-9C18-5EA6A6CD4E32}" type="presOf" srcId="{3767C70E-4E81-4C41-82FE-C1A0912E8212}" destId="{91BFCAE0-AA5E-4B6A-9955-7E89B166BCC2}" srcOrd="0" destOrd="0" presId="urn:microsoft.com/office/officeart/2005/8/layout/vList2"/>
    <dgm:cxn modelId="{8BB7719E-B8CD-4623-B444-8F4CE6A1DD17}" type="presOf" srcId="{A3F35975-98EF-49F1-8E9B-7DC2F07BFE70}" destId="{C5C2DBA7-D36A-4394-9340-CE95E99D8492}" srcOrd="0" destOrd="0" presId="urn:microsoft.com/office/officeart/2005/8/layout/vList2"/>
    <dgm:cxn modelId="{93BBD8A8-FEB5-45C4-9EBB-661128277723}" type="presOf" srcId="{C5A3AB9D-9C46-405E-976C-FA41A0BAE12B}" destId="{CBE518F6-BA25-4EC7-A111-AF5BB5D710B6}" srcOrd="0" destOrd="0" presId="urn:microsoft.com/office/officeart/2005/8/layout/vList2"/>
    <dgm:cxn modelId="{4F8A4CB0-D3F5-400C-B637-8908D87D272F}" srcId="{A3F35975-98EF-49F1-8E9B-7DC2F07BFE70}" destId="{3767C70E-4E81-4C41-82FE-C1A0912E8212}" srcOrd="2" destOrd="0" parTransId="{0CBC1BBF-81C5-4EB6-B524-E7749D3FAAF6}" sibTransId="{9AD2631F-7BC5-48AC-91F5-178AE25CB3F2}"/>
    <dgm:cxn modelId="{EAAF8A56-5785-418F-80E8-F6B5EF2FF8B7}" type="presParOf" srcId="{C5C2DBA7-D36A-4394-9340-CE95E99D8492}" destId="{35B9BF92-11A8-4168-9D2B-6551B0D4A2A8}" srcOrd="0" destOrd="0" presId="urn:microsoft.com/office/officeart/2005/8/layout/vList2"/>
    <dgm:cxn modelId="{86C3B32B-24D7-401E-9B65-9267AD384910}" type="presParOf" srcId="{C5C2DBA7-D36A-4394-9340-CE95E99D8492}" destId="{8F68A67F-4C66-4F17-AD62-253329917592}" srcOrd="1" destOrd="0" presId="urn:microsoft.com/office/officeart/2005/8/layout/vList2"/>
    <dgm:cxn modelId="{4B00DE82-75BE-47AE-B96C-D0F2D9992399}" type="presParOf" srcId="{C5C2DBA7-D36A-4394-9340-CE95E99D8492}" destId="{CBE518F6-BA25-4EC7-A111-AF5BB5D710B6}" srcOrd="2" destOrd="0" presId="urn:microsoft.com/office/officeart/2005/8/layout/vList2"/>
    <dgm:cxn modelId="{097257FB-A8D9-4D46-A446-425E068E49D9}" type="presParOf" srcId="{C5C2DBA7-D36A-4394-9340-CE95E99D8492}" destId="{5B4896FC-55F3-43A2-992E-D84AE654E0E1}" srcOrd="3" destOrd="0" presId="urn:microsoft.com/office/officeart/2005/8/layout/vList2"/>
    <dgm:cxn modelId="{B6100EC4-1E4B-4DF9-982A-40A56F8314F9}" type="presParOf" srcId="{C5C2DBA7-D36A-4394-9340-CE95E99D8492}" destId="{91BFCAE0-AA5E-4B6A-9955-7E89B166BCC2}" srcOrd="4" destOrd="0" presId="urn:microsoft.com/office/officeart/2005/8/layout/vList2"/>
    <dgm:cxn modelId="{E18FE9EE-BA60-4D04-B314-676CEA84390D}" type="presParOf" srcId="{C5C2DBA7-D36A-4394-9340-CE95E99D8492}" destId="{CEB6A0B8-5E99-4A46-9C64-0AF3CCC8EB5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CE47C8-C1D8-4DD5-902A-34EC9D36394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D141BF-8F6D-4A33-8649-5DBBE556BAC9}">
      <dgm:prSet phldrT="[Text]"/>
      <dgm:spPr/>
      <dgm:t>
        <a:bodyPr/>
        <a:lstStyle/>
        <a:p>
          <a:r>
            <a:rPr lang="en-US" dirty="0"/>
            <a:t>RL algorithms come in two varieties: “</a:t>
          </a:r>
          <a:r>
            <a:rPr lang="en-US" dirty="0">
              <a:solidFill>
                <a:srgbClr val="FFFF00"/>
              </a:solidFill>
            </a:rPr>
            <a:t>model-based</a:t>
          </a:r>
          <a:r>
            <a:rPr lang="en-US" dirty="0"/>
            <a:t>” and “</a:t>
          </a:r>
          <a:r>
            <a:rPr lang="en-US" dirty="0">
              <a:solidFill>
                <a:srgbClr val="FFFF00"/>
              </a:solidFill>
            </a:rPr>
            <a:t>model-free</a:t>
          </a:r>
          <a:r>
            <a:rPr lang="en-US" dirty="0"/>
            <a:t>”</a:t>
          </a:r>
        </a:p>
      </dgm:t>
    </dgm:pt>
    <dgm:pt modelId="{8F81176C-6527-434F-9A3E-AC4ACB063D34}" type="parTrans" cxnId="{0470384F-231F-4B79-AF53-0AD97914C3A5}">
      <dgm:prSet/>
      <dgm:spPr/>
      <dgm:t>
        <a:bodyPr/>
        <a:lstStyle/>
        <a:p>
          <a:endParaRPr lang="en-US"/>
        </a:p>
      </dgm:t>
    </dgm:pt>
    <dgm:pt modelId="{C75198E8-FE19-4E03-8E93-6A71186ED243}" type="sibTrans" cxnId="{0470384F-231F-4B79-AF53-0AD97914C3A5}">
      <dgm:prSet/>
      <dgm:spPr/>
      <dgm:t>
        <a:bodyPr/>
        <a:lstStyle/>
        <a:p>
          <a:endParaRPr lang="en-US"/>
        </a:p>
      </dgm:t>
    </dgm:pt>
    <dgm:pt modelId="{E37B8128-2CDB-4C98-AB63-05B293355AD5}">
      <dgm:prSet/>
      <dgm:spPr/>
      <dgm:t>
        <a:bodyPr/>
        <a:lstStyle/>
        <a:p>
          <a:r>
            <a:rPr lang="en-US" dirty="0"/>
            <a:t>With </a:t>
          </a:r>
          <a:r>
            <a:rPr lang="en-US" dirty="0">
              <a:solidFill>
                <a:schemeClr val="accent1"/>
              </a:solidFill>
            </a:rPr>
            <a:t>“model-based” RL</a:t>
          </a:r>
          <a:r>
            <a:rPr lang="en-US" dirty="0"/>
            <a:t>, we determine the optimal course of action (also known as the optimal</a:t>
          </a:r>
          <a:r>
            <a:rPr lang="en-US" i="1" dirty="0"/>
            <a:t> </a:t>
          </a:r>
          <a:r>
            <a:rPr lang="en-US" i="0" dirty="0">
              <a:solidFill>
                <a:schemeClr val="accent1"/>
              </a:solidFill>
            </a:rPr>
            <a:t>policy</a:t>
          </a:r>
          <a:r>
            <a:rPr lang="en-US" dirty="0"/>
            <a:t>) using a pre-determined model of our environment: transition probabilities &amp; rewards (which may or may not be accurate)</a:t>
          </a:r>
        </a:p>
      </dgm:t>
    </dgm:pt>
    <dgm:pt modelId="{3F219755-53E5-423E-8B17-8B51232CB031}" type="parTrans" cxnId="{B03F5E8B-856B-4C57-9D45-FE9FADE051ED}">
      <dgm:prSet/>
      <dgm:spPr/>
      <dgm:t>
        <a:bodyPr/>
        <a:lstStyle/>
        <a:p>
          <a:endParaRPr lang="en-US"/>
        </a:p>
      </dgm:t>
    </dgm:pt>
    <dgm:pt modelId="{61E85324-4F55-4E74-9473-BCA58C2E2081}" type="sibTrans" cxnId="{B03F5E8B-856B-4C57-9D45-FE9FADE051ED}">
      <dgm:prSet/>
      <dgm:spPr/>
      <dgm:t>
        <a:bodyPr/>
        <a:lstStyle/>
        <a:p>
          <a:endParaRPr lang="en-US"/>
        </a:p>
      </dgm:t>
    </dgm:pt>
    <dgm:pt modelId="{4D9D46CC-4DCE-4F87-82FB-D7E65AC8AFC2}">
      <dgm:prSet/>
      <dgm:spPr/>
      <dgm:t>
        <a:bodyPr/>
        <a:lstStyle/>
        <a:p>
          <a:r>
            <a:rPr lang="en-US"/>
            <a:t>while with </a:t>
          </a:r>
          <a:r>
            <a:rPr lang="en-US">
              <a:solidFill>
                <a:schemeClr val="accent1"/>
              </a:solidFill>
            </a:rPr>
            <a:t>“model-free” RL</a:t>
          </a:r>
          <a:r>
            <a:rPr lang="en-US"/>
            <a:t>, our aim is to determine the optimal policy by interacting with the environment</a:t>
          </a:r>
          <a:endParaRPr lang="en-US" dirty="0"/>
        </a:p>
      </dgm:t>
    </dgm:pt>
    <dgm:pt modelId="{8F670E0B-A4F7-444E-83D6-6C18BBFB95F9}" type="parTrans" cxnId="{79A2D40F-5E09-4733-AE56-1D683FFDCAC8}">
      <dgm:prSet/>
      <dgm:spPr/>
      <dgm:t>
        <a:bodyPr/>
        <a:lstStyle/>
        <a:p>
          <a:endParaRPr lang="en-US"/>
        </a:p>
      </dgm:t>
    </dgm:pt>
    <dgm:pt modelId="{7506904A-9E21-490D-9CFA-80D52C8EB61F}" type="sibTrans" cxnId="{79A2D40F-5E09-4733-AE56-1D683FFDCAC8}">
      <dgm:prSet/>
      <dgm:spPr/>
      <dgm:t>
        <a:bodyPr/>
        <a:lstStyle/>
        <a:p>
          <a:endParaRPr lang="en-US"/>
        </a:p>
      </dgm:t>
    </dgm:pt>
    <dgm:pt modelId="{CDAFE98B-389F-479E-ABB9-9B7E71913984}" type="pres">
      <dgm:prSet presAssocID="{6CCE47C8-C1D8-4DD5-902A-34EC9D363943}" presName="linear" presStyleCnt="0">
        <dgm:presLayoutVars>
          <dgm:animLvl val="lvl"/>
          <dgm:resizeHandles val="exact"/>
        </dgm:presLayoutVars>
      </dgm:prSet>
      <dgm:spPr/>
    </dgm:pt>
    <dgm:pt modelId="{9919B205-F3AA-4E82-BEA7-C3C8784A699E}" type="pres">
      <dgm:prSet presAssocID="{BFD141BF-8F6D-4A33-8649-5DBBE556BAC9}" presName="parentText" presStyleLbl="node1" presStyleIdx="0" presStyleCnt="1">
        <dgm:presLayoutVars>
          <dgm:chMax val="0"/>
          <dgm:bulletEnabled val="1"/>
        </dgm:presLayoutVars>
      </dgm:prSet>
      <dgm:spPr/>
    </dgm:pt>
    <dgm:pt modelId="{8B3A95B6-5C7A-4E94-9858-D141FF0EB658}" type="pres">
      <dgm:prSet presAssocID="{BFD141BF-8F6D-4A33-8649-5DBBE556BAC9}" presName="childText" presStyleLbl="revTx" presStyleIdx="0" presStyleCnt="1">
        <dgm:presLayoutVars>
          <dgm:bulletEnabled val="1"/>
        </dgm:presLayoutVars>
      </dgm:prSet>
      <dgm:spPr/>
    </dgm:pt>
  </dgm:ptLst>
  <dgm:cxnLst>
    <dgm:cxn modelId="{4126970E-ED63-435B-8AA9-AE2CB37C445F}" type="presOf" srcId="{E37B8128-2CDB-4C98-AB63-05B293355AD5}" destId="{8B3A95B6-5C7A-4E94-9858-D141FF0EB658}" srcOrd="0" destOrd="0" presId="urn:microsoft.com/office/officeart/2005/8/layout/vList2"/>
    <dgm:cxn modelId="{79A2D40F-5E09-4733-AE56-1D683FFDCAC8}" srcId="{BFD141BF-8F6D-4A33-8649-5DBBE556BAC9}" destId="{4D9D46CC-4DCE-4F87-82FB-D7E65AC8AFC2}" srcOrd="1" destOrd="0" parTransId="{8F670E0B-A4F7-444E-83D6-6C18BBFB95F9}" sibTransId="{7506904A-9E21-490D-9CFA-80D52C8EB61F}"/>
    <dgm:cxn modelId="{F0515A26-530A-40BC-9161-E4D9A07CF40D}" type="presOf" srcId="{4D9D46CC-4DCE-4F87-82FB-D7E65AC8AFC2}" destId="{8B3A95B6-5C7A-4E94-9858-D141FF0EB658}" srcOrd="0" destOrd="1" presId="urn:microsoft.com/office/officeart/2005/8/layout/vList2"/>
    <dgm:cxn modelId="{0470384F-231F-4B79-AF53-0AD97914C3A5}" srcId="{6CCE47C8-C1D8-4DD5-902A-34EC9D363943}" destId="{BFD141BF-8F6D-4A33-8649-5DBBE556BAC9}" srcOrd="0" destOrd="0" parTransId="{8F81176C-6527-434F-9A3E-AC4ACB063D34}" sibTransId="{C75198E8-FE19-4E03-8E93-6A71186ED243}"/>
    <dgm:cxn modelId="{B03F5E8B-856B-4C57-9D45-FE9FADE051ED}" srcId="{BFD141BF-8F6D-4A33-8649-5DBBE556BAC9}" destId="{E37B8128-2CDB-4C98-AB63-05B293355AD5}" srcOrd="0" destOrd="0" parTransId="{3F219755-53E5-423E-8B17-8B51232CB031}" sibTransId="{61E85324-4F55-4E74-9473-BCA58C2E2081}"/>
    <dgm:cxn modelId="{218EDBA0-B09C-43A2-8141-72DF3B9A00E0}" type="presOf" srcId="{BFD141BF-8F6D-4A33-8649-5DBBE556BAC9}" destId="{9919B205-F3AA-4E82-BEA7-C3C8784A699E}" srcOrd="0" destOrd="0" presId="urn:microsoft.com/office/officeart/2005/8/layout/vList2"/>
    <dgm:cxn modelId="{E59D90DD-ADCA-4B53-B35B-5EACFB3676C5}" type="presOf" srcId="{6CCE47C8-C1D8-4DD5-902A-34EC9D363943}" destId="{CDAFE98B-389F-479E-ABB9-9B7E71913984}" srcOrd="0" destOrd="0" presId="urn:microsoft.com/office/officeart/2005/8/layout/vList2"/>
    <dgm:cxn modelId="{F10DE7E5-3911-4BE6-BAF3-3DBE931796F4}" type="presParOf" srcId="{CDAFE98B-389F-479E-ABB9-9B7E71913984}" destId="{9919B205-F3AA-4E82-BEA7-C3C8784A699E}" srcOrd="0" destOrd="0" presId="urn:microsoft.com/office/officeart/2005/8/layout/vList2"/>
    <dgm:cxn modelId="{D840618B-4338-492A-90BA-0804241EFA1C}" type="presParOf" srcId="{CDAFE98B-389F-479E-ABB9-9B7E71913984}" destId="{8B3A95B6-5C7A-4E94-9858-D141FF0EB65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CE47C8-C1D8-4DD5-902A-34EC9D36394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8059F7-3E09-411E-A22A-735AC704C756}">
      <dgm:prSet custT="1"/>
      <dgm:spPr/>
      <dgm:t>
        <a:bodyPr/>
        <a:lstStyle/>
        <a:p>
          <a:r>
            <a:rPr lang="en-US" sz="2100" kern="1200" dirty="0"/>
            <a:t>Model-free RL algorithms can, in turn, be split into </a:t>
          </a:r>
          <a:r>
            <a:rPr lang="en-US" sz="2100" kern="1200" dirty="0">
              <a:solidFill>
                <a:prstClr val="white"/>
              </a:solidFill>
              <a:latin typeface="Calibri" panose="020F0502020204030204"/>
              <a:ea typeface="+mn-ea"/>
              <a:cs typeface="+mn-cs"/>
            </a:rPr>
            <a:t>two types: “</a:t>
          </a:r>
          <a:r>
            <a:rPr lang="en-US" sz="2100" kern="1200" dirty="0">
              <a:solidFill>
                <a:srgbClr val="FFFF00"/>
              </a:solidFill>
              <a:latin typeface="Calibri" panose="020F0502020204030204"/>
              <a:ea typeface="+mn-ea"/>
              <a:cs typeface="+mn-cs"/>
            </a:rPr>
            <a:t>on-policy</a:t>
          </a:r>
          <a:r>
            <a:rPr lang="en-US" sz="2100" kern="1200" dirty="0">
              <a:solidFill>
                <a:prstClr val="white"/>
              </a:solidFill>
              <a:latin typeface="Calibri" panose="020F0502020204030204"/>
              <a:ea typeface="+mn-ea"/>
              <a:cs typeface="+mn-cs"/>
            </a:rPr>
            <a:t>” and “</a:t>
          </a:r>
          <a:r>
            <a:rPr lang="en-US" sz="2100" kern="1200" dirty="0">
              <a:solidFill>
                <a:srgbClr val="FFFF00"/>
              </a:solidFill>
              <a:latin typeface="Calibri" panose="020F0502020204030204"/>
              <a:ea typeface="+mn-ea"/>
              <a:cs typeface="+mn-cs"/>
            </a:rPr>
            <a:t>off-policy</a:t>
          </a:r>
          <a:r>
            <a:rPr lang="en-US" sz="2100" kern="1200" dirty="0">
              <a:solidFill>
                <a:prstClr val="white"/>
              </a:solidFill>
              <a:latin typeface="Calibri" panose="020F0502020204030204"/>
              <a:ea typeface="+mn-ea"/>
              <a:cs typeface="+mn-cs"/>
            </a:rPr>
            <a:t>”, relating to how we interact with the environment in order to gather information </a:t>
          </a:r>
          <a:r>
            <a:rPr lang="en-US" sz="2100" kern="1200" dirty="0"/>
            <a:t>about it.</a:t>
          </a:r>
        </a:p>
      </dgm:t>
    </dgm:pt>
    <dgm:pt modelId="{7B45EFDC-0AE6-4357-AED3-4FAC8EFC4F45}" type="sibTrans" cxnId="{18F59655-7A39-4CDA-8446-31F157514E7E}">
      <dgm:prSet/>
      <dgm:spPr/>
      <dgm:t>
        <a:bodyPr/>
        <a:lstStyle/>
        <a:p>
          <a:endParaRPr lang="en-US"/>
        </a:p>
      </dgm:t>
    </dgm:pt>
    <dgm:pt modelId="{0ED9CE15-C2BA-4DC5-A2B6-81D1DBE52F63}" type="parTrans" cxnId="{18F59655-7A39-4CDA-8446-31F157514E7E}">
      <dgm:prSet/>
      <dgm:spPr/>
      <dgm:t>
        <a:bodyPr/>
        <a:lstStyle/>
        <a:p>
          <a:endParaRPr lang="en-US"/>
        </a:p>
      </dgm:t>
    </dgm:pt>
    <dgm:pt modelId="{3A2FE7A2-1877-4143-A554-3191C4B2AC5D}">
      <dgm:prSet/>
      <dgm:spPr/>
      <dgm:t>
        <a:bodyPr/>
        <a:lstStyle/>
        <a:p>
          <a:r>
            <a:rPr lang="en-US" dirty="0"/>
            <a:t>With “</a:t>
          </a:r>
          <a:r>
            <a:rPr lang="en-US" dirty="0">
              <a:solidFill>
                <a:schemeClr val="accent1"/>
              </a:solidFill>
            </a:rPr>
            <a:t>on-policy</a:t>
          </a:r>
          <a:r>
            <a:rPr lang="en-US" dirty="0"/>
            <a:t>” algorithms, we make decisions about our actions based on our </a:t>
          </a:r>
          <a:r>
            <a:rPr lang="en-US" dirty="0">
              <a:solidFill>
                <a:schemeClr val="accent1"/>
              </a:solidFill>
            </a:rPr>
            <a:t>“best” policy </a:t>
          </a:r>
          <a:r>
            <a:rPr lang="en-US" dirty="0"/>
            <a:t>at the time of making the decision and then use the information/reward gathered from taking that action to improve on the best policy.</a:t>
          </a:r>
        </a:p>
      </dgm:t>
    </dgm:pt>
    <dgm:pt modelId="{B7E0351D-8070-4CBA-991E-948DC8E42B1B}" type="sibTrans" cxnId="{9D626C6A-D895-4FDF-8141-498E680164E2}">
      <dgm:prSet/>
      <dgm:spPr/>
      <dgm:t>
        <a:bodyPr/>
        <a:lstStyle/>
        <a:p>
          <a:endParaRPr lang="en-US"/>
        </a:p>
      </dgm:t>
    </dgm:pt>
    <dgm:pt modelId="{3757C900-C447-4A13-8F14-28522954E7AE}" type="parTrans" cxnId="{9D626C6A-D895-4FDF-8141-498E680164E2}">
      <dgm:prSet/>
      <dgm:spPr/>
      <dgm:t>
        <a:bodyPr/>
        <a:lstStyle/>
        <a:p>
          <a:endParaRPr lang="en-US"/>
        </a:p>
      </dgm:t>
    </dgm:pt>
    <dgm:pt modelId="{07E33F6F-4936-4AF1-9B4D-277C682A4B18}">
      <dgm:prSet/>
      <dgm:spPr/>
      <dgm:t>
        <a:bodyPr/>
        <a:lstStyle/>
        <a:p>
          <a:r>
            <a:rPr lang="en-US" dirty="0"/>
            <a:t>With “</a:t>
          </a:r>
          <a:r>
            <a:rPr lang="en-US" dirty="0">
              <a:solidFill>
                <a:schemeClr val="accent1"/>
              </a:solidFill>
            </a:rPr>
            <a:t>off-policy</a:t>
          </a:r>
          <a:r>
            <a:rPr lang="en-US" dirty="0"/>
            <a:t>” algorithms, on the other hand, our behavior in interacting with (or exploring) the environment may be unrelated to what we believe to be the best optimal at the time of taking the action.</a:t>
          </a:r>
        </a:p>
      </dgm:t>
    </dgm:pt>
    <dgm:pt modelId="{30723ACD-E847-45F9-A167-DD407B52F4CD}" type="sibTrans" cxnId="{0BBC826E-3D4E-4DE9-A66D-C98574F79436}">
      <dgm:prSet/>
      <dgm:spPr/>
      <dgm:t>
        <a:bodyPr/>
        <a:lstStyle/>
        <a:p>
          <a:endParaRPr lang="en-US"/>
        </a:p>
      </dgm:t>
    </dgm:pt>
    <dgm:pt modelId="{C1B37343-5204-40E7-B1AD-3FA7AABD3BA4}" type="parTrans" cxnId="{0BBC826E-3D4E-4DE9-A66D-C98574F79436}">
      <dgm:prSet/>
      <dgm:spPr/>
      <dgm:t>
        <a:bodyPr/>
        <a:lstStyle/>
        <a:p>
          <a:endParaRPr lang="en-US"/>
        </a:p>
      </dgm:t>
    </dgm:pt>
    <dgm:pt modelId="{CDAFE98B-389F-479E-ABB9-9B7E71913984}" type="pres">
      <dgm:prSet presAssocID="{6CCE47C8-C1D8-4DD5-902A-34EC9D363943}" presName="linear" presStyleCnt="0">
        <dgm:presLayoutVars>
          <dgm:animLvl val="lvl"/>
          <dgm:resizeHandles val="exact"/>
        </dgm:presLayoutVars>
      </dgm:prSet>
      <dgm:spPr/>
    </dgm:pt>
    <dgm:pt modelId="{16F9C7DD-EFAA-46FC-BFDF-64B188D998FD}" type="pres">
      <dgm:prSet presAssocID="{A18059F7-3E09-411E-A22A-735AC704C756}" presName="parentText" presStyleLbl="node1" presStyleIdx="0" presStyleCnt="1">
        <dgm:presLayoutVars>
          <dgm:chMax val="0"/>
          <dgm:bulletEnabled val="1"/>
        </dgm:presLayoutVars>
      </dgm:prSet>
      <dgm:spPr/>
    </dgm:pt>
    <dgm:pt modelId="{A5E6E510-3FE5-46F0-BAF8-8A5E1AF90858}" type="pres">
      <dgm:prSet presAssocID="{A18059F7-3E09-411E-A22A-735AC704C756}" presName="childText" presStyleLbl="revTx" presStyleIdx="0" presStyleCnt="1">
        <dgm:presLayoutVars>
          <dgm:bulletEnabled val="1"/>
        </dgm:presLayoutVars>
      </dgm:prSet>
      <dgm:spPr/>
    </dgm:pt>
  </dgm:ptLst>
  <dgm:cxnLst>
    <dgm:cxn modelId="{1CC2450B-DEC0-4DAC-96D1-7F11A7C23739}" type="presOf" srcId="{A18059F7-3E09-411E-A22A-735AC704C756}" destId="{16F9C7DD-EFAA-46FC-BFDF-64B188D998FD}" srcOrd="0" destOrd="0" presId="urn:microsoft.com/office/officeart/2005/8/layout/vList2"/>
    <dgm:cxn modelId="{693ECD60-1436-4DE0-BC0C-FD96AA7B6B39}" type="presOf" srcId="{07E33F6F-4936-4AF1-9B4D-277C682A4B18}" destId="{A5E6E510-3FE5-46F0-BAF8-8A5E1AF90858}" srcOrd="0" destOrd="1" presId="urn:microsoft.com/office/officeart/2005/8/layout/vList2"/>
    <dgm:cxn modelId="{9D626C6A-D895-4FDF-8141-498E680164E2}" srcId="{A18059F7-3E09-411E-A22A-735AC704C756}" destId="{3A2FE7A2-1877-4143-A554-3191C4B2AC5D}" srcOrd="0" destOrd="0" parTransId="{3757C900-C447-4A13-8F14-28522954E7AE}" sibTransId="{B7E0351D-8070-4CBA-991E-948DC8E42B1B}"/>
    <dgm:cxn modelId="{0BBC826E-3D4E-4DE9-A66D-C98574F79436}" srcId="{A18059F7-3E09-411E-A22A-735AC704C756}" destId="{07E33F6F-4936-4AF1-9B4D-277C682A4B18}" srcOrd="1" destOrd="0" parTransId="{C1B37343-5204-40E7-B1AD-3FA7AABD3BA4}" sibTransId="{30723ACD-E847-45F9-A167-DD407B52F4CD}"/>
    <dgm:cxn modelId="{18F59655-7A39-4CDA-8446-31F157514E7E}" srcId="{6CCE47C8-C1D8-4DD5-902A-34EC9D363943}" destId="{A18059F7-3E09-411E-A22A-735AC704C756}" srcOrd="0" destOrd="0" parTransId="{0ED9CE15-C2BA-4DC5-A2B6-81D1DBE52F63}" sibTransId="{7B45EFDC-0AE6-4357-AED3-4FAC8EFC4F45}"/>
    <dgm:cxn modelId="{E59D90DD-ADCA-4B53-B35B-5EACFB3676C5}" type="presOf" srcId="{6CCE47C8-C1D8-4DD5-902A-34EC9D363943}" destId="{CDAFE98B-389F-479E-ABB9-9B7E71913984}" srcOrd="0" destOrd="0" presId="urn:microsoft.com/office/officeart/2005/8/layout/vList2"/>
    <dgm:cxn modelId="{70AC86E5-B4FD-4761-9C30-55A790B59B31}" type="presOf" srcId="{3A2FE7A2-1877-4143-A554-3191C4B2AC5D}" destId="{A5E6E510-3FE5-46F0-BAF8-8A5E1AF90858}" srcOrd="0" destOrd="0" presId="urn:microsoft.com/office/officeart/2005/8/layout/vList2"/>
    <dgm:cxn modelId="{D3BD7517-9E41-495E-A867-DDB953E4A12E}" type="presParOf" srcId="{CDAFE98B-389F-479E-ABB9-9B7E71913984}" destId="{16F9C7DD-EFAA-46FC-BFDF-64B188D998FD}" srcOrd="0" destOrd="0" presId="urn:microsoft.com/office/officeart/2005/8/layout/vList2"/>
    <dgm:cxn modelId="{69F67EE5-3094-4CB7-B893-231597FE15AA}" type="presParOf" srcId="{CDAFE98B-389F-479E-ABB9-9B7E71913984}" destId="{A5E6E510-3FE5-46F0-BAF8-8A5E1AF9085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706485-39E7-49B1-B331-EE9174ED7D1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E149F6B-7671-444B-A34B-08A01200C9B8}">
      <dgm:prSet phldrT="[Text]"/>
      <dgm:spPr/>
      <dgm:t>
        <a:bodyPr/>
        <a:lstStyle/>
        <a:p>
          <a:r>
            <a:rPr lang="en-US" dirty="0"/>
            <a:t>Policy Improvement</a:t>
          </a:r>
        </a:p>
      </dgm:t>
    </dgm:pt>
    <dgm:pt modelId="{8A94D74C-B16E-4503-B7AA-4D98F91741D7}" type="parTrans" cxnId="{9BC84024-0957-4A2C-B1C4-FC2F252AD384}">
      <dgm:prSet/>
      <dgm:spPr/>
      <dgm:t>
        <a:bodyPr/>
        <a:lstStyle/>
        <a:p>
          <a:endParaRPr lang="en-US"/>
        </a:p>
      </dgm:t>
    </dgm:pt>
    <dgm:pt modelId="{5AF3DBAB-D5A2-4E99-B9E7-479E9A258840}" type="sibTrans" cxnId="{9BC84024-0957-4A2C-B1C4-FC2F252AD384}">
      <dgm:prSet/>
      <dgm:spPr/>
      <dgm:t>
        <a:bodyPr/>
        <a:lstStyle/>
        <a:p>
          <a:endParaRPr lang="en-US"/>
        </a:p>
      </dgm:t>
    </dgm:pt>
    <dgm:pt modelId="{68ED4339-2887-447B-992A-6AD88B918D63}">
      <dgm:prSet phldrT="[Text]"/>
      <dgm:spPr/>
      <dgm:t>
        <a:bodyPr/>
        <a:lstStyle/>
        <a:p>
          <a:r>
            <a:rPr lang="en-US" dirty="0"/>
            <a:t>Directly optimize for the policy</a:t>
          </a:r>
        </a:p>
      </dgm:t>
    </dgm:pt>
    <dgm:pt modelId="{8E27E619-9023-4224-8429-6B52A993042E}" type="parTrans" cxnId="{5E318B55-34C9-484B-941D-01769BA1AD9C}">
      <dgm:prSet/>
      <dgm:spPr/>
      <dgm:t>
        <a:bodyPr/>
        <a:lstStyle/>
        <a:p>
          <a:endParaRPr lang="en-US"/>
        </a:p>
      </dgm:t>
    </dgm:pt>
    <dgm:pt modelId="{79E42A0C-4A4C-41FC-BBC0-128BB3B576DB}" type="sibTrans" cxnId="{5E318B55-34C9-484B-941D-01769BA1AD9C}">
      <dgm:prSet/>
      <dgm:spPr/>
      <dgm:t>
        <a:bodyPr/>
        <a:lstStyle/>
        <a:p>
          <a:endParaRPr lang="en-US"/>
        </a:p>
      </dgm:t>
    </dgm:pt>
    <dgm:pt modelId="{8CCAE15C-FE3B-48CB-A1C4-561CD6417A4A}">
      <dgm:prSet phldrT="[Text]"/>
      <dgm:spPr/>
      <dgm:t>
        <a:bodyPr/>
        <a:lstStyle/>
        <a:p>
          <a:r>
            <a:rPr lang="en-US" dirty="0"/>
            <a:t>Value/Action-Value methods</a:t>
          </a:r>
        </a:p>
      </dgm:t>
    </dgm:pt>
    <dgm:pt modelId="{B58FE1AC-259A-49D2-A55C-0224C95D0853}" type="parTrans" cxnId="{4F517425-25C2-4404-9BE3-BF2D0412751F}">
      <dgm:prSet/>
      <dgm:spPr/>
      <dgm:t>
        <a:bodyPr/>
        <a:lstStyle/>
        <a:p>
          <a:endParaRPr lang="en-US"/>
        </a:p>
      </dgm:t>
    </dgm:pt>
    <dgm:pt modelId="{068D6EA9-7A2E-417E-87D4-E47FAB94336B}" type="sibTrans" cxnId="{4F517425-25C2-4404-9BE3-BF2D0412751F}">
      <dgm:prSet/>
      <dgm:spPr/>
      <dgm:t>
        <a:bodyPr/>
        <a:lstStyle/>
        <a:p>
          <a:endParaRPr lang="en-US"/>
        </a:p>
      </dgm:t>
    </dgm:pt>
    <dgm:pt modelId="{51668061-CED0-4B55-9FF3-3E6929E02B4E}">
      <dgm:prSet phldrT="[Text]"/>
      <dgm:spPr/>
      <dgm:t>
        <a:bodyPr/>
        <a:lstStyle/>
        <a:p>
          <a:r>
            <a:rPr lang="en-US" dirty="0"/>
            <a:t>Find Value/Action-Value</a:t>
          </a:r>
        </a:p>
      </dgm:t>
    </dgm:pt>
    <dgm:pt modelId="{5F68A413-143B-41F5-B600-0618C7FD477F}" type="parTrans" cxnId="{E16FA42C-18CA-46AF-AF00-B78500D3875D}">
      <dgm:prSet/>
      <dgm:spPr/>
      <dgm:t>
        <a:bodyPr/>
        <a:lstStyle/>
        <a:p>
          <a:endParaRPr lang="en-US"/>
        </a:p>
      </dgm:t>
    </dgm:pt>
    <dgm:pt modelId="{087816AD-3EF0-4373-A368-D2CFEF8DD31E}" type="sibTrans" cxnId="{E16FA42C-18CA-46AF-AF00-B78500D3875D}">
      <dgm:prSet/>
      <dgm:spPr/>
      <dgm:t>
        <a:bodyPr/>
        <a:lstStyle/>
        <a:p>
          <a:endParaRPr lang="en-US"/>
        </a:p>
      </dgm:t>
    </dgm:pt>
    <dgm:pt modelId="{680E2741-0B2A-4B83-8DCB-186F86C1F4CE}">
      <dgm:prSet phldrT="[Text]"/>
      <dgm:spPr/>
      <dgm:t>
        <a:bodyPr/>
        <a:lstStyle/>
        <a:p>
          <a:r>
            <a:rPr lang="en-US" dirty="0"/>
            <a:t>Example methods: policy gradient</a:t>
          </a:r>
        </a:p>
      </dgm:t>
    </dgm:pt>
    <dgm:pt modelId="{9304CB97-D4FA-4261-A69F-F2F4468DEECE}" type="parTrans" cxnId="{3467F71A-6AA8-48B0-B9D8-080E7BFF0223}">
      <dgm:prSet/>
      <dgm:spPr/>
      <dgm:t>
        <a:bodyPr/>
        <a:lstStyle/>
        <a:p>
          <a:endParaRPr lang="en-US"/>
        </a:p>
      </dgm:t>
    </dgm:pt>
    <dgm:pt modelId="{EE77B1B8-8449-4862-B210-EEC5F0A1902A}" type="sibTrans" cxnId="{3467F71A-6AA8-48B0-B9D8-080E7BFF0223}">
      <dgm:prSet/>
      <dgm:spPr/>
      <dgm:t>
        <a:bodyPr/>
        <a:lstStyle/>
        <a:p>
          <a:endParaRPr lang="en-US"/>
        </a:p>
      </dgm:t>
    </dgm:pt>
    <dgm:pt modelId="{47865C34-7821-4901-84B9-E74BCE4429DB}">
      <dgm:prSet phldrT="[Text]"/>
      <dgm:spPr/>
      <dgm:t>
        <a:bodyPr/>
        <a:lstStyle/>
        <a:p>
          <a:r>
            <a:rPr lang="en-US" dirty="0"/>
            <a:t>Derive optimal policy from derived Value/Action-Value</a:t>
          </a:r>
        </a:p>
      </dgm:t>
    </dgm:pt>
    <dgm:pt modelId="{C2475B6B-CFBD-4B64-9BB4-868BA4D49BF6}" type="parTrans" cxnId="{F6675980-3B3C-41AA-A613-4A166F64B1D3}">
      <dgm:prSet/>
      <dgm:spPr/>
      <dgm:t>
        <a:bodyPr/>
        <a:lstStyle/>
        <a:p>
          <a:endParaRPr lang="en-US"/>
        </a:p>
      </dgm:t>
    </dgm:pt>
    <dgm:pt modelId="{7D8B99CE-AE17-473C-9EB8-D84D4DB8763B}" type="sibTrans" cxnId="{F6675980-3B3C-41AA-A613-4A166F64B1D3}">
      <dgm:prSet/>
      <dgm:spPr/>
      <dgm:t>
        <a:bodyPr/>
        <a:lstStyle/>
        <a:p>
          <a:endParaRPr lang="en-US"/>
        </a:p>
      </dgm:t>
    </dgm:pt>
    <dgm:pt modelId="{E1E1EC4D-5727-42E8-B9F5-7C44EB106BC6}">
      <dgm:prSet phldrT="[Text]"/>
      <dgm:spPr/>
      <dgm:t>
        <a:bodyPr/>
        <a:lstStyle/>
        <a:p>
          <a:r>
            <a:rPr lang="en-US" dirty="0"/>
            <a:t>Popular algorithm: Q-learning, SARSA</a:t>
          </a:r>
        </a:p>
      </dgm:t>
    </dgm:pt>
    <dgm:pt modelId="{99E6E253-CD72-4904-A732-D63C75DED0B8}" type="parTrans" cxnId="{0F15011E-789F-4AEB-8EEE-C7E0A92785BE}">
      <dgm:prSet/>
      <dgm:spPr/>
      <dgm:t>
        <a:bodyPr/>
        <a:lstStyle/>
        <a:p>
          <a:endParaRPr lang="en-US"/>
        </a:p>
      </dgm:t>
    </dgm:pt>
    <dgm:pt modelId="{975D8F4D-5E9F-450B-94FB-D7662207E8B6}" type="sibTrans" cxnId="{0F15011E-789F-4AEB-8EEE-C7E0A92785BE}">
      <dgm:prSet/>
      <dgm:spPr/>
      <dgm:t>
        <a:bodyPr/>
        <a:lstStyle/>
        <a:p>
          <a:endParaRPr lang="en-US"/>
        </a:p>
      </dgm:t>
    </dgm:pt>
    <dgm:pt modelId="{54AA0185-B019-4D76-9705-EFC7D8FA257D}">
      <dgm:prSet phldrT="[Text]"/>
      <dgm:spPr/>
      <dgm:t>
        <a:bodyPr/>
        <a:lstStyle/>
        <a:p>
          <a:r>
            <a:rPr lang="en-US" dirty="0"/>
            <a:t>Hybrid methods using both Value and policy optimization</a:t>
          </a:r>
        </a:p>
      </dgm:t>
    </dgm:pt>
    <dgm:pt modelId="{72270BA2-EFA0-4E15-95A5-839AB5950E45}" type="parTrans" cxnId="{F6891D3D-B4B0-48D8-A5A1-931BC0B39F7D}">
      <dgm:prSet/>
      <dgm:spPr/>
      <dgm:t>
        <a:bodyPr/>
        <a:lstStyle/>
        <a:p>
          <a:endParaRPr lang="en-US"/>
        </a:p>
      </dgm:t>
    </dgm:pt>
    <dgm:pt modelId="{59EF12FC-5953-4E01-85D9-A2FF912493E5}" type="sibTrans" cxnId="{F6891D3D-B4B0-48D8-A5A1-931BC0B39F7D}">
      <dgm:prSet/>
      <dgm:spPr/>
      <dgm:t>
        <a:bodyPr/>
        <a:lstStyle/>
        <a:p>
          <a:endParaRPr lang="en-US"/>
        </a:p>
      </dgm:t>
    </dgm:pt>
    <dgm:pt modelId="{C26095FA-288C-4CD9-889F-DE5375C65359}">
      <dgm:prSet phldrT="[Text]"/>
      <dgm:spPr/>
      <dgm:t>
        <a:bodyPr/>
        <a:lstStyle/>
        <a:p>
          <a:r>
            <a:rPr lang="en-US" dirty="0"/>
            <a:t>Example: Actor-Critic</a:t>
          </a:r>
        </a:p>
      </dgm:t>
    </dgm:pt>
    <dgm:pt modelId="{59AE1A04-5B79-4680-9A44-75748B15B1EF}" type="parTrans" cxnId="{F41BAE20-1A64-4814-91C8-205E55A3F6F4}">
      <dgm:prSet/>
      <dgm:spPr/>
      <dgm:t>
        <a:bodyPr/>
        <a:lstStyle/>
        <a:p>
          <a:endParaRPr lang="en-US"/>
        </a:p>
      </dgm:t>
    </dgm:pt>
    <dgm:pt modelId="{BA89BCA6-96F3-4B84-A83E-944BFD8CA6AD}" type="sibTrans" cxnId="{F41BAE20-1A64-4814-91C8-205E55A3F6F4}">
      <dgm:prSet/>
      <dgm:spPr/>
      <dgm:t>
        <a:bodyPr/>
        <a:lstStyle/>
        <a:p>
          <a:endParaRPr lang="en-US"/>
        </a:p>
      </dgm:t>
    </dgm:pt>
    <dgm:pt modelId="{D7DBD6D0-0AC1-4998-ABD6-AF014CC32287}">
      <dgm:prSet phldrT="[Text]"/>
      <dgm:spPr/>
      <dgm:t>
        <a:bodyPr/>
        <a:lstStyle/>
        <a:p>
          <a:r>
            <a:rPr lang="en-US" dirty="0"/>
            <a:t>Good for large and continuous state/action spaces</a:t>
          </a:r>
        </a:p>
      </dgm:t>
    </dgm:pt>
    <dgm:pt modelId="{563E5DFE-345D-4D1B-9FDD-E48BC08FACD6}" type="parTrans" cxnId="{19B7D98B-3F01-48C4-8C0D-63964F5A9FA4}">
      <dgm:prSet/>
      <dgm:spPr/>
      <dgm:t>
        <a:bodyPr/>
        <a:lstStyle/>
        <a:p>
          <a:endParaRPr lang="en-US"/>
        </a:p>
      </dgm:t>
    </dgm:pt>
    <dgm:pt modelId="{40C25CA5-B7A6-44A0-B1FC-FF6E32E5887F}" type="sibTrans" cxnId="{19B7D98B-3F01-48C4-8C0D-63964F5A9FA4}">
      <dgm:prSet/>
      <dgm:spPr/>
      <dgm:t>
        <a:bodyPr/>
        <a:lstStyle/>
        <a:p>
          <a:endParaRPr lang="en-US"/>
        </a:p>
      </dgm:t>
    </dgm:pt>
    <dgm:pt modelId="{436B3A53-06CB-406C-8DDB-92760B027201}">
      <dgm:prSet phldrT="[Text]"/>
      <dgm:spPr/>
      <dgm:t>
        <a:bodyPr/>
        <a:lstStyle/>
        <a:p>
          <a:r>
            <a:rPr lang="en-US" dirty="0"/>
            <a:t>Simpler formulation</a:t>
          </a:r>
        </a:p>
      </dgm:t>
    </dgm:pt>
    <dgm:pt modelId="{9E8FFF99-F81D-4B0B-A950-537886C6C66E}" type="parTrans" cxnId="{64C60432-3067-4C80-A724-F4CC205B2B83}">
      <dgm:prSet/>
      <dgm:spPr/>
      <dgm:t>
        <a:bodyPr/>
        <a:lstStyle/>
        <a:p>
          <a:endParaRPr lang="en-US"/>
        </a:p>
      </dgm:t>
    </dgm:pt>
    <dgm:pt modelId="{0057E443-0E40-4E16-B195-24128BF3D851}" type="sibTrans" cxnId="{64C60432-3067-4C80-A724-F4CC205B2B83}">
      <dgm:prSet/>
      <dgm:spPr/>
      <dgm:t>
        <a:bodyPr/>
        <a:lstStyle/>
        <a:p>
          <a:endParaRPr lang="en-US"/>
        </a:p>
      </dgm:t>
    </dgm:pt>
    <dgm:pt modelId="{82889316-6B88-4D56-84CA-6AE1153705D7}">
      <dgm:prSet phldrT="[Text]"/>
      <dgm:spPr/>
      <dgm:t>
        <a:bodyPr/>
        <a:lstStyle/>
        <a:p>
          <a:r>
            <a:rPr lang="en-US" dirty="0"/>
            <a:t>Can handle large/continuous spaces by discretization or function approximation </a:t>
          </a:r>
        </a:p>
      </dgm:t>
    </dgm:pt>
    <dgm:pt modelId="{90B40989-0AC9-423E-9EE5-46FF7EB54EC8}" type="parTrans" cxnId="{C5140596-E9CE-4013-B263-371527DEE296}">
      <dgm:prSet/>
      <dgm:spPr/>
      <dgm:t>
        <a:bodyPr/>
        <a:lstStyle/>
        <a:p>
          <a:endParaRPr lang="en-US"/>
        </a:p>
      </dgm:t>
    </dgm:pt>
    <dgm:pt modelId="{C84C7BD8-CBCE-4BD8-BECA-0CCD02D764E4}" type="sibTrans" cxnId="{C5140596-E9CE-4013-B263-371527DEE296}">
      <dgm:prSet/>
      <dgm:spPr/>
      <dgm:t>
        <a:bodyPr/>
        <a:lstStyle/>
        <a:p>
          <a:endParaRPr lang="en-US"/>
        </a:p>
      </dgm:t>
    </dgm:pt>
    <dgm:pt modelId="{E3815B91-A1C6-498A-9A15-9702A76FE112}" type="pres">
      <dgm:prSet presAssocID="{3D706485-39E7-49B1-B331-EE9174ED7D1D}" presName="linear" presStyleCnt="0">
        <dgm:presLayoutVars>
          <dgm:animLvl val="lvl"/>
          <dgm:resizeHandles val="exact"/>
        </dgm:presLayoutVars>
      </dgm:prSet>
      <dgm:spPr/>
    </dgm:pt>
    <dgm:pt modelId="{C77B0B5F-93C8-4AAD-9D97-1153DE89767F}" type="pres">
      <dgm:prSet presAssocID="{5E149F6B-7671-444B-A34B-08A01200C9B8}" presName="parentText" presStyleLbl="node1" presStyleIdx="0" presStyleCnt="3">
        <dgm:presLayoutVars>
          <dgm:chMax val="0"/>
          <dgm:bulletEnabled val="1"/>
        </dgm:presLayoutVars>
      </dgm:prSet>
      <dgm:spPr/>
    </dgm:pt>
    <dgm:pt modelId="{4E2FB7EF-F83F-44E5-99E9-6C297C567F43}" type="pres">
      <dgm:prSet presAssocID="{5E149F6B-7671-444B-A34B-08A01200C9B8}" presName="childText" presStyleLbl="revTx" presStyleIdx="0" presStyleCnt="3">
        <dgm:presLayoutVars>
          <dgm:bulletEnabled val="1"/>
        </dgm:presLayoutVars>
      </dgm:prSet>
      <dgm:spPr/>
    </dgm:pt>
    <dgm:pt modelId="{563C5129-A4E9-4939-B718-21CA7A7F6BA4}" type="pres">
      <dgm:prSet presAssocID="{8CCAE15C-FE3B-48CB-A1C4-561CD6417A4A}" presName="parentText" presStyleLbl="node1" presStyleIdx="1" presStyleCnt="3">
        <dgm:presLayoutVars>
          <dgm:chMax val="0"/>
          <dgm:bulletEnabled val="1"/>
        </dgm:presLayoutVars>
      </dgm:prSet>
      <dgm:spPr/>
    </dgm:pt>
    <dgm:pt modelId="{607340CC-786E-4F3F-94EB-994DA0D29A09}" type="pres">
      <dgm:prSet presAssocID="{8CCAE15C-FE3B-48CB-A1C4-561CD6417A4A}" presName="childText" presStyleLbl="revTx" presStyleIdx="1" presStyleCnt="3">
        <dgm:presLayoutVars>
          <dgm:bulletEnabled val="1"/>
        </dgm:presLayoutVars>
      </dgm:prSet>
      <dgm:spPr/>
    </dgm:pt>
    <dgm:pt modelId="{17B58ADA-5AA1-4A3A-9373-5C828B4FABA3}" type="pres">
      <dgm:prSet presAssocID="{54AA0185-B019-4D76-9705-EFC7D8FA257D}" presName="parentText" presStyleLbl="node1" presStyleIdx="2" presStyleCnt="3">
        <dgm:presLayoutVars>
          <dgm:chMax val="0"/>
          <dgm:bulletEnabled val="1"/>
        </dgm:presLayoutVars>
      </dgm:prSet>
      <dgm:spPr/>
    </dgm:pt>
    <dgm:pt modelId="{C805E879-0B6C-4A6E-B778-F6C8F8C7337D}" type="pres">
      <dgm:prSet presAssocID="{54AA0185-B019-4D76-9705-EFC7D8FA257D}" presName="childText" presStyleLbl="revTx" presStyleIdx="2" presStyleCnt="3">
        <dgm:presLayoutVars>
          <dgm:bulletEnabled val="1"/>
        </dgm:presLayoutVars>
      </dgm:prSet>
      <dgm:spPr/>
    </dgm:pt>
  </dgm:ptLst>
  <dgm:cxnLst>
    <dgm:cxn modelId="{20EF6A12-D728-424D-9AE3-3E1D29EA99F6}" type="presOf" srcId="{436B3A53-06CB-406C-8DDB-92760B027201}" destId="{607340CC-786E-4F3F-94EB-994DA0D29A09}" srcOrd="0" destOrd="3" presId="urn:microsoft.com/office/officeart/2005/8/layout/vList2"/>
    <dgm:cxn modelId="{79E53E13-3A5D-41C9-9342-6D48556C2117}" type="presOf" srcId="{3D706485-39E7-49B1-B331-EE9174ED7D1D}" destId="{E3815B91-A1C6-498A-9A15-9702A76FE112}" srcOrd="0" destOrd="0" presId="urn:microsoft.com/office/officeart/2005/8/layout/vList2"/>
    <dgm:cxn modelId="{3467F71A-6AA8-48B0-B9D8-080E7BFF0223}" srcId="{5E149F6B-7671-444B-A34B-08A01200C9B8}" destId="{680E2741-0B2A-4B83-8DCB-186F86C1F4CE}" srcOrd="1" destOrd="0" parTransId="{9304CB97-D4FA-4261-A69F-F2F4468DEECE}" sibTransId="{EE77B1B8-8449-4862-B210-EEC5F0A1902A}"/>
    <dgm:cxn modelId="{0F15011E-789F-4AEB-8EEE-C7E0A92785BE}" srcId="{8CCAE15C-FE3B-48CB-A1C4-561CD6417A4A}" destId="{E1E1EC4D-5727-42E8-B9F5-7C44EB106BC6}" srcOrd="2" destOrd="0" parTransId="{99E6E253-CD72-4904-A732-D63C75DED0B8}" sibTransId="{975D8F4D-5E9F-450B-94FB-D7662207E8B6}"/>
    <dgm:cxn modelId="{F41BAE20-1A64-4814-91C8-205E55A3F6F4}" srcId="{54AA0185-B019-4D76-9705-EFC7D8FA257D}" destId="{C26095FA-288C-4CD9-889F-DE5375C65359}" srcOrd="0" destOrd="0" parTransId="{59AE1A04-5B79-4680-9A44-75748B15B1EF}" sibTransId="{BA89BCA6-96F3-4B84-A83E-944BFD8CA6AD}"/>
    <dgm:cxn modelId="{9BC84024-0957-4A2C-B1C4-FC2F252AD384}" srcId="{3D706485-39E7-49B1-B331-EE9174ED7D1D}" destId="{5E149F6B-7671-444B-A34B-08A01200C9B8}" srcOrd="0" destOrd="0" parTransId="{8A94D74C-B16E-4503-B7AA-4D98F91741D7}" sibTransId="{5AF3DBAB-D5A2-4E99-B9E7-479E9A258840}"/>
    <dgm:cxn modelId="{4F517425-25C2-4404-9BE3-BF2D0412751F}" srcId="{3D706485-39E7-49B1-B331-EE9174ED7D1D}" destId="{8CCAE15C-FE3B-48CB-A1C4-561CD6417A4A}" srcOrd="1" destOrd="0" parTransId="{B58FE1AC-259A-49D2-A55C-0224C95D0853}" sibTransId="{068D6EA9-7A2E-417E-87D4-E47FAB94336B}"/>
    <dgm:cxn modelId="{E16FA42C-18CA-46AF-AF00-B78500D3875D}" srcId="{8CCAE15C-FE3B-48CB-A1C4-561CD6417A4A}" destId="{51668061-CED0-4B55-9FF3-3E6929E02B4E}" srcOrd="0" destOrd="0" parTransId="{5F68A413-143B-41F5-B600-0618C7FD477F}" sibTransId="{087816AD-3EF0-4373-A368-D2CFEF8DD31E}"/>
    <dgm:cxn modelId="{64C60432-3067-4C80-A724-F4CC205B2B83}" srcId="{8CCAE15C-FE3B-48CB-A1C4-561CD6417A4A}" destId="{436B3A53-06CB-406C-8DDB-92760B027201}" srcOrd="3" destOrd="0" parTransId="{9E8FFF99-F81D-4B0B-A950-537886C6C66E}" sibTransId="{0057E443-0E40-4E16-B195-24128BF3D851}"/>
    <dgm:cxn modelId="{DD514738-7128-403A-9A3C-7DCD7F1BB49C}" type="presOf" srcId="{82889316-6B88-4D56-84CA-6AE1153705D7}" destId="{607340CC-786E-4F3F-94EB-994DA0D29A09}" srcOrd="0" destOrd="4" presId="urn:microsoft.com/office/officeart/2005/8/layout/vList2"/>
    <dgm:cxn modelId="{D4EF4B3B-DEA1-4971-BE58-2E855265B0D1}" type="presOf" srcId="{5E149F6B-7671-444B-A34B-08A01200C9B8}" destId="{C77B0B5F-93C8-4AAD-9D97-1153DE89767F}" srcOrd="0" destOrd="0" presId="urn:microsoft.com/office/officeart/2005/8/layout/vList2"/>
    <dgm:cxn modelId="{F6891D3D-B4B0-48D8-A5A1-931BC0B39F7D}" srcId="{3D706485-39E7-49B1-B331-EE9174ED7D1D}" destId="{54AA0185-B019-4D76-9705-EFC7D8FA257D}" srcOrd="2" destOrd="0" parTransId="{72270BA2-EFA0-4E15-95A5-839AB5950E45}" sibTransId="{59EF12FC-5953-4E01-85D9-A2FF912493E5}"/>
    <dgm:cxn modelId="{84106F5D-91A5-44D5-8787-083465CFDF7E}" type="presOf" srcId="{51668061-CED0-4B55-9FF3-3E6929E02B4E}" destId="{607340CC-786E-4F3F-94EB-994DA0D29A09}" srcOrd="0" destOrd="0" presId="urn:microsoft.com/office/officeart/2005/8/layout/vList2"/>
    <dgm:cxn modelId="{EFC1F764-954C-436D-A70A-3948B4384933}" type="presOf" srcId="{D7DBD6D0-0AC1-4998-ABD6-AF014CC32287}" destId="{4E2FB7EF-F83F-44E5-99E9-6C297C567F43}" srcOrd="0" destOrd="2" presId="urn:microsoft.com/office/officeart/2005/8/layout/vList2"/>
    <dgm:cxn modelId="{5E318B55-34C9-484B-941D-01769BA1AD9C}" srcId="{5E149F6B-7671-444B-A34B-08A01200C9B8}" destId="{68ED4339-2887-447B-992A-6AD88B918D63}" srcOrd="0" destOrd="0" parTransId="{8E27E619-9023-4224-8429-6B52A993042E}" sibTransId="{79E42A0C-4A4C-41FC-BBC0-128BB3B576DB}"/>
    <dgm:cxn modelId="{0380C156-EE3F-451C-AB1B-32B23AE5B3E2}" type="presOf" srcId="{47865C34-7821-4901-84B9-E74BCE4429DB}" destId="{607340CC-786E-4F3F-94EB-994DA0D29A09}" srcOrd="0" destOrd="1" presId="urn:microsoft.com/office/officeart/2005/8/layout/vList2"/>
    <dgm:cxn modelId="{F6675980-3B3C-41AA-A613-4A166F64B1D3}" srcId="{8CCAE15C-FE3B-48CB-A1C4-561CD6417A4A}" destId="{47865C34-7821-4901-84B9-E74BCE4429DB}" srcOrd="1" destOrd="0" parTransId="{C2475B6B-CFBD-4B64-9BB4-868BA4D49BF6}" sibTransId="{7D8B99CE-AE17-473C-9EB8-D84D4DB8763B}"/>
    <dgm:cxn modelId="{19B7D98B-3F01-48C4-8C0D-63964F5A9FA4}" srcId="{5E149F6B-7671-444B-A34B-08A01200C9B8}" destId="{D7DBD6D0-0AC1-4998-ABD6-AF014CC32287}" srcOrd="2" destOrd="0" parTransId="{563E5DFE-345D-4D1B-9FDD-E48BC08FACD6}" sibTransId="{40C25CA5-B7A6-44A0-B1FC-FF6E32E5887F}"/>
    <dgm:cxn modelId="{C5140596-E9CE-4013-B263-371527DEE296}" srcId="{8CCAE15C-FE3B-48CB-A1C4-561CD6417A4A}" destId="{82889316-6B88-4D56-84CA-6AE1153705D7}" srcOrd="4" destOrd="0" parTransId="{90B40989-0AC9-423E-9EE5-46FF7EB54EC8}" sibTransId="{C84C7BD8-CBCE-4BD8-BECA-0CCD02D764E4}"/>
    <dgm:cxn modelId="{751EE298-83B3-45B3-A131-FE8D2047A0FF}" type="presOf" srcId="{E1E1EC4D-5727-42E8-B9F5-7C44EB106BC6}" destId="{607340CC-786E-4F3F-94EB-994DA0D29A09}" srcOrd="0" destOrd="2" presId="urn:microsoft.com/office/officeart/2005/8/layout/vList2"/>
    <dgm:cxn modelId="{B43CA49B-6EE5-468A-B40A-040C4E1AE731}" type="presOf" srcId="{68ED4339-2887-447B-992A-6AD88B918D63}" destId="{4E2FB7EF-F83F-44E5-99E9-6C297C567F43}" srcOrd="0" destOrd="0" presId="urn:microsoft.com/office/officeart/2005/8/layout/vList2"/>
    <dgm:cxn modelId="{18B824AD-4805-4369-BE98-0DC4707D1BF5}" type="presOf" srcId="{54AA0185-B019-4D76-9705-EFC7D8FA257D}" destId="{17B58ADA-5AA1-4A3A-9373-5C828B4FABA3}" srcOrd="0" destOrd="0" presId="urn:microsoft.com/office/officeart/2005/8/layout/vList2"/>
    <dgm:cxn modelId="{4B980FCB-7237-430A-9BE9-0067E4B0E702}" type="presOf" srcId="{C26095FA-288C-4CD9-889F-DE5375C65359}" destId="{C805E879-0B6C-4A6E-B778-F6C8F8C7337D}" srcOrd="0" destOrd="0" presId="urn:microsoft.com/office/officeart/2005/8/layout/vList2"/>
    <dgm:cxn modelId="{DF1569D0-CC3B-4373-8A9F-2D8862CFBDD6}" type="presOf" srcId="{680E2741-0B2A-4B83-8DCB-186F86C1F4CE}" destId="{4E2FB7EF-F83F-44E5-99E9-6C297C567F43}" srcOrd="0" destOrd="1" presId="urn:microsoft.com/office/officeart/2005/8/layout/vList2"/>
    <dgm:cxn modelId="{3DA433FA-CA6F-40B0-BAF0-C8B8761E4A82}" type="presOf" srcId="{8CCAE15C-FE3B-48CB-A1C4-561CD6417A4A}" destId="{563C5129-A4E9-4939-B718-21CA7A7F6BA4}" srcOrd="0" destOrd="0" presId="urn:microsoft.com/office/officeart/2005/8/layout/vList2"/>
    <dgm:cxn modelId="{528D972D-25A7-4158-A225-61D0B496103A}" type="presParOf" srcId="{E3815B91-A1C6-498A-9A15-9702A76FE112}" destId="{C77B0B5F-93C8-4AAD-9D97-1153DE89767F}" srcOrd="0" destOrd="0" presId="urn:microsoft.com/office/officeart/2005/8/layout/vList2"/>
    <dgm:cxn modelId="{6F8D560D-E6EC-4E27-A142-28D07E4B0299}" type="presParOf" srcId="{E3815B91-A1C6-498A-9A15-9702A76FE112}" destId="{4E2FB7EF-F83F-44E5-99E9-6C297C567F43}" srcOrd="1" destOrd="0" presId="urn:microsoft.com/office/officeart/2005/8/layout/vList2"/>
    <dgm:cxn modelId="{B589A694-34CF-4080-BBA1-2F1D5FBB795A}" type="presParOf" srcId="{E3815B91-A1C6-498A-9A15-9702A76FE112}" destId="{563C5129-A4E9-4939-B718-21CA7A7F6BA4}" srcOrd="2" destOrd="0" presId="urn:microsoft.com/office/officeart/2005/8/layout/vList2"/>
    <dgm:cxn modelId="{86AE4747-72C3-4892-8906-0979221C0FAD}" type="presParOf" srcId="{E3815B91-A1C6-498A-9A15-9702A76FE112}" destId="{607340CC-786E-4F3F-94EB-994DA0D29A09}" srcOrd="3" destOrd="0" presId="urn:microsoft.com/office/officeart/2005/8/layout/vList2"/>
    <dgm:cxn modelId="{892BEA35-FBDE-49BA-916B-87A6F89355B3}" type="presParOf" srcId="{E3815B91-A1C6-498A-9A15-9702A76FE112}" destId="{17B58ADA-5AA1-4A3A-9373-5C828B4FABA3}" srcOrd="4" destOrd="0" presId="urn:microsoft.com/office/officeart/2005/8/layout/vList2"/>
    <dgm:cxn modelId="{A9068C36-62CA-457C-9B93-B74A20B9063D}" type="presParOf" srcId="{E3815B91-A1C6-498A-9A15-9702A76FE112}" destId="{C805E879-0B6C-4A6E-B778-F6C8F8C7337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FEDD0C-4241-4A89-A5BB-90A5C299AD93}"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A5FCF490-17D2-477A-821D-A3484FCB4337}">
      <dgm:prSet phldrT="[Text]"/>
      <dgm:spPr/>
      <dgm:t>
        <a:bodyPr/>
        <a:lstStyle/>
        <a:p>
          <a:r>
            <a:rPr lang="en-US" dirty="0"/>
            <a:t>Policy evaluation</a:t>
          </a:r>
        </a:p>
      </dgm:t>
    </dgm:pt>
    <dgm:pt modelId="{95E7C1FF-6E6F-4F67-8C10-585D811AE932}" type="parTrans" cxnId="{E47E15A3-4939-4B27-9887-D7596C16F626}">
      <dgm:prSet/>
      <dgm:spPr/>
      <dgm:t>
        <a:bodyPr/>
        <a:lstStyle/>
        <a:p>
          <a:endParaRPr lang="en-US"/>
        </a:p>
      </dgm:t>
    </dgm:pt>
    <dgm:pt modelId="{3CA75DD7-634B-4D9A-8D2D-F2D3B9C75C88}" type="sibTrans" cxnId="{E47E15A3-4939-4B27-9887-D7596C16F626}">
      <dgm:prSet/>
      <dgm:spPr/>
      <dgm:t>
        <a:bodyPr/>
        <a:lstStyle/>
        <a:p>
          <a:endParaRPr lang="en-US"/>
        </a:p>
      </dgm:t>
    </dgm:pt>
    <dgm:pt modelId="{578CE70C-6E35-444F-BF09-3EDE6BFBFB5C}">
      <dgm:prSet phldrT="[Text]"/>
      <dgm:spPr/>
      <dgm:t>
        <a:bodyPr/>
        <a:lstStyle/>
        <a:p>
          <a:r>
            <a:rPr lang="en-US" dirty="0"/>
            <a:t>Policy improvement</a:t>
          </a:r>
        </a:p>
      </dgm:t>
    </dgm:pt>
    <dgm:pt modelId="{62130112-766D-4A71-83B2-CC1FA93CED9D}" type="parTrans" cxnId="{B13DEEEB-6C0C-40EA-A62C-5D1420C8A43A}">
      <dgm:prSet/>
      <dgm:spPr/>
      <dgm:t>
        <a:bodyPr/>
        <a:lstStyle/>
        <a:p>
          <a:endParaRPr lang="en-US"/>
        </a:p>
      </dgm:t>
    </dgm:pt>
    <dgm:pt modelId="{2CAA53F5-8858-46D8-A9CD-89653F7058B2}" type="sibTrans" cxnId="{B13DEEEB-6C0C-40EA-A62C-5D1420C8A43A}">
      <dgm:prSet/>
      <dgm:spPr/>
      <dgm:t>
        <a:bodyPr/>
        <a:lstStyle/>
        <a:p>
          <a:endParaRPr lang="en-US"/>
        </a:p>
      </dgm:t>
    </dgm:pt>
    <dgm:pt modelId="{94FCD0D6-0CCB-405A-BF2F-40C5892A69BC}" type="pres">
      <dgm:prSet presAssocID="{BFFEDD0C-4241-4A89-A5BB-90A5C299AD93}" presName="cycle" presStyleCnt="0">
        <dgm:presLayoutVars>
          <dgm:dir/>
          <dgm:resizeHandles val="exact"/>
        </dgm:presLayoutVars>
      </dgm:prSet>
      <dgm:spPr/>
    </dgm:pt>
    <dgm:pt modelId="{71AB2642-7ACD-44A9-B303-F9ACF4DDE02F}" type="pres">
      <dgm:prSet presAssocID="{A5FCF490-17D2-477A-821D-A3484FCB4337}" presName="dummy" presStyleCnt="0"/>
      <dgm:spPr/>
    </dgm:pt>
    <dgm:pt modelId="{16E7714B-04EA-46F0-B094-9D15C67DA728}" type="pres">
      <dgm:prSet presAssocID="{A5FCF490-17D2-477A-821D-A3484FCB4337}" presName="node" presStyleLbl="revTx" presStyleIdx="0" presStyleCnt="2">
        <dgm:presLayoutVars>
          <dgm:bulletEnabled val="1"/>
        </dgm:presLayoutVars>
      </dgm:prSet>
      <dgm:spPr/>
    </dgm:pt>
    <dgm:pt modelId="{A6340555-34A2-470A-9D5E-251FE72EE72C}" type="pres">
      <dgm:prSet presAssocID="{3CA75DD7-634B-4D9A-8D2D-F2D3B9C75C88}" presName="sibTrans" presStyleLbl="node1" presStyleIdx="0" presStyleCnt="2"/>
      <dgm:spPr/>
    </dgm:pt>
    <dgm:pt modelId="{21C506AD-3670-44A9-BCE4-B3CABC0B4627}" type="pres">
      <dgm:prSet presAssocID="{578CE70C-6E35-444F-BF09-3EDE6BFBFB5C}" presName="dummy" presStyleCnt="0"/>
      <dgm:spPr/>
    </dgm:pt>
    <dgm:pt modelId="{88227AE1-4401-4151-BCC1-CF7A4BC306D0}" type="pres">
      <dgm:prSet presAssocID="{578CE70C-6E35-444F-BF09-3EDE6BFBFB5C}" presName="node" presStyleLbl="revTx" presStyleIdx="1" presStyleCnt="2">
        <dgm:presLayoutVars>
          <dgm:bulletEnabled val="1"/>
        </dgm:presLayoutVars>
      </dgm:prSet>
      <dgm:spPr/>
    </dgm:pt>
    <dgm:pt modelId="{BAFE1E10-620F-4873-9309-18E855E43002}" type="pres">
      <dgm:prSet presAssocID="{2CAA53F5-8858-46D8-A9CD-89653F7058B2}" presName="sibTrans" presStyleLbl="node1" presStyleIdx="1" presStyleCnt="2"/>
      <dgm:spPr/>
    </dgm:pt>
  </dgm:ptLst>
  <dgm:cxnLst>
    <dgm:cxn modelId="{7CF0D936-E0C5-4C92-B820-AD60450F4F3B}" type="presOf" srcId="{A5FCF490-17D2-477A-821D-A3484FCB4337}" destId="{16E7714B-04EA-46F0-B094-9D15C67DA728}" srcOrd="0" destOrd="0" presId="urn:microsoft.com/office/officeart/2005/8/layout/cycle1"/>
    <dgm:cxn modelId="{1B414B3B-D4FC-4CDA-8CF0-0827C1975C35}" type="presOf" srcId="{578CE70C-6E35-444F-BF09-3EDE6BFBFB5C}" destId="{88227AE1-4401-4151-BCC1-CF7A4BC306D0}" srcOrd="0" destOrd="0" presId="urn:microsoft.com/office/officeart/2005/8/layout/cycle1"/>
    <dgm:cxn modelId="{AD8B7665-BB36-421D-9034-994722EA93CA}" type="presOf" srcId="{BFFEDD0C-4241-4A89-A5BB-90A5C299AD93}" destId="{94FCD0D6-0CCB-405A-BF2F-40C5892A69BC}" srcOrd="0" destOrd="0" presId="urn:microsoft.com/office/officeart/2005/8/layout/cycle1"/>
    <dgm:cxn modelId="{CB6853A1-A8F4-4034-8E67-237D7B885660}" type="presOf" srcId="{3CA75DD7-634B-4D9A-8D2D-F2D3B9C75C88}" destId="{A6340555-34A2-470A-9D5E-251FE72EE72C}" srcOrd="0" destOrd="0" presId="urn:microsoft.com/office/officeart/2005/8/layout/cycle1"/>
    <dgm:cxn modelId="{E47E15A3-4939-4B27-9887-D7596C16F626}" srcId="{BFFEDD0C-4241-4A89-A5BB-90A5C299AD93}" destId="{A5FCF490-17D2-477A-821D-A3484FCB4337}" srcOrd="0" destOrd="0" parTransId="{95E7C1FF-6E6F-4F67-8C10-585D811AE932}" sibTransId="{3CA75DD7-634B-4D9A-8D2D-F2D3B9C75C88}"/>
    <dgm:cxn modelId="{133C45BB-2E65-4D3B-828C-50C277F48229}" type="presOf" srcId="{2CAA53F5-8858-46D8-A9CD-89653F7058B2}" destId="{BAFE1E10-620F-4873-9309-18E855E43002}" srcOrd="0" destOrd="0" presId="urn:microsoft.com/office/officeart/2005/8/layout/cycle1"/>
    <dgm:cxn modelId="{B13DEEEB-6C0C-40EA-A62C-5D1420C8A43A}" srcId="{BFFEDD0C-4241-4A89-A5BB-90A5C299AD93}" destId="{578CE70C-6E35-444F-BF09-3EDE6BFBFB5C}" srcOrd="1" destOrd="0" parTransId="{62130112-766D-4A71-83B2-CC1FA93CED9D}" sibTransId="{2CAA53F5-8858-46D8-A9CD-89653F7058B2}"/>
    <dgm:cxn modelId="{3C0F07DE-12F8-46D6-B464-D642B861107D}" type="presParOf" srcId="{94FCD0D6-0CCB-405A-BF2F-40C5892A69BC}" destId="{71AB2642-7ACD-44A9-B303-F9ACF4DDE02F}" srcOrd="0" destOrd="0" presId="urn:microsoft.com/office/officeart/2005/8/layout/cycle1"/>
    <dgm:cxn modelId="{37E627B1-460B-4758-974B-8A0928B4A5F9}" type="presParOf" srcId="{94FCD0D6-0CCB-405A-BF2F-40C5892A69BC}" destId="{16E7714B-04EA-46F0-B094-9D15C67DA728}" srcOrd="1" destOrd="0" presId="urn:microsoft.com/office/officeart/2005/8/layout/cycle1"/>
    <dgm:cxn modelId="{4AABE6BE-396C-4781-B82D-A460D5FB4085}" type="presParOf" srcId="{94FCD0D6-0CCB-405A-BF2F-40C5892A69BC}" destId="{A6340555-34A2-470A-9D5E-251FE72EE72C}" srcOrd="2" destOrd="0" presId="urn:microsoft.com/office/officeart/2005/8/layout/cycle1"/>
    <dgm:cxn modelId="{8592229C-ADFA-4A19-A859-67042664EB8D}" type="presParOf" srcId="{94FCD0D6-0CCB-405A-BF2F-40C5892A69BC}" destId="{21C506AD-3670-44A9-BCE4-B3CABC0B4627}" srcOrd="3" destOrd="0" presId="urn:microsoft.com/office/officeart/2005/8/layout/cycle1"/>
    <dgm:cxn modelId="{C14587B0-3161-43A2-8970-BDF9B24AAA26}" type="presParOf" srcId="{94FCD0D6-0CCB-405A-BF2F-40C5892A69BC}" destId="{88227AE1-4401-4151-BCC1-CF7A4BC306D0}" srcOrd="4" destOrd="0" presId="urn:microsoft.com/office/officeart/2005/8/layout/cycle1"/>
    <dgm:cxn modelId="{9E6D4615-5505-451E-9016-D71CE709E97C}" type="presParOf" srcId="{94FCD0D6-0CCB-405A-BF2F-40C5892A69BC}" destId="{BAFE1E10-620F-4873-9309-18E855E43002}" srcOrd="5"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36CFA8-2BE9-4BD2-B7D8-704D094982A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FEFB2D0-A95C-4DD8-A995-F07865D428AA}">
      <dgm:prSet phldrT="[Text]"/>
      <dgm:spPr/>
      <dgm:t>
        <a:bodyPr/>
        <a:lstStyle/>
        <a:p>
          <a:r>
            <a:rPr lang="en-US" dirty="0"/>
            <a:t>Policy iteration</a:t>
          </a:r>
        </a:p>
      </dgm:t>
    </dgm:pt>
    <dgm:pt modelId="{79D165EC-073F-4F0B-831C-4C4BC126390D}" type="parTrans" cxnId="{5E2E388E-141D-432C-8461-2600EBF9C4EB}">
      <dgm:prSet/>
      <dgm:spPr/>
      <dgm:t>
        <a:bodyPr/>
        <a:lstStyle/>
        <a:p>
          <a:endParaRPr lang="en-US"/>
        </a:p>
      </dgm:t>
    </dgm:pt>
    <dgm:pt modelId="{1A34449E-2230-4EDE-93AB-D0FDF7D50732}" type="sibTrans" cxnId="{5E2E388E-141D-432C-8461-2600EBF9C4EB}">
      <dgm:prSet/>
      <dgm:spPr/>
      <dgm:t>
        <a:bodyPr/>
        <a:lstStyle/>
        <a:p>
          <a:endParaRPr lang="en-US"/>
        </a:p>
      </dgm:t>
    </dgm:pt>
    <dgm:pt modelId="{F4680E46-5D3E-4F5F-A262-83AED2688F6C}">
      <dgm:prSet phldrT="[Text]"/>
      <dgm:spPr/>
      <dgm:t>
        <a:bodyPr/>
        <a:lstStyle/>
        <a:p>
          <a:r>
            <a:rPr lang="en-US" dirty="0"/>
            <a:t>Evaluate policy until convergence (with some tolerance)</a:t>
          </a:r>
        </a:p>
      </dgm:t>
    </dgm:pt>
    <dgm:pt modelId="{7E74D74A-E92F-4219-B4F0-7B437E10E549}" type="parTrans" cxnId="{FE6D622D-1046-4CFC-8139-0CA369D9E251}">
      <dgm:prSet/>
      <dgm:spPr/>
      <dgm:t>
        <a:bodyPr/>
        <a:lstStyle/>
        <a:p>
          <a:endParaRPr lang="en-US"/>
        </a:p>
      </dgm:t>
    </dgm:pt>
    <dgm:pt modelId="{EE0112AF-2CD0-4C24-A83F-A1CCD0CE3101}" type="sibTrans" cxnId="{FE6D622D-1046-4CFC-8139-0CA369D9E251}">
      <dgm:prSet/>
      <dgm:spPr/>
      <dgm:t>
        <a:bodyPr/>
        <a:lstStyle/>
        <a:p>
          <a:endParaRPr lang="en-US"/>
        </a:p>
      </dgm:t>
    </dgm:pt>
    <dgm:pt modelId="{25E75A45-6CA5-4FFA-A00B-2DF8DB220167}">
      <dgm:prSet phldrT="[Text]"/>
      <dgm:spPr/>
      <dgm:t>
        <a:bodyPr/>
        <a:lstStyle/>
        <a:p>
          <a:r>
            <a:rPr lang="en-US" dirty="0"/>
            <a:t>Value iteration</a:t>
          </a:r>
        </a:p>
      </dgm:t>
    </dgm:pt>
    <dgm:pt modelId="{C92EE427-F22A-4204-8ED8-5F82FCC898B3}" type="parTrans" cxnId="{9A100543-8B38-41A6-826D-A4CE4E32D3DC}">
      <dgm:prSet/>
      <dgm:spPr/>
      <dgm:t>
        <a:bodyPr/>
        <a:lstStyle/>
        <a:p>
          <a:endParaRPr lang="en-US"/>
        </a:p>
      </dgm:t>
    </dgm:pt>
    <dgm:pt modelId="{F1C58065-586B-4A21-8720-03B9FFA986AF}" type="sibTrans" cxnId="{9A100543-8B38-41A6-826D-A4CE4E32D3DC}">
      <dgm:prSet/>
      <dgm:spPr/>
      <dgm:t>
        <a:bodyPr/>
        <a:lstStyle/>
        <a:p>
          <a:endParaRPr lang="en-US"/>
        </a:p>
      </dgm:t>
    </dgm:pt>
    <dgm:pt modelId="{0FF6BAB6-A8A4-48A4-B6EB-5AEA15DC1E6B}">
      <dgm:prSet phldrT="[Text]"/>
      <dgm:spPr/>
      <dgm:t>
        <a:bodyPr/>
        <a:lstStyle/>
        <a:p>
          <a:r>
            <a:rPr lang="en-US" dirty="0"/>
            <a:t>Evaluate policy only with single iteration</a:t>
          </a:r>
        </a:p>
      </dgm:t>
    </dgm:pt>
    <dgm:pt modelId="{F93E22E2-1999-4686-B0AB-884255B0136D}" type="parTrans" cxnId="{F77CC888-8346-4B85-B53B-73291437F46A}">
      <dgm:prSet/>
      <dgm:spPr/>
      <dgm:t>
        <a:bodyPr/>
        <a:lstStyle/>
        <a:p>
          <a:endParaRPr lang="en-US"/>
        </a:p>
      </dgm:t>
    </dgm:pt>
    <dgm:pt modelId="{31A10462-57D7-4648-AE39-79F1D8E9902D}" type="sibTrans" cxnId="{F77CC888-8346-4B85-B53B-73291437F46A}">
      <dgm:prSet/>
      <dgm:spPr/>
      <dgm:t>
        <a:bodyPr/>
        <a:lstStyle/>
        <a:p>
          <a:endParaRPr lang="en-US"/>
        </a:p>
      </dgm:t>
    </dgm:pt>
    <dgm:pt modelId="{9B7D2BB8-DC00-482B-AC7C-239F135E07A6}">
      <dgm:prSet phldrT="[Text]"/>
      <dgm:spPr/>
      <dgm:t>
        <a:bodyPr/>
        <a:lstStyle/>
        <a:p>
          <a:r>
            <a:rPr lang="en-US" dirty="0"/>
            <a:t>Improve policy</a:t>
          </a:r>
        </a:p>
      </dgm:t>
    </dgm:pt>
    <dgm:pt modelId="{057A6508-A539-4E7D-ACA4-9752839CAA5E}" type="parTrans" cxnId="{9B95DB1A-87F4-4899-80AE-6777C103127F}">
      <dgm:prSet/>
      <dgm:spPr/>
      <dgm:t>
        <a:bodyPr/>
        <a:lstStyle/>
        <a:p>
          <a:endParaRPr lang="en-US"/>
        </a:p>
      </dgm:t>
    </dgm:pt>
    <dgm:pt modelId="{515C1081-0482-4CCD-9C95-01BE1EF25776}" type="sibTrans" cxnId="{9B95DB1A-87F4-4899-80AE-6777C103127F}">
      <dgm:prSet/>
      <dgm:spPr/>
      <dgm:t>
        <a:bodyPr/>
        <a:lstStyle/>
        <a:p>
          <a:endParaRPr lang="en-US"/>
        </a:p>
      </dgm:t>
    </dgm:pt>
    <dgm:pt modelId="{501A61C3-2D7E-4CAD-B4DF-BD89F99F88D6}">
      <dgm:prSet/>
      <dgm:spPr/>
      <dgm:t>
        <a:bodyPr/>
        <a:lstStyle/>
        <a:p>
          <a:r>
            <a:rPr lang="en-US" dirty="0"/>
            <a:t>Improve policy</a:t>
          </a:r>
        </a:p>
      </dgm:t>
    </dgm:pt>
    <dgm:pt modelId="{9B90FEA2-E0C3-43CD-AF43-4F0327A4C503}" type="parTrans" cxnId="{9F025647-A2FF-45C6-BAB8-5BCC8BB7FB5D}">
      <dgm:prSet/>
      <dgm:spPr/>
      <dgm:t>
        <a:bodyPr/>
        <a:lstStyle/>
        <a:p>
          <a:endParaRPr lang="en-US"/>
        </a:p>
      </dgm:t>
    </dgm:pt>
    <dgm:pt modelId="{C87BABBD-BB99-4652-BB4E-62644E8C48CA}" type="sibTrans" cxnId="{9F025647-A2FF-45C6-BAB8-5BCC8BB7FB5D}">
      <dgm:prSet/>
      <dgm:spPr/>
      <dgm:t>
        <a:bodyPr/>
        <a:lstStyle/>
        <a:p>
          <a:endParaRPr lang="en-US"/>
        </a:p>
      </dgm:t>
    </dgm:pt>
    <dgm:pt modelId="{39E0AAB3-997F-466D-9DD5-542E15D9C80C}">
      <dgm:prSet phldrT="[Text]"/>
      <dgm:spPr/>
      <dgm:t>
        <a:bodyPr/>
        <a:lstStyle/>
        <a:p>
          <a:r>
            <a:rPr lang="en-US" dirty="0"/>
            <a:t>PI is </a:t>
          </a:r>
          <a:r>
            <a:rPr lang="en-US" dirty="0">
              <a:solidFill>
                <a:schemeClr val="accent1"/>
              </a:solidFill>
            </a:rPr>
            <a:t>slower</a:t>
          </a:r>
          <a:r>
            <a:rPr lang="en-US" dirty="0"/>
            <a:t> per cycle but requires </a:t>
          </a:r>
          <a:r>
            <a:rPr lang="en-US" dirty="0">
              <a:solidFill>
                <a:schemeClr val="accent1"/>
              </a:solidFill>
            </a:rPr>
            <a:t>fewer</a:t>
          </a:r>
          <a:r>
            <a:rPr lang="en-US" dirty="0"/>
            <a:t> cycles</a:t>
          </a:r>
        </a:p>
      </dgm:t>
    </dgm:pt>
    <dgm:pt modelId="{543D13F7-3CB2-4C78-9EBE-DDDF38E616E4}" type="parTrans" cxnId="{8F701622-3D0C-467E-852E-07AA99ED90D5}">
      <dgm:prSet/>
      <dgm:spPr/>
      <dgm:t>
        <a:bodyPr/>
        <a:lstStyle/>
        <a:p>
          <a:endParaRPr lang="en-US"/>
        </a:p>
      </dgm:t>
    </dgm:pt>
    <dgm:pt modelId="{1DC89EF1-1EF2-4FDF-9232-A8B22FD1963B}" type="sibTrans" cxnId="{8F701622-3D0C-467E-852E-07AA99ED90D5}">
      <dgm:prSet/>
      <dgm:spPr/>
      <dgm:t>
        <a:bodyPr/>
        <a:lstStyle/>
        <a:p>
          <a:endParaRPr lang="en-US"/>
        </a:p>
      </dgm:t>
    </dgm:pt>
    <dgm:pt modelId="{25DB1E71-807C-4F4D-A488-FDF7A53005F5}">
      <dgm:prSet/>
      <dgm:spPr/>
      <dgm:t>
        <a:bodyPr/>
        <a:lstStyle/>
        <a:p>
          <a:r>
            <a:rPr lang="en-US" dirty="0"/>
            <a:t>PI is </a:t>
          </a:r>
          <a:r>
            <a:rPr lang="en-US" dirty="0">
              <a:solidFill>
                <a:schemeClr val="accent1"/>
              </a:solidFill>
            </a:rPr>
            <a:t>faster</a:t>
          </a:r>
          <a:r>
            <a:rPr lang="en-US" dirty="0"/>
            <a:t> per cycle but requires </a:t>
          </a:r>
          <a:r>
            <a:rPr lang="en-US" dirty="0">
              <a:solidFill>
                <a:schemeClr val="accent1"/>
              </a:solidFill>
            </a:rPr>
            <a:t>more</a:t>
          </a:r>
          <a:r>
            <a:rPr lang="en-US" dirty="0"/>
            <a:t> cycles</a:t>
          </a:r>
        </a:p>
      </dgm:t>
    </dgm:pt>
    <dgm:pt modelId="{0D509440-8C09-499B-AA03-A692EA83EAE6}" type="parTrans" cxnId="{2BC9A4F8-2273-4312-9B62-D1C9F9F14D25}">
      <dgm:prSet/>
      <dgm:spPr/>
      <dgm:t>
        <a:bodyPr/>
        <a:lstStyle/>
        <a:p>
          <a:endParaRPr lang="en-US"/>
        </a:p>
      </dgm:t>
    </dgm:pt>
    <dgm:pt modelId="{529671C7-0709-441F-8BE3-608CD77A00B3}" type="sibTrans" cxnId="{2BC9A4F8-2273-4312-9B62-D1C9F9F14D25}">
      <dgm:prSet/>
      <dgm:spPr/>
      <dgm:t>
        <a:bodyPr/>
        <a:lstStyle/>
        <a:p>
          <a:endParaRPr lang="en-US"/>
        </a:p>
      </dgm:t>
    </dgm:pt>
    <dgm:pt modelId="{3ACF260C-8B5D-4D1D-8809-C3F1090ACB9D}">
      <dgm:prSet/>
      <dgm:spPr/>
      <dgm:t>
        <a:bodyPr/>
        <a:lstStyle/>
        <a:p>
          <a:r>
            <a:rPr lang="en-US" dirty="0"/>
            <a:t>Modified policy iteration</a:t>
          </a:r>
        </a:p>
      </dgm:t>
    </dgm:pt>
    <dgm:pt modelId="{1676B2AD-1FF4-456B-8EC1-012E52DDD88E}" type="parTrans" cxnId="{26BDB178-8823-4A52-9D1D-EFB568860C62}">
      <dgm:prSet/>
      <dgm:spPr/>
      <dgm:t>
        <a:bodyPr/>
        <a:lstStyle/>
        <a:p>
          <a:endParaRPr lang="en-US"/>
        </a:p>
      </dgm:t>
    </dgm:pt>
    <dgm:pt modelId="{09F42039-F720-456E-B5F7-4E48850FFC51}" type="sibTrans" cxnId="{26BDB178-8823-4A52-9D1D-EFB568860C62}">
      <dgm:prSet/>
      <dgm:spPr/>
      <dgm:t>
        <a:bodyPr/>
        <a:lstStyle/>
        <a:p>
          <a:endParaRPr lang="en-US"/>
        </a:p>
      </dgm:t>
    </dgm:pt>
    <mc:AlternateContent xmlns:mc="http://schemas.openxmlformats.org/markup-compatibility/2006">
      <mc:Choice xmlns:a14="http://schemas.microsoft.com/office/drawing/2010/main" Requires="a14">
        <dgm:pt modelId="{26CBD8C1-1086-4861-919B-6EC03B8CB255}">
          <dgm:prSet/>
          <dgm:spPr/>
          <dgm:t>
            <a:bodyPr/>
            <a:lstStyle/>
            <a:p>
              <a:r>
                <a:rPr lang="en-US" dirty="0"/>
                <a:t>Limits number of iterations to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 </m:t>
                  </m:r>
                </m:oMath>
              </a14:m>
              <a:r>
                <a:rPr lang="en-US" dirty="0"/>
                <a:t>in policy evaluation </a:t>
              </a:r>
            </a:p>
          </dgm:t>
        </dgm:pt>
      </mc:Choice>
      <mc:Fallback>
        <dgm:pt modelId="{26CBD8C1-1086-4861-919B-6EC03B8CB255}">
          <dgm:prSet/>
          <dgm:spPr/>
          <dgm:t>
            <a:bodyPr/>
            <a:lstStyle/>
            <a:p>
              <a:r>
                <a:rPr lang="en-US" dirty="0"/>
                <a:t>Limits number of iterations to </a:t>
              </a:r>
              <a:r>
                <a:rPr lang="en-US" b="0" i="0">
                  <a:latin typeface="Cambria Math" panose="02040503050406030204" pitchFamily="18" charset="0"/>
                </a:rPr>
                <a:t>𝐾 </a:t>
              </a:r>
              <a:r>
                <a:rPr lang="en-US" dirty="0"/>
                <a:t>in policy evaluation </a:t>
              </a:r>
            </a:p>
          </dgm:t>
        </dgm:pt>
      </mc:Fallback>
    </mc:AlternateContent>
    <dgm:pt modelId="{9483BA7F-6534-4D22-8D0D-A8B55E5B23EF}" type="parTrans" cxnId="{D59E9A50-56BC-42B7-A982-2764D3C35DED}">
      <dgm:prSet/>
      <dgm:spPr/>
      <dgm:t>
        <a:bodyPr/>
        <a:lstStyle/>
        <a:p>
          <a:endParaRPr lang="en-US"/>
        </a:p>
      </dgm:t>
    </dgm:pt>
    <dgm:pt modelId="{CC0631DD-0E88-4FBE-98BF-88B9FC358673}" type="sibTrans" cxnId="{D59E9A50-56BC-42B7-A982-2764D3C35DED}">
      <dgm:prSet/>
      <dgm:spPr/>
      <dgm:t>
        <a:bodyPr/>
        <a:lstStyle/>
        <a:p>
          <a:endParaRPr lang="en-US"/>
        </a:p>
      </dgm:t>
    </dgm:pt>
    <dgm:pt modelId="{1BFE3205-D189-4A2A-9FA3-E67D2301365E}" type="pres">
      <dgm:prSet presAssocID="{0836CFA8-2BE9-4BD2-B7D8-704D094982A8}" presName="linear" presStyleCnt="0">
        <dgm:presLayoutVars>
          <dgm:animLvl val="lvl"/>
          <dgm:resizeHandles val="exact"/>
        </dgm:presLayoutVars>
      </dgm:prSet>
      <dgm:spPr/>
    </dgm:pt>
    <dgm:pt modelId="{51C41E0C-1E14-46B2-8BF7-A6CCBD96175B}" type="pres">
      <dgm:prSet presAssocID="{6FEFB2D0-A95C-4DD8-A995-F07865D428AA}" presName="parentText" presStyleLbl="node1" presStyleIdx="0" presStyleCnt="3">
        <dgm:presLayoutVars>
          <dgm:chMax val="0"/>
          <dgm:bulletEnabled val="1"/>
        </dgm:presLayoutVars>
      </dgm:prSet>
      <dgm:spPr/>
    </dgm:pt>
    <dgm:pt modelId="{82542A33-1120-40DE-AAB4-E3690D2703FE}" type="pres">
      <dgm:prSet presAssocID="{6FEFB2D0-A95C-4DD8-A995-F07865D428AA}" presName="childText" presStyleLbl="revTx" presStyleIdx="0" presStyleCnt="3">
        <dgm:presLayoutVars>
          <dgm:bulletEnabled val="1"/>
        </dgm:presLayoutVars>
      </dgm:prSet>
      <dgm:spPr/>
    </dgm:pt>
    <dgm:pt modelId="{5DC2BFE2-BAB1-4394-BF15-F19BC0317F35}" type="pres">
      <dgm:prSet presAssocID="{25E75A45-6CA5-4FFA-A00B-2DF8DB220167}" presName="parentText" presStyleLbl="node1" presStyleIdx="1" presStyleCnt="3">
        <dgm:presLayoutVars>
          <dgm:chMax val="0"/>
          <dgm:bulletEnabled val="1"/>
        </dgm:presLayoutVars>
      </dgm:prSet>
      <dgm:spPr/>
    </dgm:pt>
    <dgm:pt modelId="{864CEC57-3A82-429D-853B-DBE210F94C89}" type="pres">
      <dgm:prSet presAssocID="{25E75A45-6CA5-4FFA-A00B-2DF8DB220167}" presName="childText" presStyleLbl="revTx" presStyleIdx="1" presStyleCnt="3">
        <dgm:presLayoutVars>
          <dgm:bulletEnabled val="1"/>
        </dgm:presLayoutVars>
      </dgm:prSet>
      <dgm:spPr/>
    </dgm:pt>
    <dgm:pt modelId="{F849E4F2-CF4B-4647-BEB5-BA211918789E}" type="pres">
      <dgm:prSet presAssocID="{3ACF260C-8B5D-4D1D-8809-C3F1090ACB9D}" presName="parentText" presStyleLbl="node1" presStyleIdx="2" presStyleCnt="3">
        <dgm:presLayoutVars>
          <dgm:chMax val="0"/>
          <dgm:bulletEnabled val="1"/>
        </dgm:presLayoutVars>
      </dgm:prSet>
      <dgm:spPr/>
    </dgm:pt>
    <dgm:pt modelId="{006AEF48-60BB-4964-8213-7F6946998D7E}" type="pres">
      <dgm:prSet presAssocID="{3ACF260C-8B5D-4D1D-8809-C3F1090ACB9D}" presName="childText" presStyleLbl="revTx" presStyleIdx="2" presStyleCnt="3">
        <dgm:presLayoutVars>
          <dgm:bulletEnabled val="1"/>
        </dgm:presLayoutVars>
      </dgm:prSet>
      <dgm:spPr/>
    </dgm:pt>
  </dgm:ptLst>
  <dgm:cxnLst>
    <dgm:cxn modelId="{A4EA0715-1460-4E7D-8421-DA48227AC770}" type="presOf" srcId="{6FEFB2D0-A95C-4DD8-A995-F07865D428AA}" destId="{51C41E0C-1E14-46B2-8BF7-A6CCBD96175B}" srcOrd="0" destOrd="0" presId="urn:microsoft.com/office/officeart/2005/8/layout/vList2"/>
    <dgm:cxn modelId="{9B95DB1A-87F4-4899-80AE-6777C103127F}" srcId="{6FEFB2D0-A95C-4DD8-A995-F07865D428AA}" destId="{9B7D2BB8-DC00-482B-AC7C-239F135E07A6}" srcOrd="1" destOrd="0" parTransId="{057A6508-A539-4E7D-ACA4-9752839CAA5E}" sibTransId="{515C1081-0482-4CCD-9C95-01BE1EF25776}"/>
    <dgm:cxn modelId="{8F701622-3D0C-467E-852E-07AA99ED90D5}" srcId="{6FEFB2D0-A95C-4DD8-A995-F07865D428AA}" destId="{39E0AAB3-997F-466D-9DD5-542E15D9C80C}" srcOrd="2" destOrd="0" parTransId="{543D13F7-3CB2-4C78-9EBE-DDDF38E616E4}" sibTransId="{1DC89EF1-1EF2-4FDF-9232-A8B22FD1963B}"/>
    <dgm:cxn modelId="{FE6D622D-1046-4CFC-8139-0CA369D9E251}" srcId="{6FEFB2D0-A95C-4DD8-A995-F07865D428AA}" destId="{F4680E46-5D3E-4F5F-A262-83AED2688F6C}" srcOrd="0" destOrd="0" parTransId="{7E74D74A-E92F-4219-B4F0-7B437E10E549}" sibTransId="{EE0112AF-2CD0-4C24-A83F-A1CCD0CE3101}"/>
    <dgm:cxn modelId="{9A100543-8B38-41A6-826D-A4CE4E32D3DC}" srcId="{0836CFA8-2BE9-4BD2-B7D8-704D094982A8}" destId="{25E75A45-6CA5-4FFA-A00B-2DF8DB220167}" srcOrd="1" destOrd="0" parTransId="{C92EE427-F22A-4204-8ED8-5F82FCC898B3}" sibTransId="{F1C58065-586B-4A21-8720-03B9FFA986AF}"/>
    <dgm:cxn modelId="{35A02A46-7902-4079-AEF1-237ADA63B829}" type="presOf" srcId="{25DB1E71-807C-4F4D-A488-FDF7A53005F5}" destId="{864CEC57-3A82-429D-853B-DBE210F94C89}" srcOrd="0" destOrd="2" presId="urn:microsoft.com/office/officeart/2005/8/layout/vList2"/>
    <dgm:cxn modelId="{9F025647-A2FF-45C6-BAB8-5BCC8BB7FB5D}" srcId="{25E75A45-6CA5-4FFA-A00B-2DF8DB220167}" destId="{501A61C3-2D7E-4CAD-B4DF-BD89F99F88D6}" srcOrd="1" destOrd="0" parTransId="{9B90FEA2-E0C3-43CD-AF43-4F0327A4C503}" sibTransId="{C87BABBD-BB99-4652-BB4E-62644E8C48CA}"/>
    <dgm:cxn modelId="{F22EC467-CB48-4FB8-8642-F89DFCD4DFF0}" type="presOf" srcId="{0FF6BAB6-A8A4-48A4-B6EB-5AEA15DC1E6B}" destId="{864CEC57-3A82-429D-853B-DBE210F94C89}" srcOrd="0" destOrd="0" presId="urn:microsoft.com/office/officeart/2005/8/layout/vList2"/>
    <dgm:cxn modelId="{42DACB6F-19A8-41BE-9972-ED39A29927DF}" type="presOf" srcId="{0836CFA8-2BE9-4BD2-B7D8-704D094982A8}" destId="{1BFE3205-D189-4A2A-9FA3-E67D2301365E}" srcOrd="0" destOrd="0" presId="urn:microsoft.com/office/officeart/2005/8/layout/vList2"/>
    <dgm:cxn modelId="{D59E9A50-56BC-42B7-A982-2764D3C35DED}" srcId="{3ACF260C-8B5D-4D1D-8809-C3F1090ACB9D}" destId="{26CBD8C1-1086-4861-919B-6EC03B8CB255}" srcOrd="0" destOrd="0" parTransId="{9483BA7F-6534-4D22-8D0D-A8B55E5B23EF}" sibTransId="{CC0631DD-0E88-4FBE-98BF-88B9FC358673}"/>
    <dgm:cxn modelId="{40F69D77-9962-43F5-9D37-DD9608EFEBE8}" type="presOf" srcId="{501A61C3-2D7E-4CAD-B4DF-BD89F99F88D6}" destId="{864CEC57-3A82-429D-853B-DBE210F94C89}" srcOrd="0" destOrd="1" presId="urn:microsoft.com/office/officeart/2005/8/layout/vList2"/>
    <dgm:cxn modelId="{26BDB178-8823-4A52-9D1D-EFB568860C62}" srcId="{0836CFA8-2BE9-4BD2-B7D8-704D094982A8}" destId="{3ACF260C-8B5D-4D1D-8809-C3F1090ACB9D}" srcOrd="2" destOrd="0" parTransId="{1676B2AD-1FF4-456B-8EC1-012E52DDD88E}" sibTransId="{09F42039-F720-456E-B5F7-4E48850FFC51}"/>
    <dgm:cxn modelId="{0263D859-2536-4BFA-A885-897FF922ED66}" type="presOf" srcId="{25E75A45-6CA5-4FFA-A00B-2DF8DB220167}" destId="{5DC2BFE2-BAB1-4394-BF15-F19BC0317F35}" srcOrd="0" destOrd="0" presId="urn:microsoft.com/office/officeart/2005/8/layout/vList2"/>
    <dgm:cxn modelId="{6DF80C5A-9F1C-4412-ACA5-DF74D15D30A9}" type="presOf" srcId="{39E0AAB3-997F-466D-9DD5-542E15D9C80C}" destId="{82542A33-1120-40DE-AAB4-E3690D2703FE}" srcOrd="0" destOrd="2" presId="urn:microsoft.com/office/officeart/2005/8/layout/vList2"/>
    <dgm:cxn modelId="{0D7C0D83-E88B-4695-8E52-8E4F7CEBBA7C}" type="presOf" srcId="{F4680E46-5D3E-4F5F-A262-83AED2688F6C}" destId="{82542A33-1120-40DE-AAB4-E3690D2703FE}" srcOrd="0" destOrd="0" presId="urn:microsoft.com/office/officeart/2005/8/layout/vList2"/>
    <dgm:cxn modelId="{F77CC888-8346-4B85-B53B-73291437F46A}" srcId="{25E75A45-6CA5-4FFA-A00B-2DF8DB220167}" destId="{0FF6BAB6-A8A4-48A4-B6EB-5AEA15DC1E6B}" srcOrd="0" destOrd="0" parTransId="{F93E22E2-1999-4686-B0AB-884255B0136D}" sibTransId="{31A10462-57D7-4648-AE39-79F1D8E9902D}"/>
    <dgm:cxn modelId="{5E2E388E-141D-432C-8461-2600EBF9C4EB}" srcId="{0836CFA8-2BE9-4BD2-B7D8-704D094982A8}" destId="{6FEFB2D0-A95C-4DD8-A995-F07865D428AA}" srcOrd="0" destOrd="0" parTransId="{79D165EC-073F-4F0B-831C-4C4BC126390D}" sibTransId="{1A34449E-2230-4EDE-93AB-D0FDF7D50732}"/>
    <dgm:cxn modelId="{26565CB8-ED6E-429D-89CC-7E370D91F4AC}" type="presOf" srcId="{9B7D2BB8-DC00-482B-AC7C-239F135E07A6}" destId="{82542A33-1120-40DE-AAB4-E3690D2703FE}" srcOrd="0" destOrd="1" presId="urn:microsoft.com/office/officeart/2005/8/layout/vList2"/>
    <dgm:cxn modelId="{9F30EAE5-0235-44AC-9126-08476BE26ECC}" type="presOf" srcId="{26CBD8C1-1086-4861-919B-6EC03B8CB255}" destId="{006AEF48-60BB-4964-8213-7F6946998D7E}" srcOrd="0" destOrd="0" presId="urn:microsoft.com/office/officeart/2005/8/layout/vList2"/>
    <dgm:cxn modelId="{228741F0-9EFE-4AB2-A463-1DBE4E2AD999}" type="presOf" srcId="{3ACF260C-8B5D-4D1D-8809-C3F1090ACB9D}" destId="{F849E4F2-CF4B-4647-BEB5-BA211918789E}" srcOrd="0" destOrd="0" presId="urn:microsoft.com/office/officeart/2005/8/layout/vList2"/>
    <dgm:cxn modelId="{2BC9A4F8-2273-4312-9B62-D1C9F9F14D25}" srcId="{25E75A45-6CA5-4FFA-A00B-2DF8DB220167}" destId="{25DB1E71-807C-4F4D-A488-FDF7A53005F5}" srcOrd="2" destOrd="0" parTransId="{0D509440-8C09-499B-AA03-A692EA83EAE6}" sibTransId="{529671C7-0709-441F-8BE3-608CD77A00B3}"/>
    <dgm:cxn modelId="{6130EAE3-7619-4546-87C4-E8DF2B46EE3A}" type="presParOf" srcId="{1BFE3205-D189-4A2A-9FA3-E67D2301365E}" destId="{51C41E0C-1E14-46B2-8BF7-A6CCBD96175B}" srcOrd="0" destOrd="0" presId="urn:microsoft.com/office/officeart/2005/8/layout/vList2"/>
    <dgm:cxn modelId="{86D7C01C-863F-414E-857C-912DDB3E16EC}" type="presParOf" srcId="{1BFE3205-D189-4A2A-9FA3-E67D2301365E}" destId="{82542A33-1120-40DE-AAB4-E3690D2703FE}" srcOrd="1" destOrd="0" presId="urn:microsoft.com/office/officeart/2005/8/layout/vList2"/>
    <dgm:cxn modelId="{E88237CD-2418-4983-B915-B01DD0F7BF82}" type="presParOf" srcId="{1BFE3205-D189-4A2A-9FA3-E67D2301365E}" destId="{5DC2BFE2-BAB1-4394-BF15-F19BC0317F35}" srcOrd="2" destOrd="0" presId="urn:microsoft.com/office/officeart/2005/8/layout/vList2"/>
    <dgm:cxn modelId="{663BBB17-79F5-4FE0-A4FA-459B46DC8E7C}" type="presParOf" srcId="{1BFE3205-D189-4A2A-9FA3-E67D2301365E}" destId="{864CEC57-3A82-429D-853B-DBE210F94C89}" srcOrd="3" destOrd="0" presId="urn:microsoft.com/office/officeart/2005/8/layout/vList2"/>
    <dgm:cxn modelId="{4B8DFFF7-FD7C-4161-86B7-338E395A1B85}" type="presParOf" srcId="{1BFE3205-D189-4A2A-9FA3-E67D2301365E}" destId="{F849E4F2-CF4B-4647-BEB5-BA211918789E}" srcOrd="4" destOrd="0" presId="urn:microsoft.com/office/officeart/2005/8/layout/vList2"/>
    <dgm:cxn modelId="{78DB27B6-A21A-4BE1-A75D-60025E39964F}" type="presParOf" srcId="{1BFE3205-D189-4A2A-9FA3-E67D2301365E}" destId="{006AEF48-60BB-4964-8213-7F6946998D7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36CFA8-2BE9-4BD2-B7D8-704D094982A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FEFB2D0-A95C-4DD8-A995-F07865D428AA}">
      <dgm:prSet phldrT="[Text]"/>
      <dgm:spPr/>
      <dgm:t>
        <a:bodyPr/>
        <a:lstStyle/>
        <a:p>
          <a:r>
            <a:rPr lang="en-US" dirty="0"/>
            <a:t>Policy iteration</a:t>
          </a:r>
        </a:p>
      </dgm:t>
    </dgm:pt>
    <dgm:pt modelId="{79D165EC-073F-4F0B-831C-4C4BC126390D}" type="parTrans" cxnId="{5E2E388E-141D-432C-8461-2600EBF9C4EB}">
      <dgm:prSet/>
      <dgm:spPr/>
      <dgm:t>
        <a:bodyPr/>
        <a:lstStyle/>
        <a:p>
          <a:endParaRPr lang="en-US"/>
        </a:p>
      </dgm:t>
    </dgm:pt>
    <dgm:pt modelId="{1A34449E-2230-4EDE-93AB-D0FDF7D50732}" type="sibTrans" cxnId="{5E2E388E-141D-432C-8461-2600EBF9C4EB}">
      <dgm:prSet/>
      <dgm:spPr/>
      <dgm:t>
        <a:bodyPr/>
        <a:lstStyle/>
        <a:p>
          <a:endParaRPr lang="en-US"/>
        </a:p>
      </dgm:t>
    </dgm:pt>
    <dgm:pt modelId="{F4680E46-5D3E-4F5F-A262-83AED2688F6C}">
      <dgm:prSet phldrT="[Text]"/>
      <dgm:spPr/>
      <dgm:t>
        <a:bodyPr/>
        <a:lstStyle/>
        <a:p>
          <a:r>
            <a:rPr lang="en-US" dirty="0"/>
            <a:t>Evaluate policy until convergence (with some tolerance)</a:t>
          </a:r>
        </a:p>
      </dgm:t>
    </dgm:pt>
    <dgm:pt modelId="{7E74D74A-E92F-4219-B4F0-7B437E10E549}" type="parTrans" cxnId="{FE6D622D-1046-4CFC-8139-0CA369D9E251}">
      <dgm:prSet/>
      <dgm:spPr/>
      <dgm:t>
        <a:bodyPr/>
        <a:lstStyle/>
        <a:p>
          <a:endParaRPr lang="en-US"/>
        </a:p>
      </dgm:t>
    </dgm:pt>
    <dgm:pt modelId="{EE0112AF-2CD0-4C24-A83F-A1CCD0CE3101}" type="sibTrans" cxnId="{FE6D622D-1046-4CFC-8139-0CA369D9E251}">
      <dgm:prSet/>
      <dgm:spPr/>
      <dgm:t>
        <a:bodyPr/>
        <a:lstStyle/>
        <a:p>
          <a:endParaRPr lang="en-US"/>
        </a:p>
      </dgm:t>
    </dgm:pt>
    <dgm:pt modelId="{25E75A45-6CA5-4FFA-A00B-2DF8DB220167}">
      <dgm:prSet phldrT="[Text]"/>
      <dgm:spPr/>
      <dgm:t>
        <a:bodyPr/>
        <a:lstStyle/>
        <a:p>
          <a:r>
            <a:rPr lang="en-US" dirty="0"/>
            <a:t>Value iteration</a:t>
          </a:r>
        </a:p>
      </dgm:t>
    </dgm:pt>
    <dgm:pt modelId="{C92EE427-F22A-4204-8ED8-5F82FCC898B3}" type="parTrans" cxnId="{9A100543-8B38-41A6-826D-A4CE4E32D3DC}">
      <dgm:prSet/>
      <dgm:spPr/>
      <dgm:t>
        <a:bodyPr/>
        <a:lstStyle/>
        <a:p>
          <a:endParaRPr lang="en-US"/>
        </a:p>
      </dgm:t>
    </dgm:pt>
    <dgm:pt modelId="{F1C58065-586B-4A21-8720-03B9FFA986AF}" type="sibTrans" cxnId="{9A100543-8B38-41A6-826D-A4CE4E32D3DC}">
      <dgm:prSet/>
      <dgm:spPr/>
      <dgm:t>
        <a:bodyPr/>
        <a:lstStyle/>
        <a:p>
          <a:endParaRPr lang="en-US"/>
        </a:p>
      </dgm:t>
    </dgm:pt>
    <dgm:pt modelId="{0FF6BAB6-A8A4-48A4-B6EB-5AEA15DC1E6B}">
      <dgm:prSet phldrT="[Text]"/>
      <dgm:spPr/>
      <dgm:t>
        <a:bodyPr/>
        <a:lstStyle/>
        <a:p>
          <a:r>
            <a:rPr lang="en-US" dirty="0"/>
            <a:t>Evaluate policy only with single iteration</a:t>
          </a:r>
        </a:p>
      </dgm:t>
    </dgm:pt>
    <dgm:pt modelId="{F93E22E2-1999-4686-B0AB-884255B0136D}" type="parTrans" cxnId="{F77CC888-8346-4B85-B53B-73291437F46A}">
      <dgm:prSet/>
      <dgm:spPr/>
      <dgm:t>
        <a:bodyPr/>
        <a:lstStyle/>
        <a:p>
          <a:endParaRPr lang="en-US"/>
        </a:p>
      </dgm:t>
    </dgm:pt>
    <dgm:pt modelId="{31A10462-57D7-4648-AE39-79F1D8E9902D}" type="sibTrans" cxnId="{F77CC888-8346-4B85-B53B-73291437F46A}">
      <dgm:prSet/>
      <dgm:spPr/>
      <dgm:t>
        <a:bodyPr/>
        <a:lstStyle/>
        <a:p>
          <a:endParaRPr lang="en-US"/>
        </a:p>
      </dgm:t>
    </dgm:pt>
    <dgm:pt modelId="{9B7D2BB8-DC00-482B-AC7C-239F135E07A6}">
      <dgm:prSet phldrT="[Text]"/>
      <dgm:spPr/>
      <dgm:t>
        <a:bodyPr/>
        <a:lstStyle/>
        <a:p>
          <a:r>
            <a:rPr lang="en-US" dirty="0"/>
            <a:t>Improve policy</a:t>
          </a:r>
        </a:p>
      </dgm:t>
    </dgm:pt>
    <dgm:pt modelId="{057A6508-A539-4E7D-ACA4-9752839CAA5E}" type="parTrans" cxnId="{9B95DB1A-87F4-4899-80AE-6777C103127F}">
      <dgm:prSet/>
      <dgm:spPr/>
      <dgm:t>
        <a:bodyPr/>
        <a:lstStyle/>
        <a:p>
          <a:endParaRPr lang="en-US"/>
        </a:p>
      </dgm:t>
    </dgm:pt>
    <dgm:pt modelId="{515C1081-0482-4CCD-9C95-01BE1EF25776}" type="sibTrans" cxnId="{9B95DB1A-87F4-4899-80AE-6777C103127F}">
      <dgm:prSet/>
      <dgm:spPr/>
      <dgm:t>
        <a:bodyPr/>
        <a:lstStyle/>
        <a:p>
          <a:endParaRPr lang="en-US"/>
        </a:p>
      </dgm:t>
    </dgm:pt>
    <dgm:pt modelId="{501A61C3-2D7E-4CAD-B4DF-BD89F99F88D6}">
      <dgm:prSet/>
      <dgm:spPr/>
      <dgm:t>
        <a:bodyPr/>
        <a:lstStyle/>
        <a:p>
          <a:r>
            <a:rPr lang="en-US" dirty="0"/>
            <a:t>Improve policy</a:t>
          </a:r>
        </a:p>
      </dgm:t>
    </dgm:pt>
    <dgm:pt modelId="{9B90FEA2-E0C3-43CD-AF43-4F0327A4C503}" type="parTrans" cxnId="{9F025647-A2FF-45C6-BAB8-5BCC8BB7FB5D}">
      <dgm:prSet/>
      <dgm:spPr/>
      <dgm:t>
        <a:bodyPr/>
        <a:lstStyle/>
        <a:p>
          <a:endParaRPr lang="en-US"/>
        </a:p>
      </dgm:t>
    </dgm:pt>
    <dgm:pt modelId="{C87BABBD-BB99-4652-BB4E-62644E8C48CA}" type="sibTrans" cxnId="{9F025647-A2FF-45C6-BAB8-5BCC8BB7FB5D}">
      <dgm:prSet/>
      <dgm:spPr/>
      <dgm:t>
        <a:bodyPr/>
        <a:lstStyle/>
        <a:p>
          <a:endParaRPr lang="en-US"/>
        </a:p>
      </dgm:t>
    </dgm:pt>
    <dgm:pt modelId="{39E0AAB3-997F-466D-9DD5-542E15D9C80C}">
      <dgm:prSet phldrT="[Text]"/>
      <dgm:spPr/>
      <dgm:t>
        <a:bodyPr/>
        <a:lstStyle/>
        <a:p>
          <a:r>
            <a:rPr lang="en-US" dirty="0"/>
            <a:t>PI is </a:t>
          </a:r>
          <a:r>
            <a:rPr lang="en-US" dirty="0">
              <a:solidFill>
                <a:schemeClr val="accent1"/>
              </a:solidFill>
            </a:rPr>
            <a:t>slower</a:t>
          </a:r>
          <a:r>
            <a:rPr lang="en-US" dirty="0"/>
            <a:t> per cycle but requires </a:t>
          </a:r>
          <a:r>
            <a:rPr lang="en-US" dirty="0">
              <a:solidFill>
                <a:schemeClr val="accent1"/>
              </a:solidFill>
            </a:rPr>
            <a:t>fewer</a:t>
          </a:r>
          <a:r>
            <a:rPr lang="en-US" dirty="0"/>
            <a:t> cycles</a:t>
          </a:r>
        </a:p>
      </dgm:t>
    </dgm:pt>
    <dgm:pt modelId="{543D13F7-3CB2-4C78-9EBE-DDDF38E616E4}" type="parTrans" cxnId="{8F701622-3D0C-467E-852E-07AA99ED90D5}">
      <dgm:prSet/>
      <dgm:spPr/>
      <dgm:t>
        <a:bodyPr/>
        <a:lstStyle/>
        <a:p>
          <a:endParaRPr lang="en-US"/>
        </a:p>
      </dgm:t>
    </dgm:pt>
    <dgm:pt modelId="{1DC89EF1-1EF2-4FDF-9232-A8B22FD1963B}" type="sibTrans" cxnId="{8F701622-3D0C-467E-852E-07AA99ED90D5}">
      <dgm:prSet/>
      <dgm:spPr/>
      <dgm:t>
        <a:bodyPr/>
        <a:lstStyle/>
        <a:p>
          <a:endParaRPr lang="en-US"/>
        </a:p>
      </dgm:t>
    </dgm:pt>
    <dgm:pt modelId="{25DB1E71-807C-4F4D-A488-FDF7A53005F5}">
      <dgm:prSet/>
      <dgm:spPr/>
      <dgm:t>
        <a:bodyPr/>
        <a:lstStyle/>
        <a:p>
          <a:r>
            <a:rPr lang="en-US" dirty="0"/>
            <a:t>PI is </a:t>
          </a:r>
          <a:r>
            <a:rPr lang="en-US" dirty="0">
              <a:solidFill>
                <a:schemeClr val="accent1"/>
              </a:solidFill>
            </a:rPr>
            <a:t>faster</a:t>
          </a:r>
          <a:r>
            <a:rPr lang="en-US" dirty="0"/>
            <a:t> per cycle but requires </a:t>
          </a:r>
          <a:r>
            <a:rPr lang="en-US" dirty="0">
              <a:solidFill>
                <a:schemeClr val="accent1"/>
              </a:solidFill>
            </a:rPr>
            <a:t>more</a:t>
          </a:r>
          <a:r>
            <a:rPr lang="en-US" dirty="0"/>
            <a:t> cycles</a:t>
          </a:r>
        </a:p>
      </dgm:t>
    </dgm:pt>
    <dgm:pt modelId="{0D509440-8C09-499B-AA03-A692EA83EAE6}" type="parTrans" cxnId="{2BC9A4F8-2273-4312-9B62-D1C9F9F14D25}">
      <dgm:prSet/>
      <dgm:spPr/>
      <dgm:t>
        <a:bodyPr/>
        <a:lstStyle/>
        <a:p>
          <a:endParaRPr lang="en-US"/>
        </a:p>
      </dgm:t>
    </dgm:pt>
    <dgm:pt modelId="{529671C7-0709-441F-8BE3-608CD77A00B3}" type="sibTrans" cxnId="{2BC9A4F8-2273-4312-9B62-D1C9F9F14D25}">
      <dgm:prSet/>
      <dgm:spPr/>
      <dgm:t>
        <a:bodyPr/>
        <a:lstStyle/>
        <a:p>
          <a:endParaRPr lang="en-US"/>
        </a:p>
      </dgm:t>
    </dgm:pt>
    <dgm:pt modelId="{3ACF260C-8B5D-4D1D-8809-C3F1090ACB9D}">
      <dgm:prSet/>
      <dgm:spPr/>
      <dgm:t>
        <a:bodyPr/>
        <a:lstStyle/>
        <a:p>
          <a:r>
            <a:rPr lang="en-US" dirty="0"/>
            <a:t>Modified policy iteration</a:t>
          </a:r>
        </a:p>
      </dgm:t>
    </dgm:pt>
    <dgm:pt modelId="{1676B2AD-1FF4-456B-8EC1-012E52DDD88E}" type="parTrans" cxnId="{26BDB178-8823-4A52-9D1D-EFB568860C62}">
      <dgm:prSet/>
      <dgm:spPr/>
      <dgm:t>
        <a:bodyPr/>
        <a:lstStyle/>
        <a:p>
          <a:endParaRPr lang="en-US"/>
        </a:p>
      </dgm:t>
    </dgm:pt>
    <dgm:pt modelId="{09F42039-F720-456E-B5F7-4E48850FFC51}" type="sibTrans" cxnId="{26BDB178-8823-4A52-9D1D-EFB568860C62}">
      <dgm:prSet/>
      <dgm:spPr/>
      <dgm:t>
        <a:bodyPr/>
        <a:lstStyle/>
        <a:p>
          <a:endParaRPr lang="en-US"/>
        </a:p>
      </dgm:t>
    </dgm:pt>
    <dgm:pt modelId="{26CBD8C1-1086-4861-919B-6EC03B8CB255}">
      <dgm:prSet/>
      <dgm:spPr>
        <a:blipFill>
          <a:blip xmlns:r="http://schemas.openxmlformats.org/officeDocument/2006/relationships" r:embed="rId1"/>
          <a:stretch>
            <a:fillRect t="-19118" b="-14706"/>
          </a:stretch>
        </a:blipFill>
      </dgm:spPr>
      <dgm:t>
        <a:bodyPr/>
        <a:lstStyle/>
        <a:p>
          <a:r>
            <a:rPr lang="en-US">
              <a:noFill/>
            </a:rPr>
            <a:t> </a:t>
          </a:r>
        </a:p>
      </dgm:t>
    </dgm:pt>
    <dgm:pt modelId="{9483BA7F-6534-4D22-8D0D-A8B55E5B23EF}" type="parTrans" cxnId="{D59E9A50-56BC-42B7-A982-2764D3C35DED}">
      <dgm:prSet/>
      <dgm:spPr/>
      <dgm:t>
        <a:bodyPr/>
        <a:lstStyle/>
        <a:p>
          <a:endParaRPr lang="en-US"/>
        </a:p>
      </dgm:t>
    </dgm:pt>
    <dgm:pt modelId="{CC0631DD-0E88-4FBE-98BF-88B9FC358673}" type="sibTrans" cxnId="{D59E9A50-56BC-42B7-A982-2764D3C35DED}">
      <dgm:prSet/>
      <dgm:spPr/>
      <dgm:t>
        <a:bodyPr/>
        <a:lstStyle/>
        <a:p>
          <a:endParaRPr lang="en-US"/>
        </a:p>
      </dgm:t>
    </dgm:pt>
    <dgm:pt modelId="{1BFE3205-D189-4A2A-9FA3-E67D2301365E}" type="pres">
      <dgm:prSet presAssocID="{0836CFA8-2BE9-4BD2-B7D8-704D094982A8}" presName="linear" presStyleCnt="0">
        <dgm:presLayoutVars>
          <dgm:animLvl val="lvl"/>
          <dgm:resizeHandles val="exact"/>
        </dgm:presLayoutVars>
      </dgm:prSet>
      <dgm:spPr/>
    </dgm:pt>
    <dgm:pt modelId="{51C41E0C-1E14-46B2-8BF7-A6CCBD96175B}" type="pres">
      <dgm:prSet presAssocID="{6FEFB2D0-A95C-4DD8-A995-F07865D428AA}" presName="parentText" presStyleLbl="node1" presStyleIdx="0" presStyleCnt="3">
        <dgm:presLayoutVars>
          <dgm:chMax val="0"/>
          <dgm:bulletEnabled val="1"/>
        </dgm:presLayoutVars>
      </dgm:prSet>
      <dgm:spPr/>
    </dgm:pt>
    <dgm:pt modelId="{82542A33-1120-40DE-AAB4-E3690D2703FE}" type="pres">
      <dgm:prSet presAssocID="{6FEFB2D0-A95C-4DD8-A995-F07865D428AA}" presName="childText" presStyleLbl="revTx" presStyleIdx="0" presStyleCnt="3">
        <dgm:presLayoutVars>
          <dgm:bulletEnabled val="1"/>
        </dgm:presLayoutVars>
      </dgm:prSet>
      <dgm:spPr/>
    </dgm:pt>
    <dgm:pt modelId="{5DC2BFE2-BAB1-4394-BF15-F19BC0317F35}" type="pres">
      <dgm:prSet presAssocID="{25E75A45-6CA5-4FFA-A00B-2DF8DB220167}" presName="parentText" presStyleLbl="node1" presStyleIdx="1" presStyleCnt="3">
        <dgm:presLayoutVars>
          <dgm:chMax val="0"/>
          <dgm:bulletEnabled val="1"/>
        </dgm:presLayoutVars>
      </dgm:prSet>
      <dgm:spPr/>
    </dgm:pt>
    <dgm:pt modelId="{864CEC57-3A82-429D-853B-DBE210F94C89}" type="pres">
      <dgm:prSet presAssocID="{25E75A45-6CA5-4FFA-A00B-2DF8DB220167}" presName="childText" presStyleLbl="revTx" presStyleIdx="1" presStyleCnt="3">
        <dgm:presLayoutVars>
          <dgm:bulletEnabled val="1"/>
        </dgm:presLayoutVars>
      </dgm:prSet>
      <dgm:spPr/>
    </dgm:pt>
    <dgm:pt modelId="{F849E4F2-CF4B-4647-BEB5-BA211918789E}" type="pres">
      <dgm:prSet presAssocID="{3ACF260C-8B5D-4D1D-8809-C3F1090ACB9D}" presName="parentText" presStyleLbl="node1" presStyleIdx="2" presStyleCnt="3">
        <dgm:presLayoutVars>
          <dgm:chMax val="0"/>
          <dgm:bulletEnabled val="1"/>
        </dgm:presLayoutVars>
      </dgm:prSet>
      <dgm:spPr/>
    </dgm:pt>
    <dgm:pt modelId="{006AEF48-60BB-4964-8213-7F6946998D7E}" type="pres">
      <dgm:prSet presAssocID="{3ACF260C-8B5D-4D1D-8809-C3F1090ACB9D}" presName="childText" presStyleLbl="revTx" presStyleIdx="2" presStyleCnt="3">
        <dgm:presLayoutVars>
          <dgm:bulletEnabled val="1"/>
        </dgm:presLayoutVars>
      </dgm:prSet>
      <dgm:spPr/>
    </dgm:pt>
  </dgm:ptLst>
  <dgm:cxnLst>
    <dgm:cxn modelId="{A4EA0715-1460-4E7D-8421-DA48227AC770}" type="presOf" srcId="{6FEFB2D0-A95C-4DD8-A995-F07865D428AA}" destId="{51C41E0C-1E14-46B2-8BF7-A6CCBD96175B}" srcOrd="0" destOrd="0" presId="urn:microsoft.com/office/officeart/2005/8/layout/vList2"/>
    <dgm:cxn modelId="{9B95DB1A-87F4-4899-80AE-6777C103127F}" srcId="{6FEFB2D0-A95C-4DD8-A995-F07865D428AA}" destId="{9B7D2BB8-DC00-482B-AC7C-239F135E07A6}" srcOrd="1" destOrd="0" parTransId="{057A6508-A539-4E7D-ACA4-9752839CAA5E}" sibTransId="{515C1081-0482-4CCD-9C95-01BE1EF25776}"/>
    <dgm:cxn modelId="{8F701622-3D0C-467E-852E-07AA99ED90D5}" srcId="{6FEFB2D0-A95C-4DD8-A995-F07865D428AA}" destId="{39E0AAB3-997F-466D-9DD5-542E15D9C80C}" srcOrd="2" destOrd="0" parTransId="{543D13F7-3CB2-4C78-9EBE-DDDF38E616E4}" sibTransId="{1DC89EF1-1EF2-4FDF-9232-A8B22FD1963B}"/>
    <dgm:cxn modelId="{FE6D622D-1046-4CFC-8139-0CA369D9E251}" srcId="{6FEFB2D0-A95C-4DD8-A995-F07865D428AA}" destId="{F4680E46-5D3E-4F5F-A262-83AED2688F6C}" srcOrd="0" destOrd="0" parTransId="{7E74D74A-E92F-4219-B4F0-7B437E10E549}" sibTransId="{EE0112AF-2CD0-4C24-A83F-A1CCD0CE3101}"/>
    <dgm:cxn modelId="{9A100543-8B38-41A6-826D-A4CE4E32D3DC}" srcId="{0836CFA8-2BE9-4BD2-B7D8-704D094982A8}" destId="{25E75A45-6CA5-4FFA-A00B-2DF8DB220167}" srcOrd="1" destOrd="0" parTransId="{C92EE427-F22A-4204-8ED8-5F82FCC898B3}" sibTransId="{F1C58065-586B-4A21-8720-03B9FFA986AF}"/>
    <dgm:cxn modelId="{35A02A46-7902-4079-AEF1-237ADA63B829}" type="presOf" srcId="{25DB1E71-807C-4F4D-A488-FDF7A53005F5}" destId="{864CEC57-3A82-429D-853B-DBE210F94C89}" srcOrd="0" destOrd="2" presId="urn:microsoft.com/office/officeart/2005/8/layout/vList2"/>
    <dgm:cxn modelId="{9F025647-A2FF-45C6-BAB8-5BCC8BB7FB5D}" srcId="{25E75A45-6CA5-4FFA-A00B-2DF8DB220167}" destId="{501A61C3-2D7E-4CAD-B4DF-BD89F99F88D6}" srcOrd="1" destOrd="0" parTransId="{9B90FEA2-E0C3-43CD-AF43-4F0327A4C503}" sibTransId="{C87BABBD-BB99-4652-BB4E-62644E8C48CA}"/>
    <dgm:cxn modelId="{F22EC467-CB48-4FB8-8642-F89DFCD4DFF0}" type="presOf" srcId="{0FF6BAB6-A8A4-48A4-B6EB-5AEA15DC1E6B}" destId="{864CEC57-3A82-429D-853B-DBE210F94C89}" srcOrd="0" destOrd="0" presId="urn:microsoft.com/office/officeart/2005/8/layout/vList2"/>
    <dgm:cxn modelId="{42DACB6F-19A8-41BE-9972-ED39A29927DF}" type="presOf" srcId="{0836CFA8-2BE9-4BD2-B7D8-704D094982A8}" destId="{1BFE3205-D189-4A2A-9FA3-E67D2301365E}" srcOrd="0" destOrd="0" presId="urn:microsoft.com/office/officeart/2005/8/layout/vList2"/>
    <dgm:cxn modelId="{D59E9A50-56BC-42B7-A982-2764D3C35DED}" srcId="{3ACF260C-8B5D-4D1D-8809-C3F1090ACB9D}" destId="{26CBD8C1-1086-4861-919B-6EC03B8CB255}" srcOrd="0" destOrd="0" parTransId="{9483BA7F-6534-4D22-8D0D-A8B55E5B23EF}" sibTransId="{CC0631DD-0E88-4FBE-98BF-88B9FC358673}"/>
    <dgm:cxn modelId="{40F69D77-9962-43F5-9D37-DD9608EFEBE8}" type="presOf" srcId="{501A61C3-2D7E-4CAD-B4DF-BD89F99F88D6}" destId="{864CEC57-3A82-429D-853B-DBE210F94C89}" srcOrd="0" destOrd="1" presId="urn:microsoft.com/office/officeart/2005/8/layout/vList2"/>
    <dgm:cxn modelId="{26BDB178-8823-4A52-9D1D-EFB568860C62}" srcId="{0836CFA8-2BE9-4BD2-B7D8-704D094982A8}" destId="{3ACF260C-8B5D-4D1D-8809-C3F1090ACB9D}" srcOrd="2" destOrd="0" parTransId="{1676B2AD-1FF4-456B-8EC1-012E52DDD88E}" sibTransId="{09F42039-F720-456E-B5F7-4E48850FFC51}"/>
    <dgm:cxn modelId="{0263D859-2536-4BFA-A885-897FF922ED66}" type="presOf" srcId="{25E75A45-6CA5-4FFA-A00B-2DF8DB220167}" destId="{5DC2BFE2-BAB1-4394-BF15-F19BC0317F35}" srcOrd="0" destOrd="0" presId="urn:microsoft.com/office/officeart/2005/8/layout/vList2"/>
    <dgm:cxn modelId="{6DF80C5A-9F1C-4412-ACA5-DF74D15D30A9}" type="presOf" srcId="{39E0AAB3-997F-466D-9DD5-542E15D9C80C}" destId="{82542A33-1120-40DE-AAB4-E3690D2703FE}" srcOrd="0" destOrd="2" presId="urn:microsoft.com/office/officeart/2005/8/layout/vList2"/>
    <dgm:cxn modelId="{0D7C0D83-E88B-4695-8E52-8E4F7CEBBA7C}" type="presOf" srcId="{F4680E46-5D3E-4F5F-A262-83AED2688F6C}" destId="{82542A33-1120-40DE-AAB4-E3690D2703FE}" srcOrd="0" destOrd="0" presId="urn:microsoft.com/office/officeart/2005/8/layout/vList2"/>
    <dgm:cxn modelId="{F77CC888-8346-4B85-B53B-73291437F46A}" srcId="{25E75A45-6CA5-4FFA-A00B-2DF8DB220167}" destId="{0FF6BAB6-A8A4-48A4-B6EB-5AEA15DC1E6B}" srcOrd="0" destOrd="0" parTransId="{F93E22E2-1999-4686-B0AB-884255B0136D}" sibTransId="{31A10462-57D7-4648-AE39-79F1D8E9902D}"/>
    <dgm:cxn modelId="{5E2E388E-141D-432C-8461-2600EBF9C4EB}" srcId="{0836CFA8-2BE9-4BD2-B7D8-704D094982A8}" destId="{6FEFB2D0-A95C-4DD8-A995-F07865D428AA}" srcOrd="0" destOrd="0" parTransId="{79D165EC-073F-4F0B-831C-4C4BC126390D}" sibTransId="{1A34449E-2230-4EDE-93AB-D0FDF7D50732}"/>
    <dgm:cxn modelId="{26565CB8-ED6E-429D-89CC-7E370D91F4AC}" type="presOf" srcId="{9B7D2BB8-DC00-482B-AC7C-239F135E07A6}" destId="{82542A33-1120-40DE-AAB4-E3690D2703FE}" srcOrd="0" destOrd="1" presId="urn:microsoft.com/office/officeart/2005/8/layout/vList2"/>
    <dgm:cxn modelId="{9F30EAE5-0235-44AC-9126-08476BE26ECC}" type="presOf" srcId="{26CBD8C1-1086-4861-919B-6EC03B8CB255}" destId="{006AEF48-60BB-4964-8213-7F6946998D7E}" srcOrd="0" destOrd="0" presId="urn:microsoft.com/office/officeart/2005/8/layout/vList2"/>
    <dgm:cxn modelId="{228741F0-9EFE-4AB2-A463-1DBE4E2AD999}" type="presOf" srcId="{3ACF260C-8B5D-4D1D-8809-C3F1090ACB9D}" destId="{F849E4F2-CF4B-4647-BEB5-BA211918789E}" srcOrd="0" destOrd="0" presId="urn:microsoft.com/office/officeart/2005/8/layout/vList2"/>
    <dgm:cxn modelId="{2BC9A4F8-2273-4312-9B62-D1C9F9F14D25}" srcId="{25E75A45-6CA5-4FFA-A00B-2DF8DB220167}" destId="{25DB1E71-807C-4F4D-A488-FDF7A53005F5}" srcOrd="2" destOrd="0" parTransId="{0D509440-8C09-499B-AA03-A692EA83EAE6}" sibTransId="{529671C7-0709-441F-8BE3-608CD77A00B3}"/>
    <dgm:cxn modelId="{6130EAE3-7619-4546-87C4-E8DF2B46EE3A}" type="presParOf" srcId="{1BFE3205-D189-4A2A-9FA3-E67D2301365E}" destId="{51C41E0C-1E14-46B2-8BF7-A6CCBD96175B}" srcOrd="0" destOrd="0" presId="urn:microsoft.com/office/officeart/2005/8/layout/vList2"/>
    <dgm:cxn modelId="{86D7C01C-863F-414E-857C-912DDB3E16EC}" type="presParOf" srcId="{1BFE3205-D189-4A2A-9FA3-E67D2301365E}" destId="{82542A33-1120-40DE-AAB4-E3690D2703FE}" srcOrd="1" destOrd="0" presId="urn:microsoft.com/office/officeart/2005/8/layout/vList2"/>
    <dgm:cxn modelId="{E88237CD-2418-4983-B915-B01DD0F7BF82}" type="presParOf" srcId="{1BFE3205-D189-4A2A-9FA3-E67D2301365E}" destId="{5DC2BFE2-BAB1-4394-BF15-F19BC0317F35}" srcOrd="2" destOrd="0" presId="urn:microsoft.com/office/officeart/2005/8/layout/vList2"/>
    <dgm:cxn modelId="{663BBB17-79F5-4FE0-A4FA-459B46DC8E7C}" type="presParOf" srcId="{1BFE3205-D189-4A2A-9FA3-E67D2301365E}" destId="{864CEC57-3A82-429D-853B-DBE210F94C89}" srcOrd="3" destOrd="0" presId="urn:microsoft.com/office/officeart/2005/8/layout/vList2"/>
    <dgm:cxn modelId="{4B8DFFF7-FD7C-4161-86B7-338E395A1B85}" type="presParOf" srcId="{1BFE3205-D189-4A2A-9FA3-E67D2301365E}" destId="{F849E4F2-CF4B-4647-BEB5-BA211918789E}" srcOrd="4" destOrd="0" presId="urn:microsoft.com/office/officeart/2005/8/layout/vList2"/>
    <dgm:cxn modelId="{78DB27B6-A21A-4BE1-A75D-60025E39964F}" type="presParOf" srcId="{1BFE3205-D189-4A2A-9FA3-E67D2301365E}" destId="{006AEF48-60BB-4964-8213-7F6946998D7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6BEB9-507B-4EB8-9D24-8ED3431AC313}">
      <dsp:nvSpPr>
        <dsp:cNvPr id="0" name=""/>
        <dsp:cNvSpPr/>
      </dsp:nvSpPr>
      <dsp:spPr>
        <a:xfrm>
          <a:off x="6642545" y="1300810"/>
          <a:ext cx="161016" cy="2018078"/>
        </a:xfrm>
        <a:custGeom>
          <a:avLst/>
          <a:gdLst/>
          <a:ahLst/>
          <a:cxnLst/>
          <a:rect l="0" t="0" r="0" b="0"/>
          <a:pathLst>
            <a:path>
              <a:moveTo>
                <a:pt x="0" y="0"/>
              </a:moveTo>
              <a:lnTo>
                <a:pt x="0" y="2018078"/>
              </a:lnTo>
              <a:lnTo>
                <a:pt x="161016" y="201807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186F7A-2C0F-4FB2-A8B0-BFB52E3B246F}">
      <dsp:nvSpPr>
        <dsp:cNvPr id="0" name=""/>
        <dsp:cNvSpPr/>
      </dsp:nvSpPr>
      <dsp:spPr>
        <a:xfrm>
          <a:off x="6642545" y="1300810"/>
          <a:ext cx="161016" cy="1255931"/>
        </a:xfrm>
        <a:custGeom>
          <a:avLst/>
          <a:gdLst/>
          <a:ahLst/>
          <a:cxnLst/>
          <a:rect l="0" t="0" r="0" b="0"/>
          <a:pathLst>
            <a:path>
              <a:moveTo>
                <a:pt x="0" y="0"/>
              </a:moveTo>
              <a:lnTo>
                <a:pt x="0" y="1255931"/>
              </a:lnTo>
              <a:lnTo>
                <a:pt x="161016" y="12559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E6B9FD-DE9B-4C47-BE1A-552A6A389867}">
      <dsp:nvSpPr>
        <dsp:cNvPr id="0" name=""/>
        <dsp:cNvSpPr/>
      </dsp:nvSpPr>
      <dsp:spPr>
        <a:xfrm>
          <a:off x="6642545" y="1300810"/>
          <a:ext cx="161016" cy="493785"/>
        </a:xfrm>
        <a:custGeom>
          <a:avLst/>
          <a:gdLst/>
          <a:ahLst/>
          <a:cxnLst/>
          <a:rect l="0" t="0" r="0" b="0"/>
          <a:pathLst>
            <a:path>
              <a:moveTo>
                <a:pt x="0" y="0"/>
              </a:moveTo>
              <a:lnTo>
                <a:pt x="0" y="493785"/>
              </a:lnTo>
              <a:lnTo>
                <a:pt x="161016" y="49378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32AC07-E1E2-42C1-B749-FA7B18DD7CE7}">
      <dsp:nvSpPr>
        <dsp:cNvPr id="0" name=""/>
        <dsp:cNvSpPr/>
      </dsp:nvSpPr>
      <dsp:spPr>
        <a:xfrm>
          <a:off x="5448336" y="538663"/>
          <a:ext cx="1623587" cy="225423"/>
        </a:xfrm>
        <a:custGeom>
          <a:avLst/>
          <a:gdLst/>
          <a:ahLst/>
          <a:cxnLst/>
          <a:rect l="0" t="0" r="0" b="0"/>
          <a:pathLst>
            <a:path>
              <a:moveTo>
                <a:pt x="0" y="0"/>
              </a:moveTo>
              <a:lnTo>
                <a:pt x="0" y="112711"/>
              </a:lnTo>
              <a:lnTo>
                <a:pt x="1623587" y="112711"/>
              </a:lnTo>
              <a:lnTo>
                <a:pt x="1623587" y="2254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C218D6-C75C-41FA-BAFD-2D2BD8284A53}">
      <dsp:nvSpPr>
        <dsp:cNvPr id="0" name=""/>
        <dsp:cNvSpPr/>
      </dsp:nvSpPr>
      <dsp:spPr>
        <a:xfrm>
          <a:off x="5343675" y="1300810"/>
          <a:ext cx="161016" cy="2018078"/>
        </a:xfrm>
        <a:custGeom>
          <a:avLst/>
          <a:gdLst/>
          <a:ahLst/>
          <a:cxnLst/>
          <a:rect l="0" t="0" r="0" b="0"/>
          <a:pathLst>
            <a:path>
              <a:moveTo>
                <a:pt x="0" y="0"/>
              </a:moveTo>
              <a:lnTo>
                <a:pt x="0" y="2018078"/>
              </a:lnTo>
              <a:lnTo>
                <a:pt x="161016" y="201807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920B25-A8F9-46D3-89AE-7C987717D412}">
      <dsp:nvSpPr>
        <dsp:cNvPr id="0" name=""/>
        <dsp:cNvSpPr/>
      </dsp:nvSpPr>
      <dsp:spPr>
        <a:xfrm>
          <a:off x="5343675" y="1300810"/>
          <a:ext cx="161016" cy="1255931"/>
        </a:xfrm>
        <a:custGeom>
          <a:avLst/>
          <a:gdLst/>
          <a:ahLst/>
          <a:cxnLst/>
          <a:rect l="0" t="0" r="0" b="0"/>
          <a:pathLst>
            <a:path>
              <a:moveTo>
                <a:pt x="0" y="0"/>
              </a:moveTo>
              <a:lnTo>
                <a:pt x="0" y="1255931"/>
              </a:lnTo>
              <a:lnTo>
                <a:pt x="161016" y="12559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1FA909-9DAE-452D-872C-E578126ACBB5}">
      <dsp:nvSpPr>
        <dsp:cNvPr id="0" name=""/>
        <dsp:cNvSpPr/>
      </dsp:nvSpPr>
      <dsp:spPr>
        <a:xfrm>
          <a:off x="5343675" y="1300810"/>
          <a:ext cx="161016" cy="493785"/>
        </a:xfrm>
        <a:custGeom>
          <a:avLst/>
          <a:gdLst/>
          <a:ahLst/>
          <a:cxnLst/>
          <a:rect l="0" t="0" r="0" b="0"/>
          <a:pathLst>
            <a:path>
              <a:moveTo>
                <a:pt x="0" y="0"/>
              </a:moveTo>
              <a:lnTo>
                <a:pt x="0" y="493785"/>
              </a:lnTo>
              <a:lnTo>
                <a:pt x="161016" y="49378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646A0D-5701-47B9-9D3A-1FD9A51BBB3C}">
      <dsp:nvSpPr>
        <dsp:cNvPr id="0" name=""/>
        <dsp:cNvSpPr/>
      </dsp:nvSpPr>
      <dsp:spPr>
        <a:xfrm>
          <a:off x="5448336" y="538663"/>
          <a:ext cx="324717" cy="225423"/>
        </a:xfrm>
        <a:custGeom>
          <a:avLst/>
          <a:gdLst/>
          <a:ahLst/>
          <a:cxnLst/>
          <a:rect l="0" t="0" r="0" b="0"/>
          <a:pathLst>
            <a:path>
              <a:moveTo>
                <a:pt x="0" y="0"/>
              </a:moveTo>
              <a:lnTo>
                <a:pt x="0" y="112711"/>
              </a:lnTo>
              <a:lnTo>
                <a:pt x="324717" y="112711"/>
              </a:lnTo>
              <a:lnTo>
                <a:pt x="324717" y="2254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D71104-7699-4F58-90E2-E5141FCEB415}">
      <dsp:nvSpPr>
        <dsp:cNvPr id="0" name=""/>
        <dsp:cNvSpPr/>
      </dsp:nvSpPr>
      <dsp:spPr>
        <a:xfrm>
          <a:off x="4044805" y="2062957"/>
          <a:ext cx="161016" cy="2018078"/>
        </a:xfrm>
        <a:custGeom>
          <a:avLst/>
          <a:gdLst/>
          <a:ahLst/>
          <a:cxnLst/>
          <a:rect l="0" t="0" r="0" b="0"/>
          <a:pathLst>
            <a:path>
              <a:moveTo>
                <a:pt x="0" y="0"/>
              </a:moveTo>
              <a:lnTo>
                <a:pt x="0" y="2018078"/>
              </a:lnTo>
              <a:lnTo>
                <a:pt x="161016" y="201807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F0BCF8-B416-4228-96B2-1A5F16A69994}">
      <dsp:nvSpPr>
        <dsp:cNvPr id="0" name=""/>
        <dsp:cNvSpPr/>
      </dsp:nvSpPr>
      <dsp:spPr>
        <a:xfrm>
          <a:off x="4044805" y="2062957"/>
          <a:ext cx="161016" cy="1255931"/>
        </a:xfrm>
        <a:custGeom>
          <a:avLst/>
          <a:gdLst/>
          <a:ahLst/>
          <a:cxnLst/>
          <a:rect l="0" t="0" r="0" b="0"/>
          <a:pathLst>
            <a:path>
              <a:moveTo>
                <a:pt x="0" y="0"/>
              </a:moveTo>
              <a:lnTo>
                <a:pt x="0" y="1255931"/>
              </a:lnTo>
              <a:lnTo>
                <a:pt x="161016" y="12559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CD4295-E13A-4CFB-A353-48D032704814}">
      <dsp:nvSpPr>
        <dsp:cNvPr id="0" name=""/>
        <dsp:cNvSpPr/>
      </dsp:nvSpPr>
      <dsp:spPr>
        <a:xfrm>
          <a:off x="4044805" y="2062957"/>
          <a:ext cx="161016" cy="493785"/>
        </a:xfrm>
        <a:custGeom>
          <a:avLst/>
          <a:gdLst/>
          <a:ahLst/>
          <a:cxnLst/>
          <a:rect l="0" t="0" r="0" b="0"/>
          <a:pathLst>
            <a:path>
              <a:moveTo>
                <a:pt x="0" y="0"/>
              </a:moveTo>
              <a:lnTo>
                <a:pt x="0" y="493785"/>
              </a:lnTo>
              <a:lnTo>
                <a:pt x="161016" y="49378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2CFA2-DF13-4D62-B97C-8D0E44FF9EF7}">
      <dsp:nvSpPr>
        <dsp:cNvPr id="0" name=""/>
        <dsp:cNvSpPr/>
      </dsp:nvSpPr>
      <dsp:spPr>
        <a:xfrm>
          <a:off x="3824749" y="1300810"/>
          <a:ext cx="649434" cy="225423"/>
        </a:xfrm>
        <a:custGeom>
          <a:avLst/>
          <a:gdLst/>
          <a:ahLst/>
          <a:cxnLst/>
          <a:rect l="0" t="0" r="0" b="0"/>
          <a:pathLst>
            <a:path>
              <a:moveTo>
                <a:pt x="0" y="0"/>
              </a:moveTo>
              <a:lnTo>
                <a:pt x="0" y="112711"/>
              </a:lnTo>
              <a:lnTo>
                <a:pt x="649434" y="112711"/>
              </a:lnTo>
              <a:lnTo>
                <a:pt x="649434" y="22542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C72CB2-DED2-4D1F-8514-0FB8202638A5}">
      <dsp:nvSpPr>
        <dsp:cNvPr id="0" name=""/>
        <dsp:cNvSpPr/>
      </dsp:nvSpPr>
      <dsp:spPr>
        <a:xfrm>
          <a:off x="2745936" y="2062957"/>
          <a:ext cx="161016" cy="2018078"/>
        </a:xfrm>
        <a:custGeom>
          <a:avLst/>
          <a:gdLst/>
          <a:ahLst/>
          <a:cxnLst/>
          <a:rect l="0" t="0" r="0" b="0"/>
          <a:pathLst>
            <a:path>
              <a:moveTo>
                <a:pt x="0" y="0"/>
              </a:moveTo>
              <a:lnTo>
                <a:pt x="0" y="2018078"/>
              </a:lnTo>
              <a:lnTo>
                <a:pt x="161016" y="201807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ACAD80-91C4-4B87-99BA-42633751C724}">
      <dsp:nvSpPr>
        <dsp:cNvPr id="0" name=""/>
        <dsp:cNvSpPr/>
      </dsp:nvSpPr>
      <dsp:spPr>
        <a:xfrm>
          <a:off x="2745936" y="2062957"/>
          <a:ext cx="161016" cy="1255931"/>
        </a:xfrm>
        <a:custGeom>
          <a:avLst/>
          <a:gdLst/>
          <a:ahLst/>
          <a:cxnLst/>
          <a:rect l="0" t="0" r="0" b="0"/>
          <a:pathLst>
            <a:path>
              <a:moveTo>
                <a:pt x="0" y="0"/>
              </a:moveTo>
              <a:lnTo>
                <a:pt x="0" y="1255931"/>
              </a:lnTo>
              <a:lnTo>
                <a:pt x="161016" y="12559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8C1CDE-3F5D-4667-B437-89BAB6F16E48}">
      <dsp:nvSpPr>
        <dsp:cNvPr id="0" name=""/>
        <dsp:cNvSpPr/>
      </dsp:nvSpPr>
      <dsp:spPr>
        <a:xfrm>
          <a:off x="2745936" y="2062957"/>
          <a:ext cx="161016" cy="493785"/>
        </a:xfrm>
        <a:custGeom>
          <a:avLst/>
          <a:gdLst/>
          <a:ahLst/>
          <a:cxnLst/>
          <a:rect l="0" t="0" r="0" b="0"/>
          <a:pathLst>
            <a:path>
              <a:moveTo>
                <a:pt x="0" y="0"/>
              </a:moveTo>
              <a:lnTo>
                <a:pt x="0" y="493785"/>
              </a:lnTo>
              <a:lnTo>
                <a:pt x="161016" y="49378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5E0023-D4D4-4A47-A3F7-FCB0715C12E2}">
      <dsp:nvSpPr>
        <dsp:cNvPr id="0" name=""/>
        <dsp:cNvSpPr/>
      </dsp:nvSpPr>
      <dsp:spPr>
        <a:xfrm>
          <a:off x="3175314" y="1300810"/>
          <a:ext cx="649434" cy="225423"/>
        </a:xfrm>
        <a:custGeom>
          <a:avLst/>
          <a:gdLst/>
          <a:ahLst/>
          <a:cxnLst/>
          <a:rect l="0" t="0" r="0" b="0"/>
          <a:pathLst>
            <a:path>
              <a:moveTo>
                <a:pt x="649434" y="0"/>
              </a:moveTo>
              <a:lnTo>
                <a:pt x="649434" y="112711"/>
              </a:lnTo>
              <a:lnTo>
                <a:pt x="0" y="112711"/>
              </a:lnTo>
              <a:lnTo>
                <a:pt x="0" y="22542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39665D-26B9-4686-A50C-3E6DF3CB8965}">
      <dsp:nvSpPr>
        <dsp:cNvPr id="0" name=""/>
        <dsp:cNvSpPr/>
      </dsp:nvSpPr>
      <dsp:spPr>
        <a:xfrm>
          <a:off x="3824749" y="538663"/>
          <a:ext cx="1623587" cy="225423"/>
        </a:xfrm>
        <a:custGeom>
          <a:avLst/>
          <a:gdLst/>
          <a:ahLst/>
          <a:cxnLst/>
          <a:rect l="0" t="0" r="0" b="0"/>
          <a:pathLst>
            <a:path>
              <a:moveTo>
                <a:pt x="1623587" y="0"/>
              </a:moveTo>
              <a:lnTo>
                <a:pt x="1623587" y="112711"/>
              </a:lnTo>
              <a:lnTo>
                <a:pt x="0" y="112711"/>
              </a:lnTo>
              <a:lnTo>
                <a:pt x="0" y="2254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A7350C-2DA8-4243-8F7E-22C1016300AC}">
      <dsp:nvSpPr>
        <dsp:cNvPr id="0" name=""/>
        <dsp:cNvSpPr/>
      </dsp:nvSpPr>
      <dsp:spPr>
        <a:xfrm>
          <a:off x="4911613" y="1940"/>
          <a:ext cx="1073446" cy="5367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Machine Learning</a:t>
          </a:r>
        </a:p>
      </dsp:txBody>
      <dsp:txXfrm>
        <a:off x="4911613" y="1940"/>
        <a:ext cx="1073446" cy="536723"/>
      </dsp:txXfrm>
    </dsp:sp>
    <dsp:sp modelId="{44753AC4-28F4-41CB-A989-28F9C85B9943}">
      <dsp:nvSpPr>
        <dsp:cNvPr id="0" name=""/>
        <dsp:cNvSpPr/>
      </dsp:nvSpPr>
      <dsp:spPr>
        <a:xfrm>
          <a:off x="3288026" y="764087"/>
          <a:ext cx="1073446" cy="53672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Supervised learning</a:t>
          </a:r>
        </a:p>
      </dsp:txBody>
      <dsp:txXfrm>
        <a:off x="3288026" y="764087"/>
        <a:ext cx="1073446" cy="536723"/>
      </dsp:txXfrm>
    </dsp:sp>
    <dsp:sp modelId="{D379C424-CB6C-4E74-AF5A-4F479C1E89DD}">
      <dsp:nvSpPr>
        <dsp:cNvPr id="0" name=""/>
        <dsp:cNvSpPr/>
      </dsp:nvSpPr>
      <dsp:spPr>
        <a:xfrm>
          <a:off x="2638591"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Classification</a:t>
          </a:r>
        </a:p>
      </dsp:txBody>
      <dsp:txXfrm>
        <a:off x="2638591" y="1526234"/>
        <a:ext cx="1073446" cy="536723"/>
      </dsp:txXfrm>
    </dsp:sp>
    <dsp:sp modelId="{102A5268-FB68-4117-BF27-35846C0F8A40}">
      <dsp:nvSpPr>
        <dsp:cNvPr id="0" name=""/>
        <dsp:cNvSpPr/>
      </dsp:nvSpPr>
      <dsp:spPr>
        <a:xfrm>
          <a:off x="2906953" y="2288380"/>
          <a:ext cx="1073446" cy="5367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Features to discrete label</a:t>
          </a:r>
        </a:p>
      </dsp:txBody>
      <dsp:txXfrm>
        <a:off x="2906953" y="2288380"/>
        <a:ext cx="1073446" cy="536723"/>
      </dsp:txXfrm>
    </dsp:sp>
    <dsp:sp modelId="{D9DE04C8-7F57-4FA4-8211-F3A4001B9F06}">
      <dsp:nvSpPr>
        <dsp:cNvPr id="0" name=""/>
        <dsp:cNvSpPr/>
      </dsp:nvSpPr>
      <dsp:spPr>
        <a:xfrm>
          <a:off x="2906953" y="3050527"/>
          <a:ext cx="1073446" cy="5367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Model-based</a:t>
          </a:r>
        </a:p>
      </dsp:txBody>
      <dsp:txXfrm>
        <a:off x="2906953" y="3050527"/>
        <a:ext cx="1073446" cy="536723"/>
      </dsp:txXfrm>
    </dsp:sp>
    <dsp:sp modelId="{D65A5A4D-0531-4E32-8DCE-4B7366956F74}">
      <dsp:nvSpPr>
        <dsp:cNvPr id="0" name=""/>
        <dsp:cNvSpPr/>
      </dsp:nvSpPr>
      <dsp:spPr>
        <a:xfrm>
          <a:off x="2906953" y="3812674"/>
          <a:ext cx="1073446" cy="5367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Model -free</a:t>
          </a:r>
        </a:p>
      </dsp:txBody>
      <dsp:txXfrm>
        <a:off x="2906953" y="3812674"/>
        <a:ext cx="1073446" cy="536723"/>
      </dsp:txXfrm>
    </dsp:sp>
    <dsp:sp modelId="{AC25D6BD-A14B-45F3-9E7D-C169F0CE017F}">
      <dsp:nvSpPr>
        <dsp:cNvPr id="0" name=""/>
        <dsp:cNvSpPr/>
      </dsp:nvSpPr>
      <dsp:spPr>
        <a:xfrm>
          <a:off x="3937461"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Regression</a:t>
          </a:r>
        </a:p>
      </dsp:txBody>
      <dsp:txXfrm>
        <a:off x="3937461" y="1526234"/>
        <a:ext cx="1073446" cy="536723"/>
      </dsp:txXfrm>
    </dsp:sp>
    <dsp:sp modelId="{C878A10B-84CB-4389-88F3-43D82C492D16}">
      <dsp:nvSpPr>
        <dsp:cNvPr id="0" name=""/>
        <dsp:cNvSpPr/>
      </dsp:nvSpPr>
      <dsp:spPr>
        <a:xfrm>
          <a:off x="4205822" y="2288380"/>
          <a:ext cx="1073446" cy="5367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Features to continuous label</a:t>
          </a:r>
        </a:p>
      </dsp:txBody>
      <dsp:txXfrm>
        <a:off x="4205822" y="2288380"/>
        <a:ext cx="1073446" cy="536723"/>
      </dsp:txXfrm>
    </dsp:sp>
    <dsp:sp modelId="{A66F5ABF-D47B-4B49-94E7-965140D56F6D}">
      <dsp:nvSpPr>
        <dsp:cNvPr id="0" name=""/>
        <dsp:cNvSpPr/>
      </dsp:nvSpPr>
      <dsp:spPr>
        <a:xfrm>
          <a:off x="4205822" y="3050527"/>
          <a:ext cx="1073446" cy="5367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Model-based</a:t>
          </a:r>
        </a:p>
      </dsp:txBody>
      <dsp:txXfrm>
        <a:off x="4205822" y="3050527"/>
        <a:ext cx="1073446" cy="536723"/>
      </dsp:txXfrm>
    </dsp:sp>
    <dsp:sp modelId="{CD95F610-272B-43BD-B8AA-77BD707C98C7}">
      <dsp:nvSpPr>
        <dsp:cNvPr id="0" name=""/>
        <dsp:cNvSpPr/>
      </dsp:nvSpPr>
      <dsp:spPr>
        <a:xfrm>
          <a:off x="4205822" y="3812674"/>
          <a:ext cx="1073446" cy="5367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Model -free</a:t>
          </a:r>
        </a:p>
      </dsp:txBody>
      <dsp:txXfrm>
        <a:off x="4205822" y="3812674"/>
        <a:ext cx="1073446" cy="536723"/>
      </dsp:txXfrm>
    </dsp:sp>
    <dsp:sp modelId="{07EF0893-FBD1-459C-86B4-2A0B9BCB95F6}">
      <dsp:nvSpPr>
        <dsp:cNvPr id="0" name=""/>
        <dsp:cNvSpPr/>
      </dsp:nvSpPr>
      <dsp:spPr>
        <a:xfrm>
          <a:off x="5236331" y="764087"/>
          <a:ext cx="1073446" cy="53672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learning</a:t>
          </a:r>
        </a:p>
      </dsp:txBody>
      <dsp:txXfrm>
        <a:off x="5236331" y="764087"/>
        <a:ext cx="1073446" cy="536723"/>
      </dsp:txXfrm>
    </dsp:sp>
    <dsp:sp modelId="{5CD3201A-D87D-4C48-B34F-56F400F8FC06}">
      <dsp:nvSpPr>
        <dsp:cNvPr id="0" name=""/>
        <dsp:cNvSpPr/>
      </dsp:nvSpPr>
      <dsp:spPr>
        <a:xfrm>
          <a:off x="5504692"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Features to groupings/representation</a:t>
          </a:r>
        </a:p>
      </dsp:txBody>
      <dsp:txXfrm>
        <a:off x="5504692" y="1526234"/>
        <a:ext cx="1073446" cy="536723"/>
      </dsp:txXfrm>
    </dsp:sp>
    <dsp:sp modelId="{D6443283-2457-4265-8311-17F35072D10A}">
      <dsp:nvSpPr>
        <dsp:cNvPr id="0" name=""/>
        <dsp:cNvSpPr/>
      </dsp:nvSpPr>
      <dsp:spPr>
        <a:xfrm>
          <a:off x="5504692" y="228838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Model-based</a:t>
          </a:r>
        </a:p>
      </dsp:txBody>
      <dsp:txXfrm>
        <a:off x="5504692" y="2288380"/>
        <a:ext cx="1073446" cy="536723"/>
      </dsp:txXfrm>
    </dsp:sp>
    <dsp:sp modelId="{8FD0DF6E-226E-4661-A43A-3A8116E33D9F}">
      <dsp:nvSpPr>
        <dsp:cNvPr id="0" name=""/>
        <dsp:cNvSpPr/>
      </dsp:nvSpPr>
      <dsp:spPr>
        <a:xfrm>
          <a:off x="5504692" y="305052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Model –free</a:t>
          </a:r>
        </a:p>
      </dsp:txBody>
      <dsp:txXfrm>
        <a:off x="5504692" y="3050527"/>
        <a:ext cx="1073446" cy="536723"/>
      </dsp:txXfrm>
    </dsp:sp>
    <dsp:sp modelId="{6F870B6F-5982-44E5-BC16-229ADBCFDE41}">
      <dsp:nvSpPr>
        <dsp:cNvPr id="0" name=""/>
        <dsp:cNvSpPr/>
      </dsp:nvSpPr>
      <dsp:spPr>
        <a:xfrm>
          <a:off x="6535200" y="764087"/>
          <a:ext cx="1073446" cy="53672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Reinforcement learning</a:t>
          </a:r>
        </a:p>
      </dsp:txBody>
      <dsp:txXfrm>
        <a:off x="6535200" y="764087"/>
        <a:ext cx="1073446" cy="536723"/>
      </dsp:txXfrm>
    </dsp:sp>
    <dsp:sp modelId="{CFE98385-818C-468C-9BDB-8D3E25651452}">
      <dsp:nvSpPr>
        <dsp:cNvPr id="0" name=""/>
        <dsp:cNvSpPr/>
      </dsp:nvSpPr>
      <dsp:spPr>
        <a:xfrm>
          <a:off x="6803562"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Learning with delayed rewards</a:t>
          </a:r>
        </a:p>
      </dsp:txBody>
      <dsp:txXfrm>
        <a:off x="6803562" y="1526234"/>
        <a:ext cx="1073446" cy="536723"/>
      </dsp:txXfrm>
    </dsp:sp>
    <dsp:sp modelId="{58BCCF02-F019-4254-95FF-49FA6A39C485}">
      <dsp:nvSpPr>
        <dsp:cNvPr id="0" name=""/>
        <dsp:cNvSpPr/>
      </dsp:nvSpPr>
      <dsp:spPr>
        <a:xfrm>
          <a:off x="6803562" y="228838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Model-based</a:t>
          </a:r>
        </a:p>
      </dsp:txBody>
      <dsp:txXfrm>
        <a:off x="6803562" y="2288380"/>
        <a:ext cx="1073446" cy="536723"/>
      </dsp:txXfrm>
    </dsp:sp>
    <dsp:sp modelId="{4D1CC42C-5014-48A9-9DA6-2B129705D65C}">
      <dsp:nvSpPr>
        <dsp:cNvPr id="0" name=""/>
        <dsp:cNvSpPr/>
      </dsp:nvSpPr>
      <dsp:spPr>
        <a:xfrm>
          <a:off x="6803562" y="305052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Model –free</a:t>
          </a:r>
        </a:p>
      </dsp:txBody>
      <dsp:txXfrm>
        <a:off x="6803562" y="3050527"/>
        <a:ext cx="1073446" cy="5367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CC029-F881-4B2F-AE6A-AFE1EC80A56F}">
      <dsp:nvSpPr>
        <dsp:cNvPr id="0" name=""/>
        <dsp:cNvSpPr/>
      </dsp:nvSpPr>
      <dsp:spPr>
        <a:xfrm>
          <a:off x="0" y="696933"/>
          <a:ext cx="81280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t>Naïve Q-learning can lead to </a:t>
          </a:r>
          <a:r>
            <a:rPr lang="en-US" sz="2000" kern="1200" dirty="0">
              <a:solidFill>
                <a:srgbClr val="FFFF00"/>
              </a:solidFill>
            </a:rPr>
            <a:t>positive feedback </a:t>
          </a:r>
          <a:r>
            <a:rPr lang="en-US" sz="2000" kern="1200" dirty="0"/>
            <a:t>loop where agent learns to get small reward (&gt;0) but never able to fully walk</a:t>
          </a:r>
        </a:p>
      </dsp:txBody>
      <dsp:txXfrm>
        <a:off x="59399" y="756332"/>
        <a:ext cx="8009202" cy="1098002"/>
      </dsp:txXfrm>
    </dsp:sp>
    <dsp:sp modelId="{1DC886F8-9F65-4BFE-A2A7-AF95917498AC}">
      <dsp:nvSpPr>
        <dsp:cNvPr id="0" name=""/>
        <dsp:cNvSpPr/>
      </dsp:nvSpPr>
      <dsp:spPr>
        <a:xfrm>
          <a:off x="0" y="2100933"/>
          <a:ext cx="81280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t>For example if </a:t>
          </a:r>
          <a:r>
            <a:rPr lang="en-US" sz="2000" kern="1200" dirty="0">
              <a:solidFill>
                <a:srgbClr val="FFFF00"/>
              </a:solidFill>
            </a:rPr>
            <a:t>falling down gives use small positive value </a:t>
          </a:r>
          <a:r>
            <a:rPr lang="en-US" sz="2000" kern="1200" dirty="0"/>
            <a:t>then this could lead you to always walk and then fall to maximize reward!</a:t>
          </a:r>
          <a:br>
            <a:rPr lang="en-US" sz="2000" kern="1200" dirty="0"/>
          </a:br>
          <a:r>
            <a:rPr lang="en-US" sz="2000" kern="1200" dirty="0"/>
            <a:t>Agent takes best action according to its point of view</a:t>
          </a:r>
        </a:p>
      </dsp:txBody>
      <dsp:txXfrm>
        <a:off x="59399" y="2160332"/>
        <a:ext cx="8009202" cy="1098002"/>
      </dsp:txXfrm>
    </dsp:sp>
    <dsp:sp modelId="{5E1D0BA0-E823-4641-8DDD-4F373C28A77B}">
      <dsp:nvSpPr>
        <dsp:cNvPr id="0" name=""/>
        <dsp:cNvSpPr/>
      </dsp:nvSpPr>
      <dsp:spPr>
        <a:xfrm>
          <a:off x="0" y="3504933"/>
          <a:ext cx="81280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dirty="0"/>
            <a:t>Partly here the reward needs to be designed in a better way </a:t>
          </a:r>
          <a:br>
            <a:rPr lang="en-US" sz="2000" kern="1200" dirty="0"/>
          </a:br>
          <a:r>
            <a:rPr lang="en-US" sz="2000" kern="1200" dirty="0"/>
            <a:t>and we need to explore more the space! (Maybe there are even more optimal actions than he can currently think of)</a:t>
          </a:r>
        </a:p>
      </dsp:txBody>
      <dsp:txXfrm>
        <a:off x="59399" y="3564332"/>
        <a:ext cx="8009202" cy="10980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4AF57-F848-4FEE-AB33-4F192BEDDFC8}">
      <dsp:nvSpPr>
        <dsp:cNvPr id="0" name=""/>
        <dsp:cNvSpPr/>
      </dsp:nvSpPr>
      <dsp:spPr>
        <a:xfrm>
          <a:off x="5134" y="690331"/>
          <a:ext cx="2626332"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marL="0" lvl="0" indent="0" algn="r" defTabSz="1200150">
            <a:lnSpc>
              <a:spcPct val="90000"/>
            </a:lnSpc>
            <a:spcBef>
              <a:spcPct val="0"/>
            </a:spcBef>
            <a:spcAft>
              <a:spcPct val="35000"/>
            </a:spcAft>
            <a:buNone/>
          </a:pPr>
          <a:r>
            <a:rPr lang="en-US" sz="2700" kern="1200" dirty="0"/>
            <a:t>On-policy</a:t>
          </a:r>
        </a:p>
      </dsp:txBody>
      <dsp:txXfrm>
        <a:off x="5134" y="690331"/>
        <a:ext cx="2626332" cy="534600"/>
      </dsp:txXfrm>
    </dsp:sp>
    <dsp:sp modelId="{35B9351A-5A14-4574-B9F3-54EEF7EC64C6}">
      <dsp:nvSpPr>
        <dsp:cNvPr id="0" name=""/>
        <dsp:cNvSpPr/>
      </dsp:nvSpPr>
      <dsp:spPr>
        <a:xfrm>
          <a:off x="2631467" y="55493"/>
          <a:ext cx="525266" cy="18042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7BAAF4-4EC9-4EA3-BE02-DBF0C1642433}">
      <dsp:nvSpPr>
        <dsp:cNvPr id="0" name=""/>
        <dsp:cNvSpPr/>
      </dsp:nvSpPr>
      <dsp:spPr>
        <a:xfrm>
          <a:off x="3366840" y="55493"/>
          <a:ext cx="7143624" cy="18042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Agent always follows his own policy</a:t>
          </a:r>
        </a:p>
        <a:p>
          <a:pPr marL="228600" lvl="1" indent="-228600" algn="l" defTabSz="1200150">
            <a:lnSpc>
              <a:spcPct val="90000"/>
            </a:lnSpc>
            <a:spcBef>
              <a:spcPct val="0"/>
            </a:spcBef>
            <a:spcAft>
              <a:spcPct val="15000"/>
            </a:spcAft>
            <a:buChar char="•"/>
          </a:pPr>
          <a:r>
            <a:rPr lang="en-US" sz="2700" kern="1200" dirty="0"/>
            <a:t>Typical examples are the various Policy-Gradient methods such as REINFORCE and A3C (Asynchronous Advantage Actor-Critic)</a:t>
          </a:r>
        </a:p>
      </dsp:txBody>
      <dsp:txXfrm>
        <a:off x="3366840" y="55493"/>
        <a:ext cx="7143624" cy="1804275"/>
      </dsp:txXfrm>
    </dsp:sp>
    <dsp:sp modelId="{34FE1624-ED36-449E-AB8E-B2D377132ECB}">
      <dsp:nvSpPr>
        <dsp:cNvPr id="0" name=""/>
        <dsp:cNvSpPr/>
      </dsp:nvSpPr>
      <dsp:spPr>
        <a:xfrm>
          <a:off x="5134" y="2859106"/>
          <a:ext cx="2626332"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marL="0" lvl="0" indent="0" algn="r" defTabSz="1200150">
            <a:lnSpc>
              <a:spcPct val="90000"/>
            </a:lnSpc>
            <a:spcBef>
              <a:spcPct val="0"/>
            </a:spcBef>
            <a:spcAft>
              <a:spcPct val="35000"/>
            </a:spcAft>
            <a:buNone/>
          </a:pPr>
          <a:r>
            <a:rPr lang="en-US" sz="2700" kern="1200" dirty="0"/>
            <a:t>Off-policy</a:t>
          </a:r>
        </a:p>
      </dsp:txBody>
      <dsp:txXfrm>
        <a:off x="5134" y="2859106"/>
        <a:ext cx="2626332" cy="534600"/>
      </dsp:txXfrm>
    </dsp:sp>
    <dsp:sp modelId="{1D4D72C6-458E-4628-9DDB-D8C327D0F054}">
      <dsp:nvSpPr>
        <dsp:cNvPr id="0" name=""/>
        <dsp:cNvSpPr/>
      </dsp:nvSpPr>
      <dsp:spPr>
        <a:xfrm>
          <a:off x="2631467" y="1956969"/>
          <a:ext cx="525266" cy="233887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F66D64-F6D1-4E21-8596-BFD7A21AFECA}">
      <dsp:nvSpPr>
        <dsp:cNvPr id="0" name=""/>
        <dsp:cNvSpPr/>
      </dsp:nvSpPr>
      <dsp:spPr>
        <a:xfrm>
          <a:off x="3366840" y="1956969"/>
          <a:ext cx="7143624" cy="23388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Agent pick actions that maximizes next rewards</a:t>
          </a:r>
        </a:p>
        <a:p>
          <a:pPr marL="228600" lvl="1" indent="-228600" algn="l" defTabSz="1200150">
            <a:lnSpc>
              <a:spcPct val="90000"/>
            </a:lnSpc>
            <a:spcBef>
              <a:spcPct val="0"/>
            </a:spcBef>
            <a:spcAft>
              <a:spcPct val="15000"/>
            </a:spcAft>
            <a:buChar char="•"/>
          </a:pPr>
          <a:r>
            <a:rPr lang="en-US" sz="2700" kern="1200" dirty="0"/>
            <a:t>Learning from expert (expert is imperfect), maybe we can do better than expert!</a:t>
          </a:r>
        </a:p>
        <a:p>
          <a:pPr marL="228600" lvl="1" indent="-228600" algn="l" defTabSz="1200150">
            <a:lnSpc>
              <a:spcPct val="90000"/>
            </a:lnSpc>
            <a:spcBef>
              <a:spcPct val="0"/>
            </a:spcBef>
            <a:spcAft>
              <a:spcPct val="15000"/>
            </a:spcAft>
            <a:buChar char="•"/>
          </a:pPr>
          <a:r>
            <a:rPr lang="en-US" sz="2700" kern="1200" dirty="0"/>
            <a:t>Learning from recorded sessions</a:t>
          </a:r>
        </a:p>
        <a:p>
          <a:pPr marL="228600" lvl="1" indent="-228600" algn="l" defTabSz="1200150">
            <a:lnSpc>
              <a:spcPct val="90000"/>
            </a:lnSpc>
            <a:spcBef>
              <a:spcPct val="0"/>
            </a:spcBef>
            <a:spcAft>
              <a:spcPct val="15000"/>
            </a:spcAft>
            <a:buChar char="•"/>
          </a:pPr>
          <a:r>
            <a:rPr lang="en-US" sz="2700" kern="1200" dirty="0"/>
            <a:t>Example: DQN (Deep-Q-Network)</a:t>
          </a:r>
        </a:p>
      </dsp:txBody>
      <dsp:txXfrm>
        <a:off x="3366840" y="1956969"/>
        <a:ext cx="7143624" cy="23388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06D12-C01D-4DA4-B264-A78EE0DA8B74}">
      <dsp:nvSpPr>
        <dsp:cNvPr id="0" name=""/>
        <dsp:cNvSpPr/>
      </dsp:nvSpPr>
      <dsp:spPr>
        <a:xfrm>
          <a:off x="4206239" y="531"/>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a:t>Helps against correlations</a:t>
          </a:r>
          <a:endParaRPr lang="en-US" sz="2000" kern="1200" dirty="0"/>
        </a:p>
        <a:p>
          <a:pPr marL="228600" lvl="1" indent="-228600" algn="l" defTabSz="889000">
            <a:lnSpc>
              <a:spcPct val="90000"/>
            </a:lnSpc>
            <a:spcBef>
              <a:spcPct val="0"/>
            </a:spcBef>
            <a:spcAft>
              <a:spcPct val="15000"/>
            </a:spcAft>
            <a:buChar char="•"/>
          </a:pPr>
          <a:r>
            <a:rPr lang="en-US" sz="2000" kern="1200"/>
            <a:t>Increases sample efficiency</a:t>
          </a:r>
          <a:endParaRPr lang="en-US" sz="2000" kern="1200" dirty="0"/>
        </a:p>
        <a:p>
          <a:pPr marL="228600" lvl="1" indent="-228600" algn="l" defTabSz="889000">
            <a:lnSpc>
              <a:spcPct val="90000"/>
            </a:lnSpc>
            <a:spcBef>
              <a:spcPct val="0"/>
            </a:spcBef>
            <a:spcAft>
              <a:spcPct val="15000"/>
            </a:spcAft>
            <a:buChar char="•"/>
          </a:pPr>
          <a:r>
            <a:rPr lang="en-US" sz="2000" kern="1200"/>
            <a:t>Reduce variance of updates</a:t>
          </a:r>
          <a:endParaRPr lang="en-US" sz="2000" kern="1200" dirty="0"/>
        </a:p>
        <a:p>
          <a:pPr marL="228600" lvl="1" indent="-228600" algn="l" defTabSz="889000">
            <a:lnSpc>
              <a:spcPct val="90000"/>
            </a:lnSpc>
            <a:spcBef>
              <a:spcPct val="0"/>
            </a:spcBef>
            <a:spcAft>
              <a:spcPct val="15000"/>
            </a:spcAft>
            <a:buChar char="•"/>
          </a:pPr>
          <a:r>
            <a:rPr lang="en-US" sz="2000" kern="1200" dirty="0"/>
            <a:t>Computations are easy to parallelize</a:t>
          </a:r>
        </a:p>
      </dsp:txBody>
      <dsp:txXfrm>
        <a:off x="4206239" y="259476"/>
        <a:ext cx="5532525" cy="1553669"/>
      </dsp:txXfrm>
    </dsp:sp>
    <dsp:sp modelId="{31EDDC12-1CC3-4495-A477-EFD7B21023EF}">
      <dsp:nvSpPr>
        <dsp:cNvPr id="0" name=""/>
        <dsp:cNvSpPr/>
      </dsp:nvSpPr>
      <dsp:spPr>
        <a:xfrm>
          <a:off x="0" y="531"/>
          <a:ext cx="4206240" cy="2071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pPr>
          <a:r>
            <a:rPr lang="en-US" sz="4600" kern="1200" dirty="0"/>
            <a:t>Advantages</a:t>
          </a:r>
        </a:p>
      </dsp:txBody>
      <dsp:txXfrm>
        <a:off x="101125" y="101656"/>
        <a:ext cx="4003990" cy="1869309"/>
      </dsp:txXfrm>
    </dsp:sp>
    <dsp:sp modelId="{8E93FE32-25E8-47F1-BF28-2D8B11DF6B01}">
      <dsp:nvSpPr>
        <dsp:cNvPr id="0" name=""/>
        <dsp:cNvSpPr/>
      </dsp:nvSpPr>
      <dsp:spPr>
        <a:xfrm>
          <a:off x="4206240" y="2279246"/>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a:t>Memory intensive (DQN stored 1 million interactions)</a:t>
          </a:r>
          <a:endParaRPr lang="en-US" sz="2000" kern="1200" dirty="0"/>
        </a:p>
        <a:p>
          <a:pPr marL="228600" lvl="1" indent="-228600" algn="l" defTabSz="889000">
            <a:lnSpc>
              <a:spcPct val="90000"/>
            </a:lnSpc>
            <a:spcBef>
              <a:spcPct val="0"/>
            </a:spcBef>
            <a:spcAft>
              <a:spcPct val="15000"/>
            </a:spcAft>
            <a:buChar char="•"/>
          </a:pPr>
          <a:r>
            <a:rPr lang="en-US" sz="2000" kern="1200"/>
            <a:t>Random sampling form pool could be improved</a:t>
          </a:r>
          <a:endParaRPr lang="en-US" sz="2000" kern="1200" dirty="0"/>
        </a:p>
        <a:p>
          <a:pPr marL="228600" lvl="1" indent="-228600" algn="l" defTabSz="889000">
            <a:lnSpc>
              <a:spcPct val="90000"/>
            </a:lnSpc>
            <a:spcBef>
              <a:spcPct val="0"/>
            </a:spcBef>
            <a:spcAft>
              <a:spcPct val="15000"/>
            </a:spcAft>
            <a:buChar char="•"/>
          </a:pPr>
          <a:r>
            <a:rPr lang="en-US" sz="2000" kern="1200"/>
            <a:t>Older interactions we obtained under weaker policy</a:t>
          </a:r>
        </a:p>
      </dsp:txBody>
      <dsp:txXfrm>
        <a:off x="4206240" y="2538191"/>
        <a:ext cx="5532525" cy="1553669"/>
      </dsp:txXfrm>
    </dsp:sp>
    <dsp:sp modelId="{84E59323-3E0A-4761-A800-1765ECA767DB}">
      <dsp:nvSpPr>
        <dsp:cNvPr id="0" name=""/>
        <dsp:cNvSpPr/>
      </dsp:nvSpPr>
      <dsp:spPr>
        <a:xfrm>
          <a:off x="0" y="2279246"/>
          <a:ext cx="4206240" cy="2071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pPr>
          <a:r>
            <a:rPr lang="en-US" sz="4600" kern="1200"/>
            <a:t>Disadvantages</a:t>
          </a:r>
          <a:endParaRPr lang="en-US" sz="4600" kern="1200" dirty="0"/>
        </a:p>
      </dsp:txBody>
      <dsp:txXfrm>
        <a:off x="101125" y="2380371"/>
        <a:ext cx="4003990" cy="1869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C662B-A6AF-416E-BA59-634DA2A4C782}">
      <dsp:nvSpPr>
        <dsp:cNvPr id="0" name=""/>
        <dsp:cNvSpPr/>
      </dsp:nvSpPr>
      <dsp:spPr>
        <a:xfrm>
          <a:off x="0" y="0"/>
          <a:ext cx="4351338" cy="4351338"/>
        </a:xfrm>
        <a:prstGeom prst="pie">
          <a:avLst>
            <a:gd name="adj1" fmla="val 54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C987F-C425-43FF-8DF7-C47B06965BA5}">
      <dsp:nvSpPr>
        <dsp:cNvPr id="0" name=""/>
        <dsp:cNvSpPr/>
      </dsp:nvSpPr>
      <dsp:spPr>
        <a:xfrm>
          <a:off x="2175669" y="0"/>
          <a:ext cx="8339931" cy="4351338"/>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Interpretable/black-box models</a:t>
          </a:r>
        </a:p>
      </dsp:txBody>
      <dsp:txXfrm>
        <a:off x="2175669" y="0"/>
        <a:ext cx="4169965" cy="2066885"/>
      </dsp:txXfrm>
    </dsp:sp>
    <dsp:sp modelId="{88C0EEE7-D38C-4BFE-9231-8DB798E17E58}">
      <dsp:nvSpPr>
        <dsp:cNvPr id="0" name=""/>
        <dsp:cNvSpPr/>
      </dsp:nvSpPr>
      <dsp:spPr>
        <a:xfrm>
          <a:off x="1142226" y="2066885"/>
          <a:ext cx="2066885" cy="2066885"/>
        </a:xfrm>
        <a:prstGeom prst="pie">
          <a:avLst>
            <a:gd name="adj1" fmla="val 5400000"/>
            <a:gd name="adj2" fmla="val 1620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8EC674-4272-44AA-B4AD-6588BF48E2AD}">
      <dsp:nvSpPr>
        <dsp:cNvPr id="0" name=""/>
        <dsp:cNvSpPr/>
      </dsp:nvSpPr>
      <dsp:spPr>
        <a:xfrm>
          <a:off x="2175669" y="2066885"/>
          <a:ext cx="8339931" cy="2066885"/>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Point-estimate vs probabilistic predictions</a:t>
          </a:r>
        </a:p>
      </dsp:txBody>
      <dsp:txXfrm>
        <a:off x="2175669" y="2066885"/>
        <a:ext cx="4169965" cy="2066885"/>
      </dsp:txXfrm>
    </dsp:sp>
    <dsp:sp modelId="{5D9FE8F9-92CE-4722-8367-1F35845C396B}">
      <dsp:nvSpPr>
        <dsp:cNvPr id="0" name=""/>
        <dsp:cNvSpPr/>
      </dsp:nvSpPr>
      <dsp:spPr>
        <a:xfrm>
          <a:off x="6345634" y="0"/>
          <a:ext cx="4169965" cy="206688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Trees</a:t>
          </a:r>
        </a:p>
        <a:p>
          <a:pPr marL="228600" lvl="1" indent="-228600" algn="l" defTabSz="889000">
            <a:lnSpc>
              <a:spcPct val="90000"/>
            </a:lnSpc>
            <a:spcBef>
              <a:spcPct val="0"/>
            </a:spcBef>
            <a:spcAft>
              <a:spcPct val="15000"/>
            </a:spcAft>
            <a:buChar char="•"/>
          </a:pPr>
          <a:r>
            <a:rPr lang="en-US" sz="2000" kern="1200" dirty="0"/>
            <a:t>Model explaining: e.g. SHAP</a:t>
          </a:r>
        </a:p>
        <a:p>
          <a:pPr marL="228600" lvl="1" indent="-228600" algn="l" defTabSz="889000">
            <a:lnSpc>
              <a:spcPct val="90000"/>
            </a:lnSpc>
            <a:spcBef>
              <a:spcPct val="0"/>
            </a:spcBef>
            <a:spcAft>
              <a:spcPct val="15000"/>
            </a:spcAft>
            <a:buChar char="•"/>
          </a:pPr>
          <a:r>
            <a:rPr lang="en-US" sz="2000" kern="1200" dirty="0"/>
            <a:t>ML transparency</a:t>
          </a:r>
        </a:p>
        <a:p>
          <a:pPr marL="228600" lvl="1" indent="-228600" algn="l" defTabSz="889000">
            <a:lnSpc>
              <a:spcPct val="90000"/>
            </a:lnSpc>
            <a:spcBef>
              <a:spcPct val="0"/>
            </a:spcBef>
            <a:spcAft>
              <a:spcPct val="15000"/>
            </a:spcAft>
            <a:buChar char="•"/>
          </a:pPr>
          <a:r>
            <a:rPr lang="en-US" sz="2000" kern="1200" dirty="0"/>
            <a:t>ML fairness</a:t>
          </a:r>
        </a:p>
        <a:p>
          <a:pPr marL="228600" lvl="1" indent="-228600" algn="l" defTabSz="889000">
            <a:lnSpc>
              <a:spcPct val="90000"/>
            </a:lnSpc>
            <a:spcBef>
              <a:spcPct val="0"/>
            </a:spcBef>
            <a:spcAft>
              <a:spcPct val="15000"/>
            </a:spcAft>
            <a:buChar char="•"/>
          </a:pPr>
          <a:r>
            <a:rPr lang="en-US" sz="2000" kern="1200" dirty="0"/>
            <a:t>Causality vs inference (the book of why)</a:t>
          </a:r>
        </a:p>
      </dsp:txBody>
      <dsp:txXfrm>
        <a:off x="6345634" y="0"/>
        <a:ext cx="4169965" cy="2066885"/>
      </dsp:txXfrm>
    </dsp:sp>
    <dsp:sp modelId="{1DF211B2-1E43-43CF-84E0-FB2DC7992EC5}">
      <dsp:nvSpPr>
        <dsp:cNvPr id="0" name=""/>
        <dsp:cNvSpPr/>
      </dsp:nvSpPr>
      <dsp:spPr>
        <a:xfrm>
          <a:off x="6345634" y="2066885"/>
          <a:ext cx="4169965" cy="206688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Probabilistic graphical models</a:t>
          </a:r>
        </a:p>
        <a:p>
          <a:pPr marL="228600" lvl="1" indent="-228600" algn="l" defTabSz="889000">
            <a:lnSpc>
              <a:spcPct val="90000"/>
            </a:lnSpc>
            <a:spcBef>
              <a:spcPct val="0"/>
            </a:spcBef>
            <a:spcAft>
              <a:spcPct val="15000"/>
            </a:spcAft>
            <a:buChar char="•"/>
          </a:pPr>
          <a:r>
            <a:rPr lang="en-US" sz="2000" kern="1200" dirty="0"/>
            <a:t>Bayesian deep nets</a:t>
          </a:r>
        </a:p>
      </dsp:txBody>
      <dsp:txXfrm>
        <a:off x="6345634" y="2066885"/>
        <a:ext cx="4169965" cy="2066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9BF92-11A8-4168-9D2B-6551B0D4A2A8}">
      <dsp:nvSpPr>
        <dsp:cNvPr id="0" name=""/>
        <dsp:cNvSpPr/>
      </dsp:nvSpPr>
      <dsp:spPr>
        <a:xfrm>
          <a:off x="0" y="49689"/>
          <a:ext cx="10515600" cy="743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An initially unknown environment</a:t>
          </a:r>
          <a:endParaRPr lang="en-US" sz="3100" kern="1200" dirty="0"/>
        </a:p>
      </dsp:txBody>
      <dsp:txXfrm>
        <a:off x="36296" y="85985"/>
        <a:ext cx="10443008" cy="670943"/>
      </dsp:txXfrm>
    </dsp:sp>
    <dsp:sp modelId="{8F68A67F-4C66-4F17-AD62-253329917592}">
      <dsp:nvSpPr>
        <dsp:cNvPr id="0" name=""/>
        <dsp:cNvSpPr/>
      </dsp:nvSpPr>
      <dsp:spPr>
        <a:xfrm>
          <a:off x="0" y="793224"/>
          <a:ext cx="105156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you must explore the environment in order to gain information about it</a:t>
          </a:r>
        </a:p>
      </dsp:txBody>
      <dsp:txXfrm>
        <a:off x="0" y="793224"/>
        <a:ext cx="10515600" cy="513360"/>
      </dsp:txXfrm>
    </dsp:sp>
    <dsp:sp modelId="{CBE518F6-BA25-4EC7-A111-AF5BB5D710B6}">
      <dsp:nvSpPr>
        <dsp:cNvPr id="0" name=""/>
        <dsp:cNvSpPr/>
      </dsp:nvSpPr>
      <dsp:spPr>
        <a:xfrm>
          <a:off x="0" y="1306584"/>
          <a:ext cx="10515600" cy="743535"/>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Delayed feedback</a:t>
          </a:r>
          <a:endParaRPr lang="en-US" sz="3100" kern="1200" dirty="0"/>
        </a:p>
      </dsp:txBody>
      <dsp:txXfrm>
        <a:off x="36296" y="1342880"/>
        <a:ext cx="10443008" cy="670943"/>
      </dsp:txXfrm>
    </dsp:sp>
    <dsp:sp modelId="{5B4896FC-55F3-43A2-992E-D84AE654E0E1}">
      <dsp:nvSpPr>
        <dsp:cNvPr id="0" name=""/>
        <dsp:cNvSpPr/>
      </dsp:nvSpPr>
      <dsp:spPr>
        <a:xfrm>
          <a:off x="0" y="2050119"/>
          <a:ext cx="10515600"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after taking an action, it may take some time to fully realize the long-term consequences of that action</a:t>
          </a:r>
          <a:endParaRPr lang="en-US" sz="2400" kern="1200" dirty="0"/>
        </a:p>
      </dsp:txBody>
      <dsp:txXfrm>
        <a:off x="0" y="2050119"/>
        <a:ext cx="10515600" cy="753997"/>
      </dsp:txXfrm>
    </dsp:sp>
    <dsp:sp modelId="{91BFCAE0-AA5E-4B6A-9955-7E89B166BCC2}">
      <dsp:nvSpPr>
        <dsp:cNvPr id="0" name=""/>
        <dsp:cNvSpPr/>
      </dsp:nvSpPr>
      <dsp:spPr>
        <a:xfrm>
          <a:off x="0" y="2804116"/>
          <a:ext cx="10515600" cy="743535"/>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Sequential decision making</a:t>
          </a:r>
          <a:endParaRPr lang="en-US" sz="3100" kern="1200" dirty="0"/>
        </a:p>
      </dsp:txBody>
      <dsp:txXfrm>
        <a:off x="36296" y="2840412"/>
        <a:ext cx="10443008" cy="670943"/>
      </dsp:txXfrm>
    </dsp:sp>
    <dsp:sp modelId="{CEB6A0B8-5E99-4A46-9C64-0AF3CCC8EB5E}">
      <dsp:nvSpPr>
        <dsp:cNvPr id="0" name=""/>
        <dsp:cNvSpPr/>
      </dsp:nvSpPr>
      <dsp:spPr>
        <a:xfrm>
          <a:off x="0" y="3547651"/>
          <a:ext cx="10515600"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the overall reward received is typically the result of a sequence of multiple actions rather than a single stand-alone action</a:t>
          </a:r>
        </a:p>
      </dsp:txBody>
      <dsp:txXfrm>
        <a:off x="0" y="3547651"/>
        <a:ext cx="10515600" cy="7539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9B205-F3AA-4E82-BEA7-C3C8784A699E}">
      <dsp:nvSpPr>
        <dsp:cNvPr id="0" name=""/>
        <dsp:cNvSpPr/>
      </dsp:nvSpPr>
      <dsp:spPr>
        <a:xfrm>
          <a:off x="0" y="26217"/>
          <a:ext cx="10096500"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RL algorithms come in two varieties: “</a:t>
          </a:r>
          <a:r>
            <a:rPr lang="en-US" sz="3300" kern="1200" dirty="0">
              <a:solidFill>
                <a:srgbClr val="FFFF00"/>
              </a:solidFill>
            </a:rPr>
            <a:t>model-based</a:t>
          </a:r>
          <a:r>
            <a:rPr lang="en-US" sz="3300" kern="1200" dirty="0"/>
            <a:t>” and “</a:t>
          </a:r>
          <a:r>
            <a:rPr lang="en-US" sz="3300" kern="1200" dirty="0">
              <a:solidFill>
                <a:srgbClr val="FFFF00"/>
              </a:solidFill>
            </a:rPr>
            <a:t>model-free</a:t>
          </a:r>
          <a:r>
            <a:rPr lang="en-US" sz="3300" kern="1200" dirty="0"/>
            <a:t>”</a:t>
          </a:r>
        </a:p>
      </dsp:txBody>
      <dsp:txXfrm>
        <a:off x="64083" y="90300"/>
        <a:ext cx="9968334" cy="1184574"/>
      </dsp:txXfrm>
    </dsp:sp>
    <dsp:sp modelId="{8B3A95B6-5C7A-4E94-9858-D141FF0EB658}">
      <dsp:nvSpPr>
        <dsp:cNvPr id="0" name=""/>
        <dsp:cNvSpPr/>
      </dsp:nvSpPr>
      <dsp:spPr>
        <a:xfrm>
          <a:off x="0" y="1338957"/>
          <a:ext cx="10096500" cy="2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564"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With </a:t>
          </a:r>
          <a:r>
            <a:rPr lang="en-US" sz="2600" kern="1200" dirty="0">
              <a:solidFill>
                <a:schemeClr val="accent1"/>
              </a:solidFill>
            </a:rPr>
            <a:t>“model-based” RL</a:t>
          </a:r>
          <a:r>
            <a:rPr lang="en-US" sz="2600" kern="1200" dirty="0"/>
            <a:t>, we determine the optimal course of action (also known as the optimal</a:t>
          </a:r>
          <a:r>
            <a:rPr lang="en-US" sz="2600" i="1" kern="1200" dirty="0"/>
            <a:t> </a:t>
          </a:r>
          <a:r>
            <a:rPr lang="en-US" sz="2600" i="0" kern="1200" dirty="0">
              <a:solidFill>
                <a:schemeClr val="accent1"/>
              </a:solidFill>
            </a:rPr>
            <a:t>policy</a:t>
          </a:r>
          <a:r>
            <a:rPr lang="en-US" sz="2600" kern="1200" dirty="0"/>
            <a:t>) using a pre-determined model of our environment: transition probabilities &amp; rewards (which may or may not be accurate)</a:t>
          </a:r>
        </a:p>
        <a:p>
          <a:pPr marL="228600" lvl="1" indent="-228600" algn="l" defTabSz="1155700">
            <a:lnSpc>
              <a:spcPct val="90000"/>
            </a:lnSpc>
            <a:spcBef>
              <a:spcPct val="0"/>
            </a:spcBef>
            <a:spcAft>
              <a:spcPct val="20000"/>
            </a:spcAft>
            <a:buChar char="•"/>
          </a:pPr>
          <a:r>
            <a:rPr lang="en-US" sz="2600" kern="1200"/>
            <a:t>while with </a:t>
          </a:r>
          <a:r>
            <a:rPr lang="en-US" sz="2600" kern="1200">
              <a:solidFill>
                <a:schemeClr val="accent1"/>
              </a:solidFill>
            </a:rPr>
            <a:t>“model-free” RL</a:t>
          </a:r>
          <a:r>
            <a:rPr lang="en-US" sz="2600" kern="1200"/>
            <a:t>, our aim is to determine the optimal policy by interacting with the environment</a:t>
          </a:r>
          <a:endParaRPr lang="en-US" sz="2600" kern="1200" dirty="0"/>
        </a:p>
      </dsp:txBody>
      <dsp:txXfrm>
        <a:off x="0" y="1338957"/>
        <a:ext cx="10096500" cy="23908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9C7DD-EFAA-46FC-BFDF-64B188D998FD}">
      <dsp:nvSpPr>
        <dsp:cNvPr id="0" name=""/>
        <dsp:cNvSpPr/>
      </dsp:nvSpPr>
      <dsp:spPr>
        <a:xfrm>
          <a:off x="0" y="132012"/>
          <a:ext cx="10096500" cy="842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Model-free RL algorithms can, in turn, be split into </a:t>
          </a:r>
          <a:r>
            <a:rPr lang="en-US" sz="2100" kern="1200" dirty="0">
              <a:solidFill>
                <a:prstClr val="white"/>
              </a:solidFill>
              <a:latin typeface="Calibri" panose="020F0502020204030204"/>
              <a:ea typeface="+mn-ea"/>
              <a:cs typeface="+mn-cs"/>
            </a:rPr>
            <a:t>two types: “</a:t>
          </a:r>
          <a:r>
            <a:rPr lang="en-US" sz="2100" kern="1200" dirty="0">
              <a:solidFill>
                <a:srgbClr val="FFFF00"/>
              </a:solidFill>
              <a:latin typeface="Calibri" panose="020F0502020204030204"/>
              <a:ea typeface="+mn-ea"/>
              <a:cs typeface="+mn-cs"/>
            </a:rPr>
            <a:t>on-policy</a:t>
          </a:r>
          <a:r>
            <a:rPr lang="en-US" sz="2100" kern="1200" dirty="0">
              <a:solidFill>
                <a:prstClr val="white"/>
              </a:solidFill>
              <a:latin typeface="Calibri" panose="020F0502020204030204"/>
              <a:ea typeface="+mn-ea"/>
              <a:cs typeface="+mn-cs"/>
            </a:rPr>
            <a:t>” and “</a:t>
          </a:r>
          <a:r>
            <a:rPr lang="en-US" sz="2100" kern="1200" dirty="0">
              <a:solidFill>
                <a:srgbClr val="FFFF00"/>
              </a:solidFill>
              <a:latin typeface="Calibri" panose="020F0502020204030204"/>
              <a:ea typeface="+mn-ea"/>
              <a:cs typeface="+mn-cs"/>
            </a:rPr>
            <a:t>off-policy</a:t>
          </a:r>
          <a:r>
            <a:rPr lang="en-US" sz="2100" kern="1200" dirty="0">
              <a:solidFill>
                <a:prstClr val="white"/>
              </a:solidFill>
              <a:latin typeface="Calibri" panose="020F0502020204030204"/>
              <a:ea typeface="+mn-ea"/>
              <a:cs typeface="+mn-cs"/>
            </a:rPr>
            <a:t>”, relating to how we interact with the environment in order to gather information </a:t>
          </a:r>
          <a:r>
            <a:rPr lang="en-US" sz="2100" kern="1200" dirty="0"/>
            <a:t>about it.</a:t>
          </a:r>
        </a:p>
      </dsp:txBody>
      <dsp:txXfrm>
        <a:off x="41123" y="173135"/>
        <a:ext cx="10014254" cy="760154"/>
      </dsp:txXfrm>
    </dsp:sp>
    <dsp:sp modelId="{A5E6E510-3FE5-46F0-BAF8-8A5E1AF90858}">
      <dsp:nvSpPr>
        <dsp:cNvPr id="0" name=""/>
        <dsp:cNvSpPr/>
      </dsp:nvSpPr>
      <dsp:spPr>
        <a:xfrm>
          <a:off x="0" y="974412"/>
          <a:ext cx="10096500" cy="264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56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With “</a:t>
          </a:r>
          <a:r>
            <a:rPr lang="en-US" sz="2500" kern="1200" dirty="0">
              <a:solidFill>
                <a:schemeClr val="accent1"/>
              </a:solidFill>
            </a:rPr>
            <a:t>on-policy</a:t>
          </a:r>
          <a:r>
            <a:rPr lang="en-US" sz="2500" kern="1200" dirty="0"/>
            <a:t>” algorithms, we make decisions about our actions based on our </a:t>
          </a:r>
          <a:r>
            <a:rPr lang="en-US" sz="2500" kern="1200" dirty="0">
              <a:solidFill>
                <a:schemeClr val="accent1"/>
              </a:solidFill>
            </a:rPr>
            <a:t>“best” policy </a:t>
          </a:r>
          <a:r>
            <a:rPr lang="en-US" sz="2500" kern="1200" dirty="0"/>
            <a:t>at the time of making the decision and then use the information/reward gathered from taking that action to improve on the best policy.</a:t>
          </a:r>
        </a:p>
        <a:p>
          <a:pPr marL="228600" lvl="1" indent="-228600" algn="l" defTabSz="1111250">
            <a:lnSpc>
              <a:spcPct val="90000"/>
            </a:lnSpc>
            <a:spcBef>
              <a:spcPct val="0"/>
            </a:spcBef>
            <a:spcAft>
              <a:spcPct val="20000"/>
            </a:spcAft>
            <a:buChar char="•"/>
          </a:pPr>
          <a:r>
            <a:rPr lang="en-US" sz="2500" kern="1200" dirty="0"/>
            <a:t>With “</a:t>
          </a:r>
          <a:r>
            <a:rPr lang="en-US" sz="2500" kern="1200" dirty="0">
              <a:solidFill>
                <a:schemeClr val="accent1"/>
              </a:solidFill>
            </a:rPr>
            <a:t>off-policy</a:t>
          </a:r>
          <a:r>
            <a:rPr lang="en-US" sz="2500" kern="1200" dirty="0"/>
            <a:t>” algorithms, on the other hand, our behavior in interacting with (or exploring) the environment may be unrelated to what we believe to be the best optimal at the time of taking the action.</a:t>
          </a:r>
        </a:p>
      </dsp:txBody>
      <dsp:txXfrm>
        <a:off x="0" y="974412"/>
        <a:ext cx="10096500" cy="26496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B0B5F-93C8-4AAD-9D97-1153DE89767F}">
      <dsp:nvSpPr>
        <dsp:cNvPr id="0" name=""/>
        <dsp:cNvSpPr/>
      </dsp:nvSpPr>
      <dsp:spPr>
        <a:xfrm>
          <a:off x="0" y="29348"/>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Policy Improvement</a:t>
          </a:r>
        </a:p>
      </dsp:txBody>
      <dsp:txXfrm>
        <a:off x="25759" y="55107"/>
        <a:ext cx="10464082" cy="476152"/>
      </dsp:txXfrm>
    </dsp:sp>
    <dsp:sp modelId="{4E2FB7EF-F83F-44E5-99E9-6C297C567F43}">
      <dsp:nvSpPr>
        <dsp:cNvPr id="0" name=""/>
        <dsp:cNvSpPr/>
      </dsp:nvSpPr>
      <dsp:spPr>
        <a:xfrm>
          <a:off x="0" y="557018"/>
          <a:ext cx="1051560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Directly optimize for the policy</a:t>
          </a:r>
        </a:p>
        <a:p>
          <a:pPr marL="171450" lvl="1" indent="-171450" algn="l" defTabSz="755650">
            <a:lnSpc>
              <a:spcPct val="90000"/>
            </a:lnSpc>
            <a:spcBef>
              <a:spcPct val="0"/>
            </a:spcBef>
            <a:spcAft>
              <a:spcPct val="20000"/>
            </a:spcAft>
            <a:buChar char="•"/>
          </a:pPr>
          <a:r>
            <a:rPr lang="en-US" sz="1700" kern="1200" dirty="0"/>
            <a:t>Example methods: policy gradient</a:t>
          </a:r>
        </a:p>
        <a:p>
          <a:pPr marL="171450" lvl="1" indent="-171450" algn="l" defTabSz="755650">
            <a:lnSpc>
              <a:spcPct val="90000"/>
            </a:lnSpc>
            <a:spcBef>
              <a:spcPct val="0"/>
            </a:spcBef>
            <a:spcAft>
              <a:spcPct val="20000"/>
            </a:spcAft>
            <a:buChar char="•"/>
          </a:pPr>
          <a:r>
            <a:rPr lang="en-US" sz="1700" kern="1200" dirty="0"/>
            <a:t>Good for large and continuous state/action spaces</a:t>
          </a:r>
        </a:p>
      </dsp:txBody>
      <dsp:txXfrm>
        <a:off x="0" y="557018"/>
        <a:ext cx="10515600" cy="888030"/>
      </dsp:txXfrm>
    </dsp:sp>
    <dsp:sp modelId="{563C5129-A4E9-4939-B718-21CA7A7F6BA4}">
      <dsp:nvSpPr>
        <dsp:cNvPr id="0" name=""/>
        <dsp:cNvSpPr/>
      </dsp:nvSpPr>
      <dsp:spPr>
        <a:xfrm>
          <a:off x="0" y="1445049"/>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Value/Action-Value methods</a:t>
          </a:r>
        </a:p>
      </dsp:txBody>
      <dsp:txXfrm>
        <a:off x="25759" y="1470808"/>
        <a:ext cx="10464082" cy="476152"/>
      </dsp:txXfrm>
    </dsp:sp>
    <dsp:sp modelId="{607340CC-786E-4F3F-94EB-994DA0D29A09}">
      <dsp:nvSpPr>
        <dsp:cNvPr id="0" name=""/>
        <dsp:cNvSpPr/>
      </dsp:nvSpPr>
      <dsp:spPr>
        <a:xfrm>
          <a:off x="0" y="1972719"/>
          <a:ext cx="10515600"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Find Value/Action-Value</a:t>
          </a:r>
        </a:p>
        <a:p>
          <a:pPr marL="171450" lvl="1" indent="-171450" algn="l" defTabSz="755650">
            <a:lnSpc>
              <a:spcPct val="90000"/>
            </a:lnSpc>
            <a:spcBef>
              <a:spcPct val="0"/>
            </a:spcBef>
            <a:spcAft>
              <a:spcPct val="20000"/>
            </a:spcAft>
            <a:buChar char="•"/>
          </a:pPr>
          <a:r>
            <a:rPr lang="en-US" sz="1700" kern="1200" dirty="0"/>
            <a:t>Derive optimal policy from derived Value/Action-Value</a:t>
          </a:r>
        </a:p>
        <a:p>
          <a:pPr marL="171450" lvl="1" indent="-171450" algn="l" defTabSz="755650">
            <a:lnSpc>
              <a:spcPct val="90000"/>
            </a:lnSpc>
            <a:spcBef>
              <a:spcPct val="0"/>
            </a:spcBef>
            <a:spcAft>
              <a:spcPct val="20000"/>
            </a:spcAft>
            <a:buChar char="•"/>
          </a:pPr>
          <a:r>
            <a:rPr lang="en-US" sz="1700" kern="1200" dirty="0"/>
            <a:t>Popular algorithm: Q-learning, SARSA</a:t>
          </a:r>
        </a:p>
        <a:p>
          <a:pPr marL="171450" lvl="1" indent="-171450" algn="l" defTabSz="755650">
            <a:lnSpc>
              <a:spcPct val="90000"/>
            </a:lnSpc>
            <a:spcBef>
              <a:spcPct val="0"/>
            </a:spcBef>
            <a:spcAft>
              <a:spcPct val="20000"/>
            </a:spcAft>
            <a:buChar char="•"/>
          </a:pPr>
          <a:r>
            <a:rPr lang="en-US" sz="1700" kern="1200" dirty="0"/>
            <a:t>Simpler formulation</a:t>
          </a:r>
        </a:p>
        <a:p>
          <a:pPr marL="171450" lvl="1" indent="-171450" algn="l" defTabSz="755650">
            <a:lnSpc>
              <a:spcPct val="90000"/>
            </a:lnSpc>
            <a:spcBef>
              <a:spcPct val="0"/>
            </a:spcBef>
            <a:spcAft>
              <a:spcPct val="20000"/>
            </a:spcAft>
            <a:buChar char="•"/>
          </a:pPr>
          <a:r>
            <a:rPr lang="en-US" sz="1700" kern="1200" dirty="0"/>
            <a:t>Can handle large/continuous spaces by discretization or function approximation </a:t>
          </a:r>
        </a:p>
      </dsp:txBody>
      <dsp:txXfrm>
        <a:off x="0" y="1972719"/>
        <a:ext cx="10515600" cy="1457280"/>
      </dsp:txXfrm>
    </dsp:sp>
    <dsp:sp modelId="{17B58ADA-5AA1-4A3A-9373-5C828B4FABA3}">
      <dsp:nvSpPr>
        <dsp:cNvPr id="0" name=""/>
        <dsp:cNvSpPr/>
      </dsp:nvSpPr>
      <dsp:spPr>
        <a:xfrm>
          <a:off x="0" y="3429999"/>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Hybrid methods using both Value and policy optimization</a:t>
          </a:r>
        </a:p>
      </dsp:txBody>
      <dsp:txXfrm>
        <a:off x="25759" y="3455758"/>
        <a:ext cx="10464082" cy="476152"/>
      </dsp:txXfrm>
    </dsp:sp>
    <dsp:sp modelId="{C805E879-0B6C-4A6E-B778-F6C8F8C7337D}">
      <dsp:nvSpPr>
        <dsp:cNvPr id="0" name=""/>
        <dsp:cNvSpPr/>
      </dsp:nvSpPr>
      <dsp:spPr>
        <a:xfrm>
          <a:off x="0" y="3957669"/>
          <a:ext cx="105156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Example: Actor-Critic</a:t>
          </a:r>
        </a:p>
      </dsp:txBody>
      <dsp:txXfrm>
        <a:off x="0" y="3957669"/>
        <a:ext cx="10515600" cy="3643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7714B-04EA-46F0-B094-9D15C67DA728}">
      <dsp:nvSpPr>
        <dsp:cNvPr id="0" name=""/>
        <dsp:cNvSpPr/>
      </dsp:nvSpPr>
      <dsp:spPr>
        <a:xfrm>
          <a:off x="2057727" y="477668"/>
          <a:ext cx="906122" cy="906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Policy evaluation</a:t>
          </a:r>
        </a:p>
      </dsp:txBody>
      <dsp:txXfrm>
        <a:off x="2057727" y="477668"/>
        <a:ext cx="906122" cy="906122"/>
      </dsp:txXfrm>
    </dsp:sp>
    <dsp:sp modelId="{A6340555-34A2-470A-9D5E-251FE72EE72C}">
      <dsp:nvSpPr>
        <dsp:cNvPr id="0" name=""/>
        <dsp:cNvSpPr/>
      </dsp:nvSpPr>
      <dsp:spPr>
        <a:xfrm>
          <a:off x="839278" y="-734"/>
          <a:ext cx="1862928" cy="1862928"/>
        </a:xfrm>
        <a:prstGeom prst="circularArrow">
          <a:avLst>
            <a:gd name="adj1" fmla="val 9485"/>
            <a:gd name="adj2" fmla="val 685132"/>
            <a:gd name="adj3" fmla="val 7849912"/>
            <a:gd name="adj4" fmla="val 2264955"/>
            <a:gd name="adj5" fmla="val 11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227AE1-4401-4151-BCC1-CF7A4BC306D0}">
      <dsp:nvSpPr>
        <dsp:cNvPr id="0" name=""/>
        <dsp:cNvSpPr/>
      </dsp:nvSpPr>
      <dsp:spPr>
        <a:xfrm>
          <a:off x="577636" y="477668"/>
          <a:ext cx="906122" cy="906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Policy improvement</a:t>
          </a:r>
        </a:p>
      </dsp:txBody>
      <dsp:txXfrm>
        <a:off x="577636" y="477668"/>
        <a:ext cx="906122" cy="906122"/>
      </dsp:txXfrm>
    </dsp:sp>
    <dsp:sp modelId="{BAFE1E10-620F-4873-9309-18E855E43002}">
      <dsp:nvSpPr>
        <dsp:cNvPr id="0" name=""/>
        <dsp:cNvSpPr/>
      </dsp:nvSpPr>
      <dsp:spPr>
        <a:xfrm>
          <a:off x="839278" y="-734"/>
          <a:ext cx="1862928" cy="1862928"/>
        </a:xfrm>
        <a:prstGeom prst="circularArrow">
          <a:avLst>
            <a:gd name="adj1" fmla="val 9485"/>
            <a:gd name="adj2" fmla="val 685132"/>
            <a:gd name="adj3" fmla="val 18649912"/>
            <a:gd name="adj4" fmla="val 13064955"/>
            <a:gd name="adj5" fmla="val 11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41E0C-1E14-46B2-8BF7-A6CCBD96175B}">
      <dsp:nvSpPr>
        <dsp:cNvPr id="0" name=""/>
        <dsp:cNvSpPr/>
      </dsp:nvSpPr>
      <dsp:spPr>
        <a:xfrm>
          <a:off x="0" y="34231"/>
          <a:ext cx="10515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Policy iteration</a:t>
          </a:r>
        </a:p>
      </dsp:txBody>
      <dsp:txXfrm>
        <a:off x="29271" y="63502"/>
        <a:ext cx="10457058" cy="541083"/>
      </dsp:txXfrm>
    </dsp:sp>
    <dsp:sp modelId="{82542A33-1120-40DE-AAB4-E3690D2703FE}">
      <dsp:nvSpPr>
        <dsp:cNvPr id="0" name=""/>
        <dsp:cNvSpPr/>
      </dsp:nvSpPr>
      <dsp:spPr>
        <a:xfrm>
          <a:off x="0" y="633856"/>
          <a:ext cx="105156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Evaluate policy until convergence (with some tolerance)</a:t>
          </a:r>
        </a:p>
        <a:p>
          <a:pPr marL="228600" lvl="1" indent="-228600" algn="l" defTabSz="889000">
            <a:lnSpc>
              <a:spcPct val="90000"/>
            </a:lnSpc>
            <a:spcBef>
              <a:spcPct val="0"/>
            </a:spcBef>
            <a:spcAft>
              <a:spcPct val="20000"/>
            </a:spcAft>
            <a:buChar char="•"/>
          </a:pPr>
          <a:r>
            <a:rPr lang="en-US" sz="2000" kern="1200" dirty="0"/>
            <a:t>Improve policy</a:t>
          </a:r>
        </a:p>
        <a:p>
          <a:pPr marL="228600" lvl="1" indent="-228600" algn="l" defTabSz="889000">
            <a:lnSpc>
              <a:spcPct val="90000"/>
            </a:lnSpc>
            <a:spcBef>
              <a:spcPct val="0"/>
            </a:spcBef>
            <a:spcAft>
              <a:spcPct val="20000"/>
            </a:spcAft>
            <a:buChar char="•"/>
          </a:pPr>
          <a:r>
            <a:rPr lang="en-US" sz="2000" kern="1200" dirty="0"/>
            <a:t>PI is </a:t>
          </a:r>
          <a:r>
            <a:rPr lang="en-US" sz="2000" kern="1200" dirty="0">
              <a:solidFill>
                <a:schemeClr val="accent1"/>
              </a:solidFill>
            </a:rPr>
            <a:t>slower</a:t>
          </a:r>
          <a:r>
            <a:rPr lang="en-US" sz="2000" kern="1200" dirty="0"/>
            <a:t> per cycle but requires </a:t>
          </a:r>
          <a:r>
            <a:rPr lang="en-US" sz="2000" kern="1200" dirty="0">
              <a:solidFill>
                <a:schemeClr val="accent1"/>
              </a:solidFill>
            </a:rPr>
            <a:t>fewer</a:t>
          </a:r>
          <a:r>
            <a:rPr lang="en-US" sz="2000" kern="1200" dirty="0"/>
            <a:t> cycles</a:t>
          </a:r>
        </a:p>
      </dsp:txBody>
      <dsp:txXfrm>
        <a:off x="0" y="633856"/>
        <a:ext cx="10515600" cy="1035000"/>
      </dsp:txXfrm>
    </dsp:sp>
    <dsp:sp modelId="{5DC2BFE2-BAB1-4394-BF15-F19BC0317F35}">
      <dsp:nvSpPr>
        <dsp:cNvPr id="0" name=""/>
        <dsp:cNvSpPr/>
      </dsp:nvSpPr>
      <dsp:spPr>
        <a:xfrm>
          <a:off x="0" y="1668856"/>
          <a:ext cx="10515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Value iteration</a:t>
          </a:r>
        </a:p>
      </dsp:txBody>
      <dsp:txXfrm>
        <a:off x="29271" y="1698127"/>
        <a:ext cx="10457058" cy="541083"/>
      </dsp:txXfrm>
    </dsp:sp>
    <dsp:sp modelId="{864CEC57-3A82-429D-853B-DBE210F94C89}">
      <dsp:nvSpPr>
        <dsp:cNvPr id="0" name=""/>
        <dsp:cNvSpPr/>
      </dsp:nvSpPr>
      <dsp:spPr>
        <a:xfrm>
          <a:off x="0" y="2268481"/>
          <a:ext cx="105156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Evaluate policy only with single iteration</a:t>
          </a:r>
        </a:p>
        <a:p>
          <a:pPr marL="228600" lvl="1" indent="-228600" algn="l" defTabSz="889000">
            <a:lnSpc>
              <a:spcPct val="90000"/>
            </a:lnSpc>
            <a:spcBef>
              <a:spcPct val="0"/>
            </a:spcBef>
            <a:spcAft>
              <a:spcPct val="20000"/>
            </a:spcAft>
            <a:buChar char="•"/>
          </a:pPr>
          <a:r>
            <a:rPr lang="en-US" sz="2000" kern="1200" dirty="0"/>
            <a:t>Improve policy</a:t>
          </a:r>
        </a:p>
        <a:p>
          <a:pPr marL="228600" lvl="1" indent="-228600" algn="l" defTabSz="889000">
            <a:lnSpc>
              <a:spcPct val="90000"/>
            </a:lnSpc>
            <a:spcBef>
              <a:spcPct val="0"/>
            </a:spcBef>
            <a:spcAft>
              <a:spcPct val="20000"/>
            </a:spcAft>
            <a:buChar char="•"/>
          </a:pPr>
          <a:r>
            <a:rPr lang="en-US" sz="2000" kern="1200" dirty="0"/>
            <a:t>PI is </a:t>
          </a:r>
          <a:r>
            <a:rPr lang="en-US" sz="2000" kern="1200" dirty="0">
              <a:solidFill>
                <a:schemeClr val="accent1"/>
              </a:solidFill>
            </a:rPr>
            <a:t>faster</a:t>
          </a:r>
          <a:r>
            <a:rPr lang="en-US" sz="2000" kern="1200" dirty="0"/>
            <a:t> per cycle but requires </a:t>
          </a:r>
          <a:r>
            <a:rPr lang="en-US" sz="2000" kern="1200" dirty="0">
              <a:solidFill>
                <a:schemeClr val="accent1"/>
              </a:solidFill>
            </a:rPr>
            <a:t>more</a:t>
          </a:r>
          <a:r>
            <a:rPr lang="en-US" sz="2000" kern="1200" dirty="0"/>
            <a:t> cycles</a:t>
          </a:r>
        </a:p>
      </dsp:txBody>
      <dsp:txXfrm>
        <a:off x="0" y="2268481"/>
        <a:ext cx="10515600" cy="1035000"/>
      </dsp:txXfrm>
    </dsp:sp>
    <dsp:sp modelId="{F849E4F2-CF4B-4647-BEB5-BA211918789E}">
      <dsp:nvSpPr>
        <dsp:cNvPr id="0" name=""/>
        <dsp:cNvSpPr/>
      </dsp:nvSpPr>
      <dsp:spPr>
        <a:xfrm>
          <a:off x="0" y="3303481"/>
          <a:ext cx="105156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Modified policy iteration</a:t>
          </a:r>
        </a:p>
      </dsp:txBody>
      <dsp:txXfrm>
        <a:off x="29271" y="3332752"/>
        <a:ext cx="10457058" cy="541083"/>
      </dsp:txXfrm>
    </dsp:sp>
    <dsp:sp modelId="{006AEF48-60BB-4964-8213-7F6946998D7E}">
      <dsp:nvSpPr>
        <dsp:cNvPr id="0" name=""/>
        <dsp:cNvSpPr/>
      </dsp:nvSpPr>
      <dsp:spPr>
        <a:xfrm>
          <a:off x="0" y="3903106"/>
          <a:ext cx="1051560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Limits number of iterations to </a:t>
          </a:r>
          <a14:m xmlns:a14="http://schemas.microsoft.com/office/drawing/2010/main">
            <m:oMath xmlns:m="http://schemas.openxmlformats.org/officeDocument/2006/math">
              <m:r>
                <a:rPr lang="en-US" sz="2000" b="0" i="1" kern="1200" smtClean="0">
                  <a:latin typeface="Cambria Math" panose="02040503050406030204" pitchFamily="18" charset="0"/>
                </a:rPr>
                <m:t>𝐾</m:t>
              </m:r>
              <m:r>
                <a:rPr lang="en-US" sz="2000" b="0" i="1" kern="1200" smtClean="0">
                  <a:latin typeface="Cambria Math" panose="02040503050406030204" pitchFamily="18" charset="0"/>
                </a:rPr>
                <m:t> </m:t>
              </m:r>
            </m:oMath>
          </a14:m>
          <a:r>
            <a:rPr lang="en-US" sz="2000" kern="1200" dirty="0"/>
            <a:t>in policy evaluation </a:t>
          </a:r>
        </a:p>
      </dsp:txBody>
      <dsp:txXfrm>
        <a:off x="0" y="3903106"/>
        <a:ext cx="10515600" cy="414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D6EE5-8579-424F-9C1B-DEFF86968208}">
      <dsp:nvSpPr>
        <dsp:cNvPr id="0" name=""/>
        <dsp:cNvSpPr/>
      </dsp:nvSpPr>
      <dsp:spPr>
        <a:xfrm>
          <a:off x="0" y="17964"/>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Monte-Carlo</a:t>
          </a:r>
        </a:p>
      </dsp:txBody>
      <dsp:txXfrm>
        <a:off x="38638" y="56602"/>
        <a:ext cx="10438324" cy="714229"/>
      </dsp:txXfrm>
    </dsp:sp>
    <dsp:sp modelId="{66164E9C-8BD3-4ED5-BAFD-5DE90396EA86}">
      <dsp:nvSpPr>
        <dsp:cNvPr id="0" name=""/>
        <dsp:cNvSpPr/>
      </dsp:nvSpPr>
      <dsp:spPr>
        <a:xfrm>
          <a:off x="0" y="809469"/>
          <a:ext cx="10515600"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Averages Q over sampled paths</a:t>
          </a:r>
        </a:p>
        <a:p>
          <a:pPr marL="228600" lvl="1" indent="-228600" algn="l" defTabSz="1155700">
            <a:lnSpc>
              <a:spcPct val="90000"/>
            </a:lnSpc>
            <a:spcBef>
              <a:spcPct val="0"/>
            </a:spcBef>
            <a:spcAft>
              <a:spcPct val="20000"/>
            </a:spcAft>
            <a:buChar char="•"/>
          </a:pPr>
          <a:r>
            <a:rPr lang="en-US" sz="2600" kern="1200" dirty="0"/>
            <a:t>Needs full trajectory to start learning</a:t>
          </a:r>
        </a:p>
        <a:p>
          <a:pPr marL="228600" lvl="1" indent="-228600" algn="l" defTabSz="1155700">
            <a:lnSpc>
              <a:spcPct val="90000"/>
            </a:lnSpc>
            <a:spcBef>
              <a:spcPct val="0"/>
            </a:spcBef>
            <a:spcAft>
              <a:spcPct val="20000"/>
            </a:spcAft>
            <a:buChar char="•"/>
          </a:pPr>
          <a:r>
            <a:rPr lang="en-US" sz="2600" kern="1200" dirty="0"/>
            <a:t>Unbiased estimates</a:t>
          </a:r>
        </a:p>
      </dsp:txBody>
      <dsp:txXfrm>
        <a:off x="0" y="809469"/>
        <a:ext cx="10515600" cy="1366200"/>
      </dsp:txXfrm>
    </dsp:sp>
    <dsp:sp modelId="{7ED70A26-2005-491F-9B9F-0C46697FB6CD}">
      <dsp:nvSpPr>
        <dsp:cNvPr id="0" name=""/>
        <dsp:cNvSpPr/>
      </dsp:nvSpPr>
      <dsp:spPr>
        <a:xfrm>
          <a:off x="0" y="2175669"/>
          <a:ext cx="10515600"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Temporal Difference and Q-learning</a:t>
          </a:r>
        </a:p>
      </dsp:txBody>
      <dsp:txXfrm>
        <a:off x="38638" y="2214307"/>
        <a:ext cx="10438324" cy="714229"/>
      </dsp:txXfrm>
    </dsp:sp>
    <dsp:sp modelId="{3FCA6BD3-7454-42D4-8978-FEDE2B33A78A}">
      <dsp:nvSpPr>
        <dsp:cNvPr id="0" name=""/>
        <dsp:cNvSpPr/>
      </dsp:nvSpPr>
      <dsp:spPr>
        <a:xfrm>
          <a:off x="0" y="2967174"/>
          <a:ext cx="10515600"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Uses recurrent relation for Q</a:t>
          </a:r>
        </a:p>
        <a:p>
          <a:pPr marL="228600" lvl="1" indent="-228600" algn="l" defTabSz="1155700">
            <a:lnSpc>
              <a:spcPct val="90000"/>
            </a:lnSpc>
            <a:spcBef>
              <a:spcPct val="0"/>
            </a:spcBef>
            <a:spcAft>
              <a:spcPct val="20000"/>
            </a:spcAft>
            <a:buChar char="•"/>
          </a:pPr>
          <a:r>
            <a:rPr lang="en-US" sz="2600" kern="1200" dirty="0"/>
            <a:t>Can learn from partial episodes</a:t>
          </a:r>
        </a:p>
        <a:p>
          <a:pPr marL="228600" lvl="1" indent="-228600" algn="l" defTabSz="1155700">
            <a:lnSpc>
              <a:spcPct val="90000"/>
            </a:lnSpc>
            <a:spcBef>
              <a:spcPct val="0"/>
            </a:spcBef>
            <a:spcAft>
              <a:spcPct val="20000"/>
            </a:spcAft>
            <a:buChar char="•"/>
          </a:pPr>
          <a:r>
            <a:rPr lang="en-US" sz="2600" kern="1200" dirty="0"/>
            <a:t>Biased estimates</a:t>
          </a:r>
        </a:p>
      </dsp:txBody>
      <dsp:txXfrm>
        <a:off x="0" y="2967174"/>
        <a:ext cx="10515600" cy="136620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D796E-D01E-4F9E-B941-63D9F8F9B131}" type="datetimeFigureOut">
              <a:rPr lang="en-US" smtClean="0"/>
              <a:t>4/21/2019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573D9-5479-4571-9C82-C34F4D839FC0}" type="slidenum">
              <a:rPr lang="en-US" smtClean="0"/>
              <a:t>‹#›</a:t>
            </a:fld>
            <a:endParaRPr lang="en-US"/>
          </a:p>
        </p:txBody>
      </p:sp>
    </p:spTree>
    <p:extLst>
      <p:ext uri="{BB962C8B-B14F-4D97-AF65-F5344CB8AC3E}">
        <p14:creationId xmlns:p14="http://schemas.microsoft.com/office/powerpoint/2010/main" val="2197575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573D9-5479-4571-9C82-C34F4D839FC0}" type="slidenum">
              <a:rPr lang="en-US" smtClean="0"/>
              <a:t>6</a:t>
            </a:fld>
            <a:endParaRPr lang="en-US"/>
          </a:p>
        </p:txBody>
      </p:sp>
    </p:spTree>
    <p:extLst>
      <p:ext uri="{BB962C8B-B14F-4D97-AF65-F5344CB8AC3E}">
        <p14:creationId xmlns:p14="http://schemas.microsoft.com/office/powerpoint/2010/main" val="1930462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573D9-5479-4571-9C82-C34F4D839FC0}" type="slidenum">
              <a:rPr lang="en-US" smtClean="0"/>
              <a:t>26</a:t>
            </a:fld>
            <a:endParaRPr lang="en-US"/>
          </a:p>
        </p:txBody>
      </p:sp>
    </p:spTree>
    <p:extLst>
      <p:ext uri="{BB962C8B-B14F-4D97-AF65-F5344CB8AC3E}">
        <p14:creationId xmlns:p14="http://schemas.microsoft.com/office/powerpoint/2010/main" val="2856297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573D9-5479-4571-9C82-C34F4D839FC0}" type="slidenum">
              <a:rPr lang="en-US" smtClean="0"/>
              <a:t>65</a:t>
            </a:fld>
            <a:endParaRPr lang="en-US"/>
          </a:p>
        </p:txBody>
      </p:sp>
    </p:spTree>
    <p:extLst>
      <p:ext uri="{BB962C8B-B14F-4D97-AF65-F5344CB8AC3E}">
        <p14:creationId xmlns:p14="http://schemas.microsoft.com/office/powerpoint/2010/main" val="3164343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C255-5707-4983-BE9C-EDFADA2779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7294C-A30E-4093-84AC-D9BB3A6A51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621F81-5CBA-43F9-91B6-F30C6F0F7B7B}"/>
              </a:ext>
            </a:extLst>
          </p:cNvPr>
          <p:cNvSpPr>
            <a:spLocks noGrp="1"/>
          </p:cNvSpPr>
          <p:nvPr>
            <p:ph type="dt" sz="half" idx="10"/>
          </p:nvPr>
        </p:nvSpPr>
        <p:spPr/>
        <p:txBody>
          <a:bodyPr/>
          <a:lstStyle/>
          <a:p>
            <a:fld id="{8F957963-31C9-4195-86D7-697160E17E92}" type="datetimeFigureOut">
              <a:rPr lang="en-US" smtClean="0"/>
              <a:t>4/14/2019</a:t>
            </a:fld>
            <a:endParaRPr lang="en-US"/>
          </a:p>
        </p:txBody>
      </p:sp>
      <p:sp>
        <p:nvSpPr>
          <p:cNvPr id="5" name="Footer Placeholder 4">
            <a:extLst>
              <a:ext uri="{FF2B5EF4-FFF2-40B4-BE49-F238E27FC236}">
                <a16:creationId xmlns:a16="http://schemas.microsoft.com/office/drawing/2014/main" id="{4B4DD121-E60F-4FD5-983E-8CB89EC08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4E111-495C-402A-B57F-5DB87F99299E}"/>
              </a:ext>
            </a:extLst>
          </p:cNvPr>
          <p:cNvSpPr>
            <a:spLocks noGrp="1"/>
          </p:cNvSpPr>
          <p:nvPr>
            <p:ph type="sldNum" sz="quarter" idx="12"/>
          </p:nvPr>
        </p:nvSpPr>
        <p:spPr/>
        <p:txBody>
          <a:bodyPr/>
          <a:lstStyle/>
          <a:p>
            <a:fld id="{FD2893D8-E00E-478A-9365-1079AAB5A7D5}" type="slidenum">
              <a:rPr lang="en-US" smtClean="0"/>
              <a:t>‹#›</a:t>
            </a:fld>
            <a:endParaRPr lang="en-US"/>
          </a:p>
        </p:txBody>
      </p:sp>
    </p:spTree>
    <p:extLst>
      <p:ext uri="{BB962C8B-B14F-4D97-AF65-F5344CB8AC3E}">
        <p14:creationId xmlns:p14="http://schemas.microsoft.com/office/powerpoint/2010/main" val="1661039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0169-CCBA-4298-84C1-FA515EA29C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42432A-CF06-4B45-B704-A80469897FF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FAB48-66C1-4BF2-8A50-42ADD6D47978}"/>
              </a:ext>
            </a:extLst>
          </p:cNvPr>
          <p:cNvSpPr>
            <a:spLocks noGrp="1"/>
          </p:cNvSpPr>
          <p:nvPr>
            <p:ph type="dt" sz="half" idx="10"/>
          </p:nvPr>
        </p:nvSpPr>
        <p:spPr/>
        <p:txBody>
          <a:bodyPr/>
          <a:lstStyle/>
          <a:p>
            <a:fld id="{8F957963-31C9-4195-86D7-697160E17E92}" type="datetimeFigureOut">
              <a:rPr lang="en-US" smtClean="0"/>
              <a:t>4/14/2019</a:t>
            </a:fld>
            <a:endParaRPr lang="en-US"/>
          </a:p>
        </p:txBody>
      </p:sp>
      <p:sp>
        <p:nvSpPr>
          <p:cNvPr id="5" name="Footer Placeholder 4">
            <a:extLst>
              <a:ext uri="{FF2B5EF4-FFF2-40B4-BE49-F238E27FC236}">
                <a16:creationId xmlns:a16="http://schemas.microsoft.com/office/drawing/2014/main" id="{C11B723D-CD61-4623-821D-05B48EC16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DDB80-2F83-42F3-A504-49DA0BFF14AB}"/>
              </a:ext>
            </a:extLst>
          </p:cNvPr>
          <p:cNvSpPr>
            <a:spLocks noGrp="1"/>
          </p:cNvSpPr>
          <p:nvPr>
            <p:ph type="sldNum" sz="quarter" idx="12"/>
          </p:nvPr>
        </p:nvSpPr>
        <p:spPr/>
        <p:txBody>
          <a:bodyPr/>
          <a:lstStyle/>
          <a:p>
            <a:fld id="{FD2893D8-E00E-478A-9365-1079AAB5A7D5}" type="slidenum">
              <a:rPr lang="en-US" smtClean="0"/>
              <a:t>‹#›</a:t>
            </a:fld>
            <a:endParaRPr lang="en-US"/>
          </a:p>
        </p:txBody>
      </p:sp>
    </p:spTree>
    <p:extLst>
      <p:ext uri="{BB962C8B-B14F-4D97-AF65-F5344CB8AC3E}">
        <p14:creationId xmlns:p14="http://schemas.microsoft.com/office/powerpoint/2010/main" val="3929788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875A0E-8901-475A-A897-DE3284275A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600D14-3CA0-44D4-8092-AB7E4B92835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3B16B-60A8-49E3-8D47-90465D7F2357}"/>
              </a:ext>
            </a:extLst>
          </p:cNvPr>
          <p:cNvSpPr>
            <a:spLocks noGrp="1"/>
          </p:cNvSpPr>
          <p:nvPr>
            <p:ph type="dt" sz="half" idx="10"/>
          </p:nvPr>
        </p:nvSpPr>
        <p:spPr/>
        <p:txBody>
          <a:bodyPr/>
          <a:lstStyle/>
          <a:p>
            <a:fld id="{8F957963-31C9-4195-86D7-697160E17E92}" type="datetimeFigureOut">
              <a:rPr lang="en-US" smtClean="0"/>
              <a:t>4/14/2019</a:t>
            </a:fld>
            <a:endParaRPr lang="en-US"/>
          </a:p>
        </p:txBody>
      </p:sp>
      <p:sp>
        <p:nvSpPr>
          <p:cNvPr id="5" name="Footer Placeholder 4">
            <a:extLst>
              <a:ext uri="{FF2B5EF4-FFF2-40B4-BE49-F238E27FC236}">
                <a16:creationId xmlns:a16="http://schemas.microsoft.com/office/drawing/2014/main" id="{C765FBB5-E5B8-4E32-B356-F02E87448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F4341-28CC-4F4D-8E6C-E2972D36BF8F}"/>
              </a:ext>
            </a:extLst>
          </p:cNvPr>
          <p:cNvSpPr>
            <a:spLocks noGrp="1"/>
          </p:cNvSpPr>
          <p:nvPr>
            <p:ph type="sldNum" sz="quarter" idx="12"/>
          </p:nvPr>
        </p:nvSpPr>
        <p:spPr/>
        <p:txBody>
          <a:bodyPr/>
          <a:lstStyle/>
          <a:p>
            <a:fld id="{FD2893D8-E00E-478A-9365-1079AAB5A7D5}" type="slidenum">
              <a:rPr lang="en-US" smtClean="0"/>
              <a:t>‹#›</a:t>
            </a:fld>
            <a:endParaRPr lang="en-US"/>
          </a:p>
        </p:txBody>
      </p:sp>
    </p:spTree>
    <p:extLst>
      <p:ext uri="{BB962C8B-B14F-4D97-AF65-F5344CB8AC3E}">
        <p14:creationId xmlns:p14="http://schemas.microsoft.com/office/powerpoint/2010/main" val="281230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095E4-9788-4F51-A47C-57EF312575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9EA080-0E27-4A62-BD06-8843874D24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F81C3-2B0A-4899-9D6D-5F3A54BF77A5}"/>
              </a:ext>
            </a:extLst>
          </p:cNvPr>
          <p:cNvSpPr>
            <a:spLocks noGrp="1"/>
          </p:cNvSpPr>
          <p:nvPr>
            <p:ph type="dt" sz="half" idx="10"/>
          </p:nvPr>
        </p:nvSpPr>
        <p:spPr/>
        <p:txBody>
          <a:bodyPr/>
          <a:lstStyle/>
          <a:p>
            <a:fld id="{8F957963-31C9-4195-86D7-697160E17E92}" type="datetimeFigureOut">
              <a:rPr lang="en-US" smtClean="0"/>
              <a:t>4/14/2019</a:t>
            </a:fld>
            <a:endParaRPr lang="en-US"/>
          </a:p>
        </p:txBody>
      </p:sp>
      <p:sp>
        <p:nvSpPr>
          <p:cNvPr id="5" name="Footer Placeholder 4">
            <a:extLst>
              <a:ext uri="{FF2B5EF4-FFF2-40B4-BE49-F238E27FC236}">
                <a16:creationId xmlns:a16="http://schemas.microsoft.com/office/drawing/2014/main" id="{0B432F31-82FA-4123-BF46-FF198D71C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9DA0E-6FF1-44CC-85A3-E40615CA527F}"/>
              </a:ext>
            </a:extLst>
          </p:cNvPr>
          <p:cNvSpPr>
            <a:spLocks noGrp="1"/>
          </p:cNvSpPr>
          <p:nvPr>
            <p:ph type="sldNum" sz="quarter" idx="12"/>
          </p:nvPr>
        </p:nvSpPr>
        <p:spPr/>
        <p:txBody>
          <a:bodyPr/>
          <a:lstStyle/>
          <a:p>
            <a:fld id="{FD2893D8-E00E-478A-9365-1079AAB5A7D5}" type="slidenum">
              <a:rPr lang="en-US" smtClean="0"/>
              <a:t>‹#›</a:t>
            </a:fld>
            <a:endParaRPr lang="en-US"/>
          </a:p>
        </p:txBody>
      </p:sp>
    </p:spTree>
    <p:extLst>
      <p:ext uri="{BB962C8B-B14F-4D97-AF65-F5344CB8AC3E}">
        <p14:creationId xmlns:p14="http://schemas.microsoft.com/office/powerpoint/2010/main" val="565576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7462-775C-490E-ACC0-25DFF1FB83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CB5BB9-423C-4240-9D2F-EB12041965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4EE58A8-0009-40DE-A15D-C698695CAB95}"/>
              </a:ext>
            </a:extLst>
          </p:cNvPr>
          <p:cNvSpPr>
            <a:spLocks noGrp="1"/>
          </p:cNvSpPr>
          <p:nvPr>
            <p:ph type="dt" sz="half" idx="10"/>
          </p:nvPr>
        </p:nvSpPr>
        <p:spPr/>
        <p:txBody>
          <a:bodyPr/>
          <a:lstStyle/>
          <a:p>
            <a:fld id="{8F957963-31C9-4195-86D7-697160E17E92}" type="datetimeFigureOut">
              <a:rPr lang="en-US" smtClean="0"/>
              <a:t>4/14/2019</a:t>
            </a:fld>
            <a:endParaRPr lang="en-US"/>
          </a:p>
        </p:txBody>
      </p:sp>
      <p:sp>
        <p:nvSpPr>
          <p:cNvPr id="5" name="Footer Placeholder 4">
            <a:extLst>
              <a:ext uri="{FF2B5EF4-FFF2-40B4-BE49-F238E27FC236}">
                <a16:creationId xmlns:a16="http://schemas.microsoft.com/office/drawing/2014/main" id="{6CBB7400-EE90-4C86-9B25-94F4084923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DCD141-A6EA-4445-BA1C-2238016FB234}"/>
              </a:ext>
            </a:extLst>
          </p:cNvPr>
          <p:cNvSpPr>
            <a:spLocks noGrp="1"/>
          </p:cNvSpPr>
          <p:nvPr>
            <p:ph type="sldNum" sz="quarter" idx="12"/>
          </p:nvPr>
        </p:nvSpPr>
        <p:spPr/>
        <p:txBody>
          <a:bodyPr/>
          <a:lstStyle/>
          <a:p>
            <a:fld id="{FD2893D8-E00E-478A-9365-1079AAB5A7D5}" type="slidenum">
              <a:rPr lang="en-US" smtClean="0"/>
              <a:t>‹#›</a:t>
            </a:fld>
            <a:endParaRPr lang="en-US"/>
          </a:p>
        </p:txBody>
      </p:sp>
    </p:spTree>
    <p:extLst>
      <p:ext uri="{BB962C8B-B14F-4D97-AF65-F5344CB8AC3E}">
        <p14:creationId xmlns:p14="http://schemas.microsoft.com/office/powerpoint/2010/main" val="3790962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7A6D8-E389-439B-9DCA-AC2AE837FD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1D486F-AF94-41A7-86CB-7FB1B3A8FC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2379FF-964D-460E-8BE8-D0E52A52B7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24C019-BCB5-4260-B8AE-5EF429777A6D}"/>
              </a:ext>
            </a:extLst>
          </p:cNvPr>
          <p:cNvSpPr>
            <a:spLocks noGrp="1"/>
          </p:cNvSpPr>
          <p:nvPr>
            <p:ph type="dt" sz="half" idx="10"/>
          </p:nvPr>
        </p:nvSpPr>
        <p:spPr/>
        <p:txBody>
          <a:bodyPr/>
          <a:lstStyle/>
          <a:p>
            <a:fld id="{8F957963-31C9-4195-86D7-697160E17E92}" type="datetimeFigureOut">
              <a:rPr lang="en-US" smtClean="0"/>
              <a:t>4/14/2019</a:t>
            </a:fld>
            <a:endParaRPr lang="en-US"/>
          </a:p>
        </p:txBody>
      </p:sp>
      <p:sp>
        <p:nvSpPr>
          <p:cNvPr id="6" name="Footer Placeholder 5">
            <a:extLst>
              <a:ext uri="{FF2B5EF4-FFF2-40B4-BE49-F238E27FC236}">
                <a16:creationId xmlns:a16="http://schemas.microsoft.com/office/drawing/2014/main" id="{1A589201-AA49-4997-A518-77FECA2299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98BEB1-4977-431A-AF09-0E8ABE1339C3}"/>
              </a:ext>
            </a:extLst>
          </p:cNvPr>
          <p:cNvSpPr>
            <a:spLocks noGrp="1"/>
          </p:cNvSpPr>
          <p:nvPr>
            <p:ph type="sldNum" sz="quarter" idx="12"/>
          </p:nvPr>
        </p:nvSpPr>
        <p:spPr/>
        <p:txBody>
          <a:bodyPr/>
          <a:lstStyle/>
          <a:p>
            <a:fld id="{FD2893D8-E00E-478A-9365-1079AAB5A7D5}" type="slidenum">
              <a:rPr lang="en-US" smtClean="0"/>
              <a:t>‹#›</a:t>
            </a:fld>
            <a:endParaRPr lang="en-US"/>
          </a:p>
        </p:txBody>
      </p:sp>
    </p:spTree>
    <p:extLst>
      <p:ext uri="{BB962C8B-B14F-4D97-AF65-F5344CB8AC3E}">
        <p14:creationId xmlns:p14="http://schemas.microsoft.com/office/powerpoint/2010/main" val="1361526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AC6F-5B06-4891-8BD9-F11E401970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55079A-A388-4AF6-8FFD-DD207E820F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782BC56-D214-4875-87D1-BEB8C2A9186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9845FC-0982-434F-9064-86A3D7F6A8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8EDB3CA-BDBB-4822-B956-059F0B0B1B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9B3160-AF21-478B-83B7-52814CF305F7}"/>
              </a:ext>
            </a:extLst>
          </p:cNvPr>
          <p:cNvSpPr>
            <a:spLocks noGrp="1"/>
          </p:cNvSpPr>
          <p:nvPr>
            <p:ph type="dt" sz="half" idx="10"/>
          </p:nvPr>
        </p:nvSpPr>
        <p:spPr/>
        <p:txBody>
          <a:bodyPr/>
          <a:lstStyle/>
          <a:p>
            <a:fld id="{8F957963-31C9-4195-86D7-697160E17E92}" type="datetimeFigureOut">
              <a:rPr lang="en-US" smtClean="0"/>
              <a:t>4/14/2019</a:t>
            </a:fld>
            <a:endParaRPr lang="en-US"/>
          </a:p>
        </p:txBody>
      </p:sp>
      <p:sp>
        <p:nvSpPr>
          <p:cNvPr id="8" name="Footer Placeholder 7">
            <a:extLst>
              <a:ext uri="{FF2B5EF4-FFF2-40B4-BE49-F238E27FC236}">
                <a16:creationId xmlns:a16="http://schemas.microsoft.com/office/drawing/2014/main" id="{321B9F70-CF99-4F28-87C0-8700687D3B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55D5AF-D14D-4E73-97A9-9BBDC13FECE1}"/>
              </a:ext>
            </a:extLst>
          </p:cNvPr>
          <p:cNvSpPr>
            <a:spLocks noGrp="1"/>
          </p:cNvSpPr>
          <p:nvPr>
            <p:ph type="sldNum" sz="quarter" idx="12"/>
          </p:nvPr>
        </p:nvSpPr>
        <p:spPr/>
        <p:txBody>
          <a:bodyPr/>
          <a:lstStyle/>
          <a:p>
            <a:fld id="{FD2893D8-E00E-478A-9365-1079AAB5A7D5}" type="slidenum">
              <a:rPr lang="en-US" smtClean="0"/>
              <a:t>‹#›</a:t>
            </a:fld>
            <a:endParaRPr lang="en-US"/>
          </a:p>
        </p:txBody>
      </p:sp>
    </p:spTree>
    <p:extLst>
      <p:ext uri="{BB962C8B-B14F-4D97-AF65-F5344CB8AC3E}">
        <p14:creationId xmlns:p14="http://schemas.microsoft.com/office/powerpoint/2010/main" val="1366245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30B-8868-4748-BE66-2E7011DF9D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75B55C-FBB1-4180-8AAC-A33B4AE90427}"/>
              </a:ext>
            </a:extLst>
          </p:cNvPr>
          <p:cNvSpPr>
            <a:spLocks noGrp="1"/>
          </p:cNvSpPr>
          <p:nvPr>
            <p:ph type="dt" sz="half" idx="10"/>
          </p:nvPr>
        </p:nvSpPr>
        <p:spPr/>
        <p:txBody>
          <a:bodyPr/>
          <a:lstStyle/>
          <a:p>
            <a:fld id="{8F957963-31C9-4195-86D7-697160E17E92}" type="datetimeFigureOut">
              <a:rPr lang="en-US" smtClean="0"/>
              <a:t>4/14/2019</a:t>
            </a:fld>
            <a:endParaRPr lang="en-US"/>
          </a:p>
        </p:txBody>
      </p:sp>
      <p:sp>
        <p:nvSpPr>
          <p:cNvPr id="4" name="Footer Placeholder 3">
            <a:extLst>
              <a:ext uri="{FF2B5EF4-FFF2-40B4-BE49-F238E27FC236}">
                <a16:creationId xmlns:a16="http://schemas.microsoft.com/office/drawing/2014/main" id="{AEDBD311-271F-4356-8D69-2C7FDDF7D9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66DE76-B1AE-4F81-ADB4-FAD884F55D0A}"/>
              </a:ext>
            </a:extLst>
          </p:cNvPr>
          <p:cNvSpPr>
            <a:spLocks noGrp="1"/>
          </p:cNvSpPr>
          <p:nvPr>
            <p:ph type="sldNum" sz="quarter" idx="12"/>
          </p:nvPr>
        </p:nvSpPr>
        <p:spPr/>
        <p:txBody>
          <a:bodyPr/>
          <a:lstStyle/>
          <a:p>
            <a:fld id="{FD2893D8-E00E-478A-9365-1079AAB5A7D5}" type="slidenum">
              <a:rPr lang="en-US" smtClean="0"/>
              <a:t>‹#›</a:t>
            </a:fld>
            <a:endParaRPr lang="en-US"/>
          </a:p>
        </p:txBody>
      </p:sp>
    </p:spTree>
    <p:extLst>
      <p:ext uri="{BB962C8B-B14F-4D97-AF65-F5344CB8AC3E}">
        <p14:creationId xmlns:p14="http://schemas.microsoft.com/office/powerpoint/2010/main" val="136775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583FE5-2234-43C0-A456-B933EEFBA0AC}"/>
              </a:ext>
            </a:extLst>
          </p:cNvPr>
          <p:cNvSpPr>
            <a:spLocks noGrp="1"/>
          </p:cNvSpPr>
          <p:nvPr>
            <p:ph type="dt" sz="half" idx="10"/>
          </p:nvPr>
        </p:nvSpPr>
        <p:spPr/>
        <p:txBody>
          <a:bodyPr/>
          <a:lstStyle/>
          <a:p>
            <a:fld id="{8F957963-31C9-4195-86D7-697160E17E92}" type="datetimeFigureOut">
              <a:rPr lang="en-US" smtClean="0"/>
              <a:t>4/14/2019</a:t>
            </a:fld>
            <a:endParaRPr lang="en-US"/>
          </a:p>
        </p:txBody>
      </p:sp>
      <p:sp>
        <p:nvSpPr>
          <p:cNvPr id="3" name="Footer Placeholder 2">
            <a:extLst>
              <a:ext uri="{FF2B5EF4-FFF2-40B4-BE49-F238E27FC236}">
                <a16:creationId xmlns:a16="http://schemas.microsoft.com/office/drawing/2014/main" id="{F92AD993-D73C-4A07-96C1-3264A440D3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EEB3F8-B8D9-42E7-BC53-8AD73D1AA900}"/>
              </a:ext>
            </a:extLst>
          </p:cNvPr>
          <p:cNvSpPr>
            <a:spLocks noGrp="1"/>
          </p:cNvSpPr>
          <p:nvPr>
            <p:ph type="sldNum" sz="quarter" idx="12"/>
          </p:nvPr>
        </p:nvSpPr>
        <p:spPr/>
        <p:txBody>
          <a:bodyPr/>
          <a:lstStyle/>
          <a:p>
            <a:fld id="{FD2893D8-E00E-478A-9365-1079AAB5A7D5}" type="slidenum">
              <a:rPr lang="en-US" smtClean="0"/>
              <a:t>‹#›</a:t>
            </a:fld>
            <a:endParaRPr lang="en-US"/>
          </a:p>
        </p:txBody>
      </p:sp>
    </p:spTree>
    <p:extLst>
      <p:ext uri="{BB962C8B-B14F-4D97-AF65-F5344CB8AC3E}">
        <p14:creationId xmlns:p14="http://schemas.microsoft.com/office/powerpoint/2010/main" val="2813120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47FA-EBAF-4EE0-A52D-F4A5C41214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42DBC2-E252-4E1C-9A59-7A1223B9DB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36DC06-5171-4A52-8F02-1B3431618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F5503B-4ECB-4CC0-9242-41277A41ACBB}"/>
              </a:ext>
            </a:extLst>
          </p:cNvPr>
          <p:cNvSpPr>
            <a:spLocks noGrp="1"/>
          </p:cNvSpPr>
          <p:nvPr>
            <p:ph type="dt" sz="half" idx="10"/>
          </p:nvPr>
        </p:nvSpPr>
        <p:spPr/>
        <p:txBody>
          <a:bodyPr/>
          <a:lstStyle/>
          <a:p>
            <a:fld id="{8F957963-31C9-4195-86D7-697160E17E92}" type="datetimeFigureOut">
              <a:rPr lang="en-US" smtClean="0"/>
              <a:t>4/14/2019</a:t>
            </a:fld>
            <a:endParaRPr lang="en-US"/>
          </a:p>
        </p:txBody>
      </p:sp>
      <p:sp>
        <p:nvSpPr>
          <p:cNvPr id="6" name="Footer Placeholder 5">
            <a:extLst>
              <a:ext uri="{FF2B5EF4-FFF2-40B4-BE49-F238E27FC236}">
                <a16:creationId xmlns:a16="http://schemas.microsoft.com/office/drawing/2014/main" id="{2E6A6E34-C5A7-4320-9325-DFF174596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0204B8-9809-4B0C-88AE-89B75A87BD41}"/>
              </a:ext>
            </a:extLst>
          </p:cNvPr>
          <p:cNvSpPr>
            <a:spLocks noGrp="1"/>
          </p:cNvSpPr>
          <p:nvPr>
            <p:ph type="sldNum" sz="quarter" idx="12"/>
          </p:nvPr>
        </p:nvSpPr>
        <p:spPr/>
        <p:txBody>
          <a:bodyPr/>
          <a:lstStyle/>
          <a:p>
            <a:fld id="{FD2893D8-E00E-478A-9365-1079AAB5A7D5}" type="slidenum">
              <a:rPr lang="en-US" smtClean="0"/>
              <a:t>‹#›</a:t>
            </a:fld>
            <a:endParaRPr lang="en-US"/>
          </a:p>
        </p:txBody>
      </p:sp>
    </p:spTree>
    <p:extLst>
      <p:ext uri="{BB962C8B-B14F-4D97-AF65-F5344CB8AC3E}">
        <p14:creationId xmlns:p14="http://schemas.microsoft.com/office/powerpoint/2010/main" val="3404359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DDCC-77C3-4337-862E-5FDF924EA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B01EA1-4C5F-463F-9CF1-5CF2997225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C71D6A-3A31-4F11-A168-DCFDF5D62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4CC0A2-2B73-4715-A8EB-9D3D2F04EFAB}"/>
              </a:ext>
            </a:extLst>
          </p:cNvPr>
          <p:cNvSpPr>
            <a:spLocks noGrp="1"/>
          </p:cNvSpPr>
          <p:nvPr>
            <p:ph type="dt" sz="half" idx="10"/>
          </p:nvPr>
        </p:nvSpPr>
        <p:spPr/>
        <p:txBody>
          <a:bodyPr/>
          <a:lstStyle/>
          <a:p>
            <a:fld id="{8F957963-31C9-4195-86D7-697160E17E92}" type="datetimeFigureOut">
              <a:rPr lang="en-US" smtClean="0"/>
              <a:t>4/14/2019</a:t>
            </a:fld>
            <a:endParaRPr lang="en-US"/>
          </a:p>
        </p:txBody>
      </p:sp>
      <p:sp>
        <p:nvSpPr>
          <p:cNvPr id="6" name="Footer Placeholder 5">
            <a:extLst>
              <a:ext uri="{FF2B5EF4-FFF2-40B4-BE49-F238E27FC236}">
                <a16:creationId xmlns:a16="http://schemas.microsoft.com/office/drawing/2014/main" id="{4209A225-AF94-4927-901E-0A649A7EFC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F83DC4-A55D-49AC-8A99-95140E3647AF}"/>
              </a:ext>
            </a:extLst>
          </p:cNvPr>
          <p:cNvSpPr>
            <a:spLocks noGrp="1"/>
          </p:cNvSpPr>
          <p:nvPr>
            <p:ph type="sldNum" sz="quarter" idx="12"/>
          </p:nvPr>
        </p:nvSpPr>
        <p:spPr/>
        <p:txBody>
          <a:bodyPr/>
          <a:lstStyle/>
          <a:p>
            <a:fld id="{FD2893D8-E00E-478A-9365-1079AAB5A7D5}" type="slidenum">
              <a:rPr lang="en-US" smtClean="0"/>
              <a:t>‹#›</a:t>
            </a:fld>
            <a:endParaRPr lang="en-US"/>
          </a:p>
        </p:txBody>
      </p:sp>
    </p:spTree>
    <p:extLst>
      <p:ext uri="{BB962C8B-B14F-4D97-AF65-F5344CB8AC3E}">
        <p14:creationId xmlns:p14="http://schemas.microsoft.com/office/powerpoint/2010/main" val="56879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39C96A-BEA2-492A-9223-2A89D7C82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10A945-699F-494E-899B-2D2E70ACCB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DA3481-C09C-4231-9B93-6CC749C99B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957963-31C9-4195-86D7-697160E17E92}" type="datetimeFigureOut">
              <a:rPr lang="en-US" smtClean="0"/>
              <a:t>4/14/2019</a:t>
            </a:fld>
            <a:endParaRPr lang="en-US"/>
          </a:p>
        </p:txBody>
      </p:sp>
      <p:sp>
        <p:nvSpPr>
          <p:cNvPr id="5" name="Footer Placeholder 4">
            <a:extLst>
              <a:ext uri="{FF2B5EF4-FFF2-40B4-BE49-F238E27FC236}">
                <a16:creationId xmlns:a16="http://schemas.microsoft.com/office/drawing/2014/main" id="{2C002334-7116-41A7-948F-C753F9006F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450D53-81D6-46CD-90F3-38AE3B74E2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893D8-E00E-478A-9365-1079AAB5A7D5}" type="slidenum">
              <a:rPr lang="en-US" smtClean="0"/>
              <a:t>‹#›</a:t>
            </a:fld>
            <a:endParaRPr lang="en-US"/>
          </a:p>
        </p:txBody>
      </p:sp>
    </p:spTree>
    <p:extLst>
      <p:ext uri="{BB962C8B-B14F-4D97-AF65-F5344CB8AC3E}">
        <p14:creationId xmlns:p14="http://schemas.microsoft.com/office/powerpoint/2010/main" val="3790831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V1eYniJ0Rnk"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gif"/><Relationship Id="rId4" Type="http://schemas.openxmlformats.org/officeDocument/2006/relationships/hyperlink" Target="http://inoryy.com/post/deepmind-starcraft2-next-big-thing-ai/"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lideplayer.com/slide/8983902/" TargetMode="External"/><Relationship Id="rId2" Type="http://schemas.openxmlformats.org/officeDocument/2006/relationships/hyperlink" Target="http://inoryy.com/post/deepmind-starcraft2-next-big-thing-ai/"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hyperlink" Target="http://mrtremblaycambridge.weebly.com/c7-chemical-reactions.html" TargetMode="External"/><Relationship Id="rId2" Type="http://schemas.openxmlformats.org/officeDocument/2006/relationships/hyperlink" Target="https://pubs.acs.org/doi/full/10.1021/acscentsci.7b00492"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0.cs.ucl.ac.uk/staff/d.silver/web/Teaching.html" TargetMode="External"/><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hyperlink" Target="http://rail.eecs.berkeley.edu/deeprlcourse/" TargetMode="External"/><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6.png"/><Relationship Id="rId2" Type="http://schemas.openxmlformats.org/officeDocument/2006/relationships/hyperlink" Target="http://rail.eecs.berkeley.edu/deeprlcourse/"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emf"/><Relationship Id="rId7" Type="http://schemas.openxmlformats.org/officeDocument/2006/relationships/image" Target="../media/image22.emf"/><Relationship Id="rId2" Type="http://schemas.openxmlformats.org/officeDocument/2006/relationships/hyperlink" Target="http://rail.eecs.berkeley.edu/deeprlcourse/"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towardsdatascience.com/the-other-type-of-machine-learning-97ab81306ce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0.xml"/><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hyperlink" Target="http://ai.berkeley.edu/home.html"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ai.berkeley.edu/home.html" TargetMode="External"/><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nips.cc/Conferences/2017/Video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samyzaf.com/ML/rl/qmaze.html" TargetMode="External"/><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gkhayes/maze_reinforcement_learning"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www0.cs.ucl.ac.uk/staff/d.silver/web/Teaching.html" TargetMode="External"/><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www.cs.toronto.edu/~vmnih/docs/dqn.pdf"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hyperlink" Target="https://www.cs.toronto.edu/~vmnih/docs/dqn.pdf"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nature.com/articles/nature14236"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hyperlink" Target="https://www.cs.toronto.edu/~vmnih/docs/dqn.pdf"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hyperlink" Target="https://cdn-images-1.medium.com/max/1000/1*Vd1kcpLoQDnM5vrKnvzxbw.png"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inoryy.com/post/deepmind-starcraft2-next-big-thing-ai/"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becominghuman.ai/summary-of-the-alphago-paper-b55ce24d8a7c" TargetMode="External"/></Relationships>
</file>

<file path=ppt/slides/_rels/slide90.xml.rels><?xml version="1.0" encoding="UTF-8" standalone="yes"?>
<Relationships xmlns="http://schemas.openxmlformats.org/package/2006/relationships"><Relationship Id="rId2" Type="http://schemas.openxmlformats.org/officeDocument/2006/relationships/hyperlink" Target="https://gym.openai.com/"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gym.openai.com/docs/"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gym.openai.com/doc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file:///C:\Users\melsaban\Documents\OnlineCourses\ReinforcementLearning\"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github.com/openai/baselines"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towardsdatascience.com/deeptraffic-dqn-tuning-for-traffic-navigation-75-01-mph-solution-23087e2411cf" TargetMode="External"/><Relationship Id="rId2" Type="http://schemas.openxmlformats.org/officeDocument/2006/relationships/hyperlink" Target="https://selfdrivingcars.mit.edu/deeptraffic/"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hyperlink" Target="https://selfdrivingcars.mit.edu/deeptraffic/" TargetMode="External"/><Relationship Id="rId13" Type="http://schemas.openxmlformats.org/officeDocument/2006/relationships/hyperlink" Target="https://www.nature.com/articles/nature14236" TargetMode="External"/><Relationship Id="rId3" Type="http://schemas.openxmlformats.org/officeDocument/2006/relationships/hyperlink" Target="https://www.coursera.org/learn/practical-rl?specialization=aml" TargetMode="External"/><Relationship Id="rId7" Type="http://schemas.openxmlformats.org/officeDocument/2006/relationships/hyperlink" Target="https://www.youtube.com/watch?v=QDzM8r3WgBw" TargetMode="External"/><Relationship Id="rId12" Type="http://schemas.openxmlformats.org/officeDocument/2006/relationships/hyperlink" Target="https://www.cs.toronto.edu/~vmnih/docs/dqn.pdf" TargetMode="External"/><Relationship Id="rId2" Type="http://schemas.openxmlformats.org/officeDocument/2006/relationships/hyperlink" Target="http://incompleteideas.net/book/bookdraft2017nov5.pdf" TargetMode="External"/><Relationship Id="rId16" Type="http://schemas.openxmlformats.org/officeDocument/2006/relationships/hyperlink" Target="https://paperswithcode.com/search?q=reinforcement+learning" TargetMode="External"/><Relationship Id="rId1" Type="http://schemas.openxmlformats.org/officeDocument/2006/relationships/slideLayout" Target="../slideLayouts/slideLayout2.xml"/><Relationship Id="rId6" Type="http://schemas.openxmlformats.org/officeDocument/2006/relationships/hyperlink" Target="http://web.stanford.edu/class/cs234/index.html" TargetMode="External"/><Relationship Id="rId11" Type="http://schemas.openxmlformats.org/officeDocument/2006/relationships/hyperlink" Target="http://web.eecs.umich.edu/~baveja/NIPS05RLTutorial/NIPS05RLMainTutorial.pdf" TargetMode="External"/><Relationship Id="rId5" Type="http://schemas.openxmlformats.org/officeDocument/2006/relationships/hyperlink" Target="http://rail.eecs.berkeley.edu/deeprlcourse/" TargetMode="External"/><Relationship Id="rId15" Type="http://schemas.openxmlformats.org/officeDocument/2006/relationships/hyperlink" Target="https://deepmind.com/documents/119/agz_unformatted_nature.pdf" TargetMode="External"/><Relationship Id="rId10" Type="http://schemas.openxmlformats.org/officeDocument/2006/relationships/hyperlink" Target="http://www.cs.toronto.edu/~zemel/documents/411/rltutorial.pdf" TargetMode="External"/><Relationship Id="rId4" Type="http://schemas.openxmlformats.org/officeDocument/2006/relationships/hyperlink" Target="https://youtu.be/PnHCvfgC_ZA?t=2354" TargetMode="External"/><Relationship Id="rId9" Type="http://schemas.openxmlformats.org/officeDocument/2006/relationships/hyperlink" Target="http://www.indjst.org/index.php/indjst/article/viewFile/109385/77763" TargetMode="External"/><Relationship Id="rId14" Type="http://schemas.openxmlformats.org/officeDocument/2006/relationships/hyperlink" Target="https://arxiv.org/pdf/1801.02805.pdf" TargetMode="External"/></Relationships>
</file>

<file path=ppt/slides/_rels/slide99.xml.rels><?xml version="1.0" encoding="UTF-8" standalone="yes"?>
<Relationships xmlns="http://schemas.openxmlformats.org/package/2006/relationships"><Relationship Id="rId8" Type="http://schemas.openxmlformats.org/officeDocument/2006/relationships/hyperlink" Target="https://adventuresinmachinelearning.com/reinforcement-learning-tensorflow/" TargetMode="External"/><Relationship Id="rId3" Type="http://schemas.openxmlformats.org/officeDocument/2006/relationships/hyperlink" Target="https://towardsdatascience.com/getting-started-with-reinforcement-learning-and-open-ai-gym-c289aca874f" TargetMode="External"/><Relationship Id="rId7" Type="http://schemas.openxmlformats.org/officeDocument/2006/relationships/hyperlink" Target="https://towardsdatascience.com/self-learning-ai-agents-part-ii-deep-q-learning-b5ac60c3f47" TargetMode="External"/><Relationship Id="rId2" Type="http://schemas.openxmlformats.org/officeDocument/2006/relationships/hyperlink" Target="https://towardsdatascience.com/reinforcement-learning-with-python-8ef0242a2fa2" TargetMode="External"/><Relationship Id="rId1" Type="http://schemas.openxmlformats.org/officeDocument/2006/relationships/slideLayout" Target="../slideLayouts/slideLayout2.xml"/><Relationship Id="rId6" Type="http://schemas.openxmlformats.org/officeDocument/2006/relationships/hyperlink" Target="https://towardsdatascience.com/self-learning-ai-agents-part-i-markov-decision-processes-baf6b8fc4c5f" TargetMode="External"/><Relationship Id="rId5" Type="http://schemas.openxmlformats.org/officeDocument/2006/relationships/hyperlink" Target="https://www.kdnuggets.com/2018/03/5-things-reinforcement-learning.html" TargetMode="External"/><Relationship Id="rId4" Type="http://schemas.openxmlformats.org/officeDocument/2006/relationships/hyperlink" Target="https://medium.freecodecamp.org/an-introduction-to-q-learning-reinforcement-learning-14ac0b4493cc" TargetMode="External"/><Relationship Id="rId9" Type="http://schemas.openxmlformats.org/officeDocument/2006/relationships/hyperlink" Target="https://towardsdatascience.com/deep-double-q-learning-7fca410b193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CD24-14CE-479D-BBF7-FD546D85BD15}"/>
              </a:ext>
            </a:extLst>
          </p:cNvPr>
          <p:cNvSpPr>
            <a:spLocks noGrp="1"/>
          </p:cNvSpPr>
          <p:nvPr>
            <p:ph type="ctrTitle"/>
          </p:nvPr>
        </p:nvSpPr>
        <p:spPr/>
        <p:txBody>
          <a:bodyPr/>
          <a:lstStyle/>
          <a:p>
            <a:r>
              <a:rPr lang="en-US" dirty="0"/>
              <a:t>Reinforcement Learning</a:t>
            </a:r>
          </a:p>
        </p:txBody>
      </p:sp>
      <p:sp>
        <p:nvSpPr>
          <p:cNvPr id="3" name="Subtitle 2">
            <a:extLst>
              <a:ext uri="{FF2B5EF4-FFF2-40B4-BE49-F238E27FC236}">
                <a16:creationId xmlns:a16="http://schemas.microsoft.com/office/drawing/2014/main" id="{01187C87-72E0-4929-9298-8EE58B440879}"/>
              </a:ext>
            </a:extLst>
          </p:cNvPr>
          <p:cNvSpPr>
            <a:spLocks noGrp="1"/>
          </p:cNvSpPr>
          <p:nvPr>
            <p:ph type="subTitle" idx="1"/>
          </p:nvPr>
        </p:nvSpPr>
        <p:spPr/>
        <p:txBody>
          <a:bodyPr>
            <a:normAutofit fontScale="32500" lnSpcReduction="20000"/>
          </a:bodyPr>
          <a:lstStyle/>
          <a:p>
            <a:r>
              <a:rPr lang="en-US" sz="6700" dirty="0"/>
              <a:t>From basics to DQN</a:t>
            </a:r>
          </a:p>
          <a:p>
            <a:endParaRPr lang="en-US" dirty="0"/>
          </a:p>
          <a:p>
            <a:r>
              <a:rPr lang="en-US" sz="3500" dirty="0">
                <a:solidFill>
                  <a:schemeClr val="accent1"/>
                </a:solidFill>
              </a:rPr>
              <a:t>Motaz El </a:t>
            </a:r>
            <a:r>
              <a:rPr lang="en-US" sz="3500" dirty="0" err="1">
                <a:solidFill>
                  <a:schemeClr val="accent1"/>
                </a:solidFill>
              </a:rPr>
              <a:t>Saban</a:t>
            </a:r>
            <a:endParaRPr lang="en-US" sz="3500" dirty="0">
              <a:solidFill>
                <a:schemeClr val="accent1"/>
              </a:solidFill>
            </a:endParaRPr>
          </a:p>
          <a:p>
            <a:r>
              <a:rPr lang="en-US" sz="3500" dirty="0">
                <a:solidFill>
                  <a:schemeClr val="accent1"/>
                </a:solidFill>
              </a:rPr>
              <a:t>Amal Abdel Salam</a:t>
            </a:r>
          </a:p>
          <a:p>
            <a:r>
              <a:rPr lang="en-US" sz="3500" dirty="0">
                <a:solidFill>
                  <a:schemeClr val="accent1"/>
                </a:solidFill>
              </a:rPr>
              <a:t>Karim Farid</a:t>
            </a:r>
          </a:p>
          <a:p>
            <a:r>
              <a:rPr lang="en-US" sz="3500" dirty="0">
                <a:solidFill>
                  <a:schemeClr val="accent1"/>
                </a:solidFill>
              </a:rPr>
              <a:t>Omar Abdel </a:t>
            </a:r>
            <a:r>
              <a:rPr lang="en-US" sz="3500" dirty="0" err="1">
                <a:solidFill>
                  <a:schemeClr val="accent1"/>
                </a:solidFill>
              </a:rPr>
              <a:t>Tawab</a:t>
            </a:r>
            <a:endParaRPr lang="en-US" sz="3500" dirty="0">
              <a:solidFill>
                <a:schemeClr val="accent1"/>
              </a:solidFill>
            </a:endParaRPr>
          </a:p>
        </p:txBody>
      </p:sp>
    </p:spTree>
    <p:extLst>
      <p:ext uri="{BB962C8B-B14F-4D97-AF65-F5344CB8AC3E}">
        <p14:creationId xmlns:p14="http://schemas.microsoft.com/office/powerpoint/2010/main" val="3019740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BD44C-C4F1-4B0F-891D-5F5D3A0E2865}"/>
              </a:ext>
            </a:extLst>
          </p:cNvPr>
          <p:cNvSpPr>
            <a:spLocks noGrp="1"/>
          </p:cNvSpPr>
          <p:nvPr>
            <p:ph idx="1"/>
          </p:nvPr>
        </p:nvSpPr>
        <p:spPr>
          <a:xfrm>
            <a:off x="5911158" y="2706866"/>
            <a:ext cx="5383652" cy="1226960"/>
          </a:xfrm>
        </p:spPr>
        <p:txBody>
          <a:bodyPr>
            <a:normAutofit/>
          </a:bodyPr>
          <a:lstStyle/>
          <a:p>
            <a:r>
              <a:rPr lang="en-US" sz="2400" dirty="0"/>
              <a:t>Atari Games</a:t>
            </a:r>
          </a:p>
        </p:txBody>
      </p:sp>
      <p:sp>
        <p:nvSpPr>
          <p:cNvPr id="5" name="Rectangle 4">
            <a:extLst>
              <a:ext uri="{FF2B5EF4-FFF2-40B4-BE49-F238E27FC236}">
                <a16:creationId xmlns:a16="http://schemas.microsoft.com/office/drawing/2014/main" id="{1FC70ED6-8EC6-44DE-B93A-51C58330FFAC}"/>
              </a:ext>
            </a:extLst>
          </p:cNvPr>
          <p:cNvSpPr/>
          <p:nvPr/>
        </p:nvSpPr>
        <p:spPr>
          <a:xfrm>
            <a:off x="6181263" y="3421240"/>
            <a:ext cx="4843442" cy="369332"/>
          </a:xfrm>
          <a:prstGeom prst="rect">
            <a:avLst/>
          </a:prstGeom>
        </p:spPr>
        <p:txBody>
          <a:bodyPr wrap="none">
            <a:spAutoFit/>
          </a:bodyPr>
          <a:lstStyle/>
          <a:p>
            <a:r>
              <a:rPr lang="en-US" dirty="0">
                <a:hlinkClick r:id="rId3"/>
              </a:rPr>
              <a:t>https://www.youtube.com/watch?v=V1eYniJ0Rnk</a:t>
            </a:r>
            <a:endParaRPr lang="en-US" dirty="0"/>
          </a:p>
        </p:txBody>
      </p:sp>
      <p:sp>
        <p:nvSpPr>
          <p:cNvPr id="6" name="TextBox 5">
            <a:extLst>
              <a:ext uri="{FF2B5EF4-FFF2-40B4-BE49-F238E27FC236}">
                <a16:creationId xmlns:a16="http://schemas.microsoft.com/office/drawing/2014/main" id="{59AAB7D8-1E34-4686-A640-6F94C1C3909C}"/>
              </a:ext>
            </a:extLst>
          </p:cNvPr>
          <p:cNvSpPr txBox="1"/>
          <p:nvPr/>
        </p:nvSpPr>
        <p:spPr>
          <a:xfrm>
            <a:off x="628650" y="5807630"/>
            <a:ext cx="9114064" cy="369332"/>
          </a:xfrm>
          <a:prstGeom prst="rect">
            <a:avLst/>
          </a:prstGeom>
          <a:noFill/>
        </p:spPr>
        <p:txBody>
          <a:bodyPr wrap="square" rtlCol="0">
            <a:spAutoFit/>
          </a:bodyPr>
          <a:lstStyle/>
          <a:p>
            <a:r>
              <a:rPr lang="en-US" dirty="0">
                <a:hlinkClick r:id="rId4"/>
              </a:rPr>
              <a:t>Picture credit: http://inoryy.com/post/deepmind-starcraft2-next-big-thing-ai/</a:t>
            </a:r>
            <a:endParaRPr lang="en-US" dirty="0"/>
          </a:p>
        </p:txBody>
      </p:sp>
      <p:pic>
        <p:nvPicPr>
          <p:cNvPr id="3074" name="Picture 2" descr="https://raw.githubusercontent.com/kuz/DeepMind-Atari-Deep-Q-Learner/master/gifs/breakout.gif">
            <a:extLst>
              <a:ext uri="{FF2B5EF4-FFF2-40B4-BE49-F238E27FC236}">
                <a16:creationId xmlns:a16="http://schemas.microsoft.com/office/drawing/2014/main" id="{DE203E3E-7A78-462E-9FB2-86FBBEAEBB9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433513" y="1643946"/>
            <a:ext cx="2809875"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46765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3BD44C-C4F1-4B0F-891D-5F5D3A0E2865}"/>
              </a:ext>
            </a:extLst>
          </p:cNvPr>
          <p:cNvSpPr>
            <a:spLocks noGrp="1"/>
          </p:cNvSpPr>
          <p:nvPr>
            <p:ph idx="1"/>
          </p:nvPr>
        </p:nvSpPr>
        <p:spPr>
          <a:xfrm>
            <a:off x="6808348" y="2668766"/>
            <a:ext cx="4631177" cy="1325564"/>
          </a:xfrm>
        </p:spPr>
        <p:txBody>
          <a:bodyPr>
            <a:normAutofit/>
          </a:bodyPr>
          <a:lstStyle/>
          <a:p>
            <a:r>
              <a:rPr lang="en-US" sz="2400" dirty="0"/>
              <a:t>Self Driving cars</a:t>
            </a:r>
          </a:p>
          <a:p>
            <a:pPr lvl="1"/>
            <a:r>
              <a:rPr lang="en-US" sz="2000" dirty="0"/>
              <a:t>Google self driving cars</a:t>
            </a:r>
          </a:p>
          <a:p>
            <a:pPr lvl="1"/>
            <a:r>
              <a:rPr lang="en-US" sz="2000" dirty="0"/>
              <a:t>Tesla Model S</a:t>
            </a:r>
          </a:p>
        </p:txBody>
      </p:sp>
      <p:sp>
        <p:nvSpPr>
          <p:cNvPr id="4" name="TextBox 3">
            <a:extLst>
              <a:ext uri="{FF2B5EF4-FFF2-40B4-BE49-F238E27FC236}">
                <a16:creationId xmlns:a16="http://schemas.microsoft.com/office/drawing/2014/main" id="{53DA4B94-45EC-48C3-A4F9-795780D4CE8B}"/>
              </a:ext>
            </a:extLst>
          </p:cNvPr>
          <p:cNvSpPr txBox="1"/>
          <p:nvPr/>
        </p:nvSpPr>
        <p:spPr>
          <a:xfrm>
            <a:off x="438149" y="6315075"/>
            <a:ext cx="10267951" cy="369332"/>
          </a:xfrm>
          <a:prstGeom prst="rect">
            <a:avLst/>
          </a:prstGeom>
          <a:noFill/>
        </p:spPr>
        <p:txBody>
          <a:bodyPr wrap="square" rtlCol="0">
            <a:spAutoFit/>
          </a:bodyPr>
          <a:lstStyle/>
          <a:p>
            <a:r>
              <a:rPr lang="en-US" dirty="0">
                <a:hlinkClick r:id="rId2"/>
              </a:rPr>
              <a:t>Picture credit: </a:t>
            </a:r>
            <a:r>
              <a:rPr lang="en-US" dirty="0">
                <a:hlinkClick r:id="rId3"/>
              </a:rPr>
              <a:t>https://slideplayer.com/slide/8983902/</a:t>
            </a:r>
            <a:endParaRPr lang="en-US" dirty="0"/>
          </a:p>
        </p:txBody>
      </p:sp>
      <p:pic>
        <p:nvPicPr>
          <p:cNvPr id="5122" name="Picture 2" descr="Image result for self driving cars reinforcement learning">
            <a:extLst>
              <a:ext uri="{FF2B5EF4-FFF2-40B4-BE49-F238E27FC236}">
                <a16:creationId xmlns:a16="http://schemas.microsoft.com/office/drawing/2014/main" id="{922F6E05-A436-4867-829E-85B4B91EE1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37" t="23873" r="13268" b="35549"/>
          <a:stretch/>
        </p:blipFill>
        <p:spPr bwMode="auto">
          <a:xfrm>
            <a:off x="676272" y="2366078"/>
            <a:ext cx="5257801" cy="15566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elf driving cars reinforcement learning">
            <a:extLst>
              <a:ext uri="{FF2B5EF4-FFF2-40B4-BE49-F238E27FC236}">
                <a16:creationId xmlns:a16="http://schemas.microsoft.com/office/drawing/2014/main" id="{ABDBF003-97E8-4C75-B682-95CE3742DB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492" t="65445" r="36592" b="1"/>
          <a:stretch/>
        </p:blipFill>
        <p:spPr bwMode="auto">
          <a:xfrm>
            <a:off x="2114548" y="4491921"/>
            <a:ext cx="2381251" cy="132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42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C016B0-D5E5-4E1F-8ABE-1F6BB1F14A6E}"/>
              </a:ext>
            </a:extLst>
          </p:cNvPr>
          <p:cNvSpPr/>
          <p:nvPr/>
        </p:nvSpPr>
        <p:spPr>
          <a:xfrm>
            <a:off x="260800" y="6211669"/>
            <a:ext cx="8076763" cy="646331"/>
          </a:xfrm>
          <a:prstGeom prst="rect">
            <a:avLst/>
          </a:prstGeom>
        </p:spPr>
        <p:txBody>
          <a:bodyPr wrap="none">
            <a:spAutoFit/>
          </a:bodyPr>
          <a:lstStyle/>
          <a:p>
            <a:r>
              <a:rPr lang="en-US" dirty="0">
                <a:hlinkClick r:id="rId2"/>
              </a:rPr>
              <a:t>Paper: https://pubs.acs.org/doi/full/10.1021/acscentsci.7b00492</a:t>
            </a:r>
            <a:endParaRPr lang="en-US" dirty="0"/>
          </a:p>
          <a:p>
            <a:r>
              <a:rPr lang="en-US" dirty="0"/>
              <a:t>Picture credit: </a:t>
            </a:r>
            <a:r>
              <a:rPr lang="en-US" dirty="0">
                <a:hlinkClick r:id="rId3"/>
              </a:rPr>
              <a:t>http://mrtremblaycambridge.weebly.com/c7-chemical-reactions.html</a:t>
            </a:r>
            <a:endParaRPr lang="en-US" dirty="0"/>
          </a:p>
        </p:txBody>
      </p:sp>
      <p:sp>
        <p:nvSpPr>
          <p:cNvPr id="5" name="Content Placeholder 2">
            <a:extLst>
              <a:ext uri="{FF2B5EF4-FFF2-40B4-BE49-F238E27FC236}">
                <a16:creationId xmlns:a16="http://schemas.microsoft.com/office/drawing/2014/main" id="{8D7F39B6-5279-4F94-A5C0-7E1AC3CA471C}"/>
              </a:ext>
            </a:extLst>
          </p:cNvPr>
          <p:cNvSpPr txBox="1">
            <a:spLocks/>
          </p:cNvSpPr>
          <p:nvPr/>
        </p:nvSpPr>
        <p:spPr>
          <a:xfrm>
            <a:off x="6808348" y="2668766"/>
            <a:ext cx="4631177"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Optimizing chemical reactions </a:t>
            </a:r>
            <a:endParaRPr lang="en-US" sz="2000" dirty="0"/>
          </a:p>
        </p:txBody>
      </p:sp>
      <p:pic>
        <p:nvPicPr>
          <p:cNvPr id="6146" name="Picture 2" descr="https://encrypted-tbn0.gstatic.com/images?q=tbn:ANd9GcQ3YKRr3liOaezlFYdStX3AilPSL3Ce2CAx--u2_pIsfl2jt91kvg">
            <a:extLst>
              <a:ext uri="{FF2B5EF4-FFF2-40B4-BE49-F238E27FC236}">
                <a16:creationId xmlns:a16="http://schemas.microsoft.com/office/drawing/2014/main" id="{DD1F5386-19C0-44B5-8304-7FF53E78C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209" y="3695699"/>
            <a:ext cx="522560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hemical reactions">
            <a:extLst>
              <a:ext uri="{FF2B5EF4-FFF2-40B4-BE49-F238E27FC236}">
                <a16:creationId xmlns:a16="http://schemas.microsoft.com/office/drawing/2014/main" id="{487BFD4D-EED3-4CB8-9F4F-E47AC538A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191" y="1221819"/>
            <a:ext cx="6086845" cy="328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204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4CD8-2669-4C1B-8B21-2F91CBE42D68}"/>
              </a:ext>
            </a:extLst>
          </p:cNvPr>
          <p:cNvSpPr>
            <a:spLocks noGrp="1"/>
          </p:cNvSpPr>
          <p:nvPr>
            <p:ph type="title"/>
          </p:nvPr>
        </p:nvSpPr>
        <p:spPr/>
        <p:txBody>
          <a:bodyPr/>
          <a:lstStyle/>
          <a:p>
            <a:r>
              <a:rPr lang="en-US" dirty="0"/>
              <a:t>RL Introduction</a:t>
            </a:r>
          </a:p>
        </p:txBody>
      </p:sp>
      <p:pic>
        <p:nvPicPr>
          <p:cNvPr id="4098" name="Picture 2" descr="https://cdn-images-1.medium.com/max/1000/1*c3pEt4pFk0Mx684DDVsW-w.png">
            <a:extLst>
              <a:ext uri="{FF2B5EF4-FFF2-40B4-BE49-F238E27FC236}">
                <a16:creationId xmlns:a16="http://schemas.microsoft.com/office/drawing/2014/main" id="{EBD7B706-4291-4D50-9967-D05ED6BE7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678" y="1876425"/>
            <a:ext cx="9241754" cy="3562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D79CFC-4758-4911-88E3-9D919B7B0349}"/>
              </a:ext>
            </a:extLst>
          </p:cNvPr>
          <p:cNvSpPr txBox="1"/>
          <p:nvPr/>
        </p:nvSpPr>
        <p:spPr>
          <a:xfrm>
            <a:off x="489155" y="6232730"/>
            <a:ext cx="5486400" cy="369332"/>
          </a:xfrm>
          <a:prstGeom prst="rect">
            <a:avLst/>
          </a:prstGeom>
          <a:noFill/>
        </p:spPr>
        <p:txBody>
          <a:bodyPr wrap="square" rtlCol="0">
            <a:spAutoFit/>
          </a:bodyPr>
          <a:lstStyle/>
          <a:p>
            <a:r>
              <a:rPr lang="en-US" dirty="0"/>
              <a:t>Picture credit: https://i.stack.imgur.com/eoeSq.png</a:t>
            </a:r>
          </a:p>
        </p:txBody>
      </p:sp>
    </p:spTree>
    <p:extLst>
      <p:ext uri="{BB962C8B-B14F-4D97-AF65-F5344CB8AC3E}">
        <p14:creationId xmlns:p14="http://schemas.microsoft.com/office/powerpoint/2010/main" val="2681909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15E977C-4CA8-4E19-813F-328906F6F31B}"/>
              </a:ext>
            </a:extLst>
          </p:cNvPr>
          <p:cNvPicPr>
            <a:picLocks noGrp="1" noChangeAspect="1"/>
          </p:cNvPicPr>
          <p:nvPr>
            <p:ph idx="1"/>
          </p:nvPr>
        </p:nvPicPr>
        <p:blipFill>
          <a:blip r:embed="rId2"/>
          <a:stretch>
            <a:fillRect/>
          </a:stretch>
        </p:blipFill>
        <p:spPr>
          <a:xfrm>
            <a:off x="2324485" y="643466"/>
            <a:ext cx="7543030" cy="5571067"/>
          </a:xfrm>
          <a:prstGeom prst="rect">
            <a:avLst/>
          </a:prstGeom>
        </p:spPr>
      </p:pic>
      <p:sp>
        <p:nvSpPr>
          <p:cNvPr id="5" name="TextBox 4">
            <a:extLst>
              <a:ext uri="{FF2B5EF4-FFF2-40B4-BE49-F238E27FC236}">
                <a16:creationId xmlns:a16="http://schemas.microsoft.com/office/drawing/2014/main" id="{387E8597-2772-4B02-8FF2-734EC9F6FF86}"/>
              </a:ext>
            </a:extLst>
          </p:cNvPr>
          <p:cNvSpPr txBox="1"/>
          <p:nvPr/>
        </p:nvSpPr>
        <p:spPr>
          <a:xfrm>
            <a:off x="849086" y="6214533"/>
            <a:ext cx="10217020" cy="369332"/>
          </a:xfrm>
          <a:prstGeom prst="rect">
            <a:avLst/>
          </a:prstGeom>
          <a:noFill/>
        </p:spPr>
        <p:txBody>
          <a:bodyPr wrap="square" rtlCol="0">
            <a:spAutoFit/>
          </a:bodyPr>
          <a:lstStyle/>
          <a:p>
            <a:r>
              <a:rPr lang="en-US" dirty="0"/>
              <a:t>Picture credit: David Silver course on RL </a:t>
            </a:r>
            <a:r>
              <a:rPr lang="en-US" dirty="0">
                <a:hlinkClick r:id="rId3"/>
              </a:rPr>
              <a:t>http://www0.cs.ucl.ac.uk/staff/d.silver/web/Teaching.html</a:t>
            </a:r>
            <a:endParaRPr lang="en-US" dirty="0"/>
          </a:p>
        </p:txBody>
      </p:sp>
    </p:spTree>
    <p:extLst>
      <p:ext uri="{BB962C8B-B14F-4D97-AF65-F5344CB8AC3E}">
        <p14:creationId xmlns:p14="http://schemas.microsoft.com/office/powerpoint/2010/main" val="1584370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2C35-63DB-40A8-ACE9-59BA312DA7CA}"/>
              </a:ext>
            </a:extLst>
          </p:cNvPr>
          <p:cNvSpPr>
            <a:spLocks noGrp="1"/>
          </p:cNvSpPr>
          <p:nvPr>
            <p:ph type="title"/>
          </p:nvPr>
        </p:nvSpPr>
        <p:spPr/>
        <p:txBody>
          <a:bodyPr/>
          <a:lstStyle/>
          <a:p>
            <a:r>
              <a:rPr lang="en-US" dirty="0"/>
              <a:t>Definitions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183C60-FF33-4433-8364-921765CF3F1E}"/>
                  </a:ext>
                </a:extLst>
              </p:cNvPr>
              <p:cNvSpPr>
                <a:spLocks noGrp="1"/>
              </p:cNvSpPr>
              <p:nvPr>
                <p:ph idx="1"/>
              </p:nvPr>
            </p:nvSpPr>
            <p:spPr/>
            <p:txBody>
              <a:bodyPr>
                <a:normAutofit fontScale="62500" lnSpcReduction="20000"/>
              </a:bodyPr>
              <a:lstStyle/>
              <a:p>
                <a:r>
                  <a:rPr lang="en-US" sz="4000" dirty="0">
                    <a:solidFill>
                      <a:schemeClr val="accent1"/>
                    </a:solidFill>
                  </a:rPr>
                  <a:t>Environment: </a:t>
                </a:r>
                <a:r>
                  <a:rPr lang="en-US" dirty="0"/>
                  <a:t>This is the place where the agent lives and interacts with. For different types of environments, we use different rewards, policies, etc.</a:t>
                </a:r>
              </a:p>
              <a:p>
                <a:r>
                  <a:rPr lang="en-US" sz="4000" dirty="0">
                    <a:solidFill>
                      <a:schemeClr val="accent1"/>
                    </a:solidFill>
                  </a:rPr>
                  <a:t>State (</a:t>
                </a:r>
                <a14:m>
                  <m:oMath xmlns:m="http://schemas.openxmlformats.org/officeDocument/2006/math">
                    <m:r>
                      <a:rPr lang="en-US" sz="4000" i="1" dirty="0" smtClean="0">
                        <a:solidFill>
                          <a:schemeClr val="accent1"/>
                        </a:solidFill>
                        <a:latin typeface="Cambria Math" panose="02040503050406030204" pitchFamily="18" charset="0"/>
                      </a:rPr>
                      <m:t>𝑆</m:t>
                    </m:r>
                  </m:oMath>
                </a14:m>
                <a:r>
                  <a:rPr lang="en-US" sz="4000" dirty="0">
                    <a:solidFill>
                      <a:schemeClr val="accent1"/>
                    </a:solidFill>
                  </a:rPr>
                  <a:t>): </a:t>
                </a:r>
                <a:r>
                  <a:rPr lang="en-US" dirty="0"/>
                  <a:t>Current situation returned by the environment</a:t>
                </a:r>
              </a:p>
              <a:p>
                <a:r>
                  <a:rPr lang="en-US" sz="4000" dirty="0">
                    <a:solidFill>
                      <a:schemeClr val="accent1"/>
                    </a:solidFill>
                  </a:rPr>
                  <a:t>Action (</a:t>
                </a:r>
                <a14:m>
                  <m:oMath xmlns:m="http://schemas.openxmlformats.org/officeDocument/2006/math">
                    <m:r>
                      <a:rPr lang="en-US" sz="4000" i="1" dirty="0" smtClean="0">
                        <a:solidFill>
                          <a:schemeClr val="accent1"/>
                        </a:solidFill>
                        <a:latin typeface="Cambria Math" panose="02040503050406030204" pitchFamily="18" charset="0"/>
                      </a:rPr>
                      <m:t>𝐴</m:t>
                    </m:r>
                  </m:oMath>
                </a14:m>
                <a:r>
                  <a:rPr lang="en-US" sz="4000" dirty="0">
                    <a:solidFill>
                      <a:schemeClr val="accent1"/>
                    </a:solidFill>
                  </a:rPr>
                  <a:t>): </a:t>
                </a:r>
                <a:r>
                  <a:rPr lang="en-US" dirty="0"/>
                  <a:t>All the possible moves that the agent can take</a:t>
                </a:r>
              </a:p>
              <a:p>
                <a:r>
                  <a:rPr lang="en-US" sz="4000" dirty="0">
                    <a:solidFill>
                      <a:schemeClr val="accent1"/>
                    </a:solidFill>
                  </a:rPr>
                  <a:t>Reward (</a:t>
                </a:r>
                <a14:m>
                  <m:oMath xmlns:m="http://schemas.openxmlformats.org/officeDocument/2006/math">
                    <m:r>
                      <a:rPr lang="en-US" sz="4000" i="1" dirty="0" smtClean="0">
                        <a:solidFill>
                          <a:schemeClr val="accent1"/>
                        </a:solidFill>
                        <a:latin typeface="Cambria Math" panose="02040503050406030204" pitchFamily="18" charset="0"/>
                      </a:rPr>
                      <m:t>𝑅</m:t>
                    </m:r>
                  </m:oMath>
                </a14:m>
                <a:r>
                  <a:rPr lang="en-US" sz="4000" dirty="0">
                    <a:solidFill>
                      <a:schemeClr val="accent1"/>
                    </a:solidFill>
                  </a:rPr>
                  <a:t>):</a:t>
                </a:r>
                <a:r>
                  <a:rPr lang="en-US" dirty="0"/>
                  <a:t> An immediate return sent back from the environment to evaluate the last action</a:t>
                </a:r>
              </a:p>
              <a:p>
                <a:r>
                  <a:rPr lang="en-US" sz="4000" dirty="0">
                    <a:solidFill>
                      <a:schemeClr val="accent1"/>
                    </a:solidFill>
                  </a:rPr>
                  <a:t>Policy (</a:t>
                </a:r>
                <a14:m>
                  <m:oMath xmlns:m="http://schemas.openxmlformats.org/officeDocument/2006/math">
                    <m:r>
                      <a:rPr lang="en-US" sz="4000" i="1" dirty="0" smtClean="0">
                        <a:solidFill>
                          <a:schemeClr val="accent1"/>
                        </a:solidFill>
                        <a:latin typeface="Cambria Math" panose="02040503050406030204" pitchFamily="18" charset="0"/>
                      </a:rPr>
                      <m:t>𝜋</m:t>
                    </m:r>
                  </m:oMath>
                </a14:m>
                <a:r>
                  <a:rPr lang="en-US" sz="4000" dirty="0">
                    <a:solidFill>
                      <a:schemeClr val="accent1"/>
                    </a:solidFill>
                  </a:rPr>
                  <a:t>): </a:t>
                </a:r>
                <a:r>
                  <a:rPr lang="en-US" dirty="0"/>
                  <a:t>The strategy/rule that the agent employs to determine next action based on the current state</a:t>
                </a:r>
              </a:p>
              <a:p>
                <a:r>
                  <a:rPr lang="en-US" sz="4000" dirty="0">
                    <a:solidFill>
                      <a:schemeClr val="accent1"/>
                    </a:solidFill>
                  </a:rPr>
                  <a:t>Value (</a:t>
                </a:r>
                <a14:m>
                  <m:oMath xmlns:m="http://schemas.openxmlformats.org/officeDocument/2006/math">
                    <m:r>
                      <a:rPr lang="en-US" sz="4000" i="1" dirty="0" smtClean="0">
                        <a:solidFill>
                          <a:schemeClr val="accent1"/>
                        </a:solidFill>
                        <a:latin typeface="Cambria Math" panose="02040503050406030204" pitchFamily="18" charset="0"/>
                      </a:rPr>
                      <m:t>𝑉</m:t>
                    </m:r>
                  </m:oMath>
                </a14:m>
                <a:r>
                  <a:rPr lang="en-US" sz="4000" dirty="0">
                    <a:solidFill>
                      <a:schemeClr val="accent1"/>
                    </a:solidFill>
                  </a:rPr>
                  <a:t>): </a:t>
                </a:r>
                <a:r>
                  <a:rPr lang="en-US" dirty="0"/>
                  <a:t>The expected long-term return with discount, as opposed to the short-term reward </a:t>
                </a:r>
                <a14:m>
                  <m:oMath xmlns:m="http://schemas.openxmlformats.org/officeDocument/2006/math">
                    <m:r>
                      <a:rPr lang="en-US" i="1" dirty="0" smtClean="0">
                        <a:latin typeface="Cambria Math" panose="02040503050406030204" pitchFamily="18" charset="0"/>
                      </a:rPr>
                      <m:t>𝑅</m:t>
                    </m:r>
                  </m:oMath>
                </a14:m>
                <a:endParaRPr lang="en-US" i="1" dirty="0"/>
              </a:p>
              <a:p>
                <a14:m>
                  <m:oMath xmlns:m="http://schemas.openxmlformats.org/officeDocument/2006/math">
                    <m:sSub>
                      <m:sSubPr>
                        <m:ctrlPr>
                          <a:rPr lang="en-US" sz="4500" i="1" smtClean="0">
                            <a:solidFill>
                              <a:schemeClr val="accent1"/>
                            </a:solidFill>
                            <a:latin typeface="Cambria Math" panose="02040503050406030204" pitchFamily="18" charset="0"/>
                          </a:rPr>
                        </m:ctrlPr>
                      </m:sSubPr>
                      <m:e>
                        <m:r>
                          <a:rPr lang="en-US" sz="4500" b="0" i="1" smtClean="0">
                            <a:solidFill>
                              <a:schemeClr val="accent1"/>
                            </a:solidFill>
                            <a:latin typeface="Cambria Math" panose="02040503050406030204" pitchFamily="18" charset="0"/>
                          </a:rPr>
                          <m:t>𝑉</m:t>
                        </m:r>
                      </m:e>
                      <m:sub>
                        <m:r>
                          <a:rPr lang="en-US" sz="4500" i="1" smtClean="0">
                            <a:solidFill>
                              <a:schemeClr val="accent1"/>
                            </a:solidFill>
                            <a:latin typeface="Cambria Math" panose="02040503050406030204" pitchFamily="18" charset="0"/>
                            <a:ea typeface="Cambria Math" panose="02040503050406030204" pitchFamily="18" charset="0"/>
                          </a:rPr>
                          <m:t>𝜋</m:t>
                        </m:r>
                        <m:r>
                          <a:rPr lang="en-US" sz="4500" b="0" i="1" smtClean="0">
                            <a:solidFill>
                              <a:schemeClr val="accent1"/>
                            </a:solidFill>
                            <a:latin typeface="Cambria Math" panose="02040503050406030204" pitchFamily="18" charset="0"/>
                            <a:ea typeface="Cambria Math" panose="02040503050406030204" pitchFamily="18" charset="0"/>
                          </a:rPr>
                          <m:t>(</m:t>
                        </m:r>
                        <m:r>
                          <a:rPr lang="en-US" sz="4500" b="0" i="1" smtClean="0">
                            <a:solidFill>
                              <a:schemeClr val="accent1"/>
                            </a:solidFill>
                            <a:latin typeface="Cambria Math" panose="02040503050406030204" pitchFamily="18" charset="0"/>
                            <a:ea typeface="Cambria Math" panose="02040503050406030204" pitchFamily="18" charset="0"/>
                          </a:rPr>
                          <m:t>𝑠</m:t>
                        </m:r>
                        <m:r>
                          <a:rPr lang="en-US" sz="4500" b="0" i="1" smtClean="0">
                            <a:solidFill>
                              <a:schemeClr val="accent1"/>
                            </a:solidFill>
                            <a:latin typeface="Cambria Math" panose="02040503050406030204" pitchFamily="18" charset="0"/>
                            <a:ea typeface="Cambria Math" panose="02040503050406030204" pitchFamily="18" charset="0"/>
                          </a:rPr>
                          <m:t>)</m:t>
                        </m:r>
                      </m:sub>
                    </m:sSub>
                  </m:oMath>
                </a14:m>
                <a:r>
                  <a:rPr lang="en-US" sz="4500" dirty="0">
                    <a:solidFill>
                      <a:schemeClr val="accent1"/>
                    </a:solidFill>
                  </a:rPr>
                  <a:t> </a:t>
                </a:r>
                <a:r>
                  <a:rPr lang="en-US" dirty="0"/>
                  <a:t>is defined as the expected long-term return of the current state under policy </a:t>
                </a:r>
                <a14:m>
                  <m:oMath xmlns:m="http://schemas.openxmlformats.org/officeDocument/2006/math">
                    <m:r>
                      <a:rPr lang="en-US" i="1" dirty="0" smtClean="0">
                        <a:latin typeface="Cambria Math" panose="02040503050406030204" pitchFamily="18" charset="0"/>
                      </a:rPr>
                      <m:t>𝜋</m:t>
                    </m:r>
                  </m:oMath>
                </a14:m>
                <a:endParaRPr lang="en-US" dirty="0"/>
              </a:p>
              <a:p>
                <a14:m>
                  <m:oMath xmlns:m="http://schemas.openxmlformats.org/officeDocument/2006/math">
                    <m:r>
                      <a:rPr lang="en-US" sz="4500" i="1" dirty="0" smtClean="0">
                        <a:solidFill>
                          <a:schemeClr val="accent1"/>
                        </a:solidFill>
                        <a:latin typeface="Cambria Math" panose="02040503050406030204" pitchFamily="18" charset="0"/>
                      </a:rPr>
                      <m:t>𝑄</m:t>
                    </m:r>
                    <m:r>
                      <a:rPr lang="en-US" sz="4500" i="1" dirty="0" smtClean="0">
                        <a:solidFill>
                          <a:schemeClr val="accent1"/>
                        </a:solidFill>
                        <a:latin typeface="Cambria Math" panose="02040503050406030204" pitchFamily="18" charset="0"/>
                      </a:rPr>
                      <m:t>−</m:t>
                    </m:r>
                    <m:r>
                      <a:rPr lang="en-US" sz="4500" i="1" dirty="0" smtClean="0">
                        <a:solidFill>
                          <a:schemeClr val="accent1"/>
                        </a:solidFill>
                        <a:latin typeface="Cambria Math" panose="02040503050406030204" pitchFamily="18" charset="0"/>
                      </a:rPr>
                      <m:t>𝑣𝑎𝑙𝑢𝑒</m:t>
                    </m:r>
                    <m:r>
                      <a:rPr lang="en-US" sz="4500" i="1" dirty="0" smtClean="0">
                        <a:solidFill>
                          <a:schemeClr val="accent1"/>
                        </a:solidFill>
                        <a:latin typeface="Cambria Math" panose="02040503050406030204" pitchFamily="18" charset="0"/>
                      </a:rPr>
                      <m:t> </m:t>
                    </m:r>
                    <m:r>
                      <a:rPr lang="en-US" sz="4500" i="1" dirty="0" smtClean="0">
                        <a:solidFill>
                          <a:schemeClr val="accent1"/>
                        </a:solidFill>
                        <a:latin typeface="Cambria Math" panose="02040503050406030204" pitchFamily="18" charset="0"/>
                      </a:rPr>
                      <m:t>𝑜𝑟</m:t>
                    </m:r>
                    <m:r>
                      <a:rPr lang="en-US" sz="4500" i="1" dirty="0" smtClean="0">
                        <a:solidFill>
                          <a:schemeClr val="accent1"/>
                        </a:solidFill>
                        <a:latin typeface="Cambria Math" panose="02040503050406030204" pitchFamily="18" charset="0"/>
                      </a:rPr>
                      <m:t> </m:t>
                    </m:r>
                    <m:r>
                      <a:rPr lang="en-US" sz="4500" i="1" dirty="0" smtClean="0">
                        <a:solidFill>
                          <a:schemeClr val="accent1"/>
                        </a:solidFill>
                        <a:latin typeface="Cambria Math" panose="02040503050406030204" pitchFamily="18" charset="0"/>
                      </a:rPr>
                      <m:t>𝑎𝑐𝑡𝑖𝑜𝑛</m:t>
                    </m:r>
                    <m:r>
                      <a:rPr lang="en-US" sz="4500" i="1" dirty="0" smtClean="0">
                        <a:solidFill>
                          <a:schemeClr val="accent1"/>
                        </a:solidFill>
                        <a:latin typeface="Cambria Math" panose="02040503050406030204" pitchFamily="18" charset="0"/>
                      </a:rPr>
                      <m:t>−</m:t>
                    </m:r>
                    <m:r>
                      <a:rPr lang="en-US" sz="4500" i="1" dirty="0" smtClean="0">
                        <a:solidFill>
                          <a:schemeClr val="accent1"/>
                        </a:solidFill>
                        <a:latin typeface="Cambria Math" panose="02040503050406030204" pitchFamily="18" charset="0"/>
                      </a:rPr>
                      <m:t>𝑣𝑎𝑙𝑢𝑒</m:t>
                    </m:r>
                    <m:r>
                      <a:rPr lang="en-US" sz="4500" i="1" dirty="0" smtClean="0">
                        <a:solidFill>
                          <a:schemeClr val="accent1"/>
                        </a:solidFill>
                        <a:latin typeface="Cambria Math" panose="02040503050406030204" pitchFamily="18" charset="0"/>
                      </a:rPr>
                      <m:t> (</m:t>
                    </m:r>
                    <m:r>
                      <a:rPr lang="en-US" sz="4500" i="1" dirty="0" smtClean="0">
                        <a:solidFill>
                          <a:schemeClr val="accent1"/>
                        </a:solidFill>
                        <a:latin typeface="Cambria Math" panose="02040503050406030204" pitchFamily="18" charset="0"/>
                      </a:rPr>
                      <m:t>𝑄</m:t>
                    </m:r>
                    <m:r>
                      <a:rPr lang="en-US" sz="4500" i="1" dirty="0" smtClean="0">
                        <a:solidFill>
                          <a:schemeClr val="accent1"/>
                        </a:solidFill>
                        <a:latin typeface="Cambria Math" panose="02040503050406030204" pitchFamily="18" charset="0"/>
                      </a:rPr>
                      <m:t>)</m:t>
                    </m:r>
                  </m:oMath>
                </a14:m>
                <a:r>
                  <a:rPr lang="en-US" sz="4500" dirty="0">
                    <a:solidFill>
                      <a:schemeClr val="accent1"/>
                    </a:solidFill>
                  </a:rPr>
                  <a:t>: </a:t>
                </a:r>
                <a14:m>
                  <m:oMath xmlns:m="http://schemas.openxmlformats.org/officeDocument/2006/math">
                    <m:r>
                      <a:rPr lang="en-US" i="1" dirty="0" smtClean="0">
                        <a:latin typeface="Cambria Math" panose="02040503050406030204" pitchFamily="18" charset="0"/>
                      </a:rPr>
                      <m:t>𝑄</m:t>
                    </m:r>
                  </m:oMath>
                </a14:m>
                <a:r>
                  <a:rPr lang="en-US" dirty="0"/>
                  <a:t>-value is similar to Value, except that it takes an extra parameter, the current action </a:t>
                </a:r>
                <a14:m>
                  <m:oMath xmlns:m="http://schemas.openxmlformats.org/officeDocument/2006/math">
                    <m:r>
                      <a:rPr lang="en-US" i="1" dirty="0" smtClean="0">
                        <a:latin typeface="Cambria Math" panose="02040503050406030204" pitchFamily="18" charset="0"/>
                      </a:rPr>
                      <m:t>𝑎</m:t>
                    </m:r>
                  </m:oMath>
                </a14:m>
                <a:endParaRPr lang="en-US" dirty="0"/>
              </a:p>
              <a:p>
                <a14:m>
                  <m:oMath xmlns:m="http://schemas.openxmlformats.org/officeDocument/2006/math">
                    <m:sSub>
                      <m:sSubPr>
                        <m:ctrlPr>
                          <a:rPr lang="en-US" sz="4500" i="1" dirty="0" smtClean="0">
                            <a:solidFill>
                              <a:schemeClr val="accent1"/>
                            </a:solidFill>
                            <a:latin typeface="Cambria Math" panose="02040503050406030204" pitchFamily="18" charset="0"/>
                          </a:rPr>
                        </m:ctrlPr>
                      </m:sSubPr>
                      <m:e>
                        <m:r>
                          <a:rPr lang="en-US" sz="4500" b="0" i="1" dirty="0" smtClean="0">
                            <a:solidFill>
                              <a:schemeClr val="accent1"/>
                            </a:solidFill>
                            <a:latin typeface="Cambria Math" panose="02040503050406030204" pitchFamily="18" charset="0"/>
                          </a:rPr>
                          <m:t>𝑄</m:t>
                        </m:r>
                      </m:e>
                      <m:sub>
                        <m:r>
                          <a:rPr lang="en-US" sz="4500" i="1" dirty="0" smtClean="0">
                            <a:solidFill>
                              <a:schemeClr val="accent1"/>
                            </a:solidFill>
                            <a:latin typeface="Cambria Math" panose="02040503050406030204" pitchFamily="18" charset="0"/>
                            <a:ea typeface="Cambria Math" panose="02040503050406030204" pitchFamily="18" charset="0"/>
                          </a:rPr>
                          <m:t>𝜋</m:t>
                        </m:r>
                        <m:r>
                          <a:rPr lang="en-US" sz="4500" b="0" i="1" dirty="0" smtClean="0">
                            <a:solidFill>
                              <a:schemeClr val="accent1"/>
                            </a:solidFill>
                            <a:latin typeface="Cambria Math" panose="02040503050406030204" pitchFamily="18" charset="0"/>
                            <a:ea typeface="Cambria Math" panose="02040503050406030204" pitchFamily="18" charset="0"/>
                          </a:rPr>
                          <m:t>(</m:t>
                        </m:r>
                        <m:r>
                          <a:rPr lang="en-US" sz="4500" b="0" i="1" dirty="0" smtClean="0">
                            <a:solidFill>
                              <a:schemeClr val="accent1"/>
                            </a:solidFill>
                            <a:latin typeface="Cambria Math" panose="02040503050406030204" pitchFamily="18" charset="0"/>
                            <a:ea typeface="Cambria Math" panose="02040503050406030204" pitchFamily="18" charset="0"/>
                          </a:rPr>
                          <m:t>𝑠</m:t>
                        </m:r>
                        <m:r>
                          <a:rPr lang="en-US" sz="4500" b="0" i="1" dirty="0" smtClean="0">
                            <a:solidFill>
                              <a:schemeClr val="accent1"/>
                            </a:solidFill>
                            <a:latin typeface="Cambria Math" panose="02040503050406030204" pitchFamily="18" charset="0"/>
                            <a:ea typeface="Cambria Math" panose="02040503050406030204" pitchFamily="18" charset="0"/>
                          </a:rPr>
                          <m:t>,</m:t>
                        </m:r>
                        <m:r>
                          <a:rPr lang="en-US" sz="4500" b="0" i="1" dirty="0" smtClean="0">
                            <a:solidFill>
                              <a:schemeClr val="accent1"/>
                            </a:solidFill>
                            <a:latin typeface="Cambria Math" panose="02040503050406030204" pitchFamily="18" charset="0"/>
                            <a:ea typeface="Cambria Math" panose="02040503050406030204" pitchFamily="18" charset="0"/>
                          </a:rPr>
                          <m:t>𝑎</m:t>
                        </m:r>
                        <m:r>
                          <a:rPr lang="en-US" sz="4500" b="0" i="1" dirty="0" smtClean="0">
                            <a:solidFill>
                              <a:schemeClr val="accent1"/>
                            </a:solidFill>
                            <a:latin typeface="Cambria Math" panose="02040503050406030204" pitchFamily="18" charset="0"/>
                            <a:ea typeface="Cambria Math" panose="02040503050406030204" pitchFamily="18" charset="0"/>
                          </a:rPr>
                          <m:t>)</m:t>
                        </m:r>
                      </m:sub>
                    </m:sSub>
                  </m:oMath>
                </a14:m>
                <a:r>
                  <a:rPr lang="en-US" sz="4500" dirty="0">
                    <a:solidFill>
                      <a:schemeClr val="accent1"/>
                    </a:solidFill>
                  </a:rPr>
                  <a:t> </a:t>
                </a:r>
                <a:r>
                  <a:rPr lang="en-US" dirty="0"/>
                  <a:t>refers to the long-term return of the current state </a:t>
                </a:r>
                <a14:m>
                  <m:oMath xmlns:m="http://schemas.openxmlformats.org/officeDocument/2006/math">
                    <m:r>
                      <a:rPr lang="en-US" i="1" dirty="0" smtClean="0">
                        <a:latin typeface="Cambria Math" panose="02040503050406030204" pitchFamily="18" charset="0"/>
                      </a:rPr>
                      <m:t>𝑠</m:t>
                    </m:r>
                  </m:oMath>
                </a14:m>
                <a:r>
                  <a:rPr lang="en-US" dirty="0"/>
                  <a:t>, taking action </a:t>
                </a:r>
                <a14:m>
                  <m:oMath xmlns:m="http://schemas.openxmlformats.org/officeDocument/2006/math">
                    <m:r>
                      <a:rPr lang="en-US" i="1" dirty="0" smtClean="0">
                        <a:latin typeface="Cambria Math" panose="02040503050406030204" pitchFamily="18" charset="0"/>
                      </a:rPr>
                      <m:t>𝑎</m:t>
                    </m:r>
                  </m:oMath>
                </a14:m>
                <a:r>
                  <a:rPr lang="en-US" dirty="0"/>
                  <a:t> under policy π.</a:t>
                </a:r>
              </a:p>
            </p:txBody>
          </p:sp>
        </mc:Choice>
        <mc:Fallback>
          <p:sp>
            <p:nvSpPr>
              <p:cNvPr id="3" name="Content Placeholder 2">
                <a:extLst>
                  <a:ext uri="{FF2B5EF4-FFF2-40B4-BE49-F238E27FC236}">
                    <a16:creationId xmlns:a16="http://schemas.microsoft.com/office/drawing/2014/main" id="{D9183C60-FF33-4433-8364-921765CF3F1E}"/>
                  </a:ext>
                </a:extLst>
              </p:cNvPr>
              <p:cNvSpPr>
                <a:spLocks noGrp="1" noRot="1" noChangeAspect="1" noMove="1" noResize="1" noEditPoints="1" noAdjustHandles="1" noChangeArrowheads="1" noChangeShapeType="1" noTextEdit="1"/>
              </p:cNvSpPr>
              <p:nvPr>
                <p:ph idx="1"/>
              </p:nvPr>
            </p:nvSpPr>
            <p:spPr>
              <a:blipFill>
                <a:blip r:embed="rId2"/>
                <a:stretch>
                  <a:fillRect l="-870" t="-3221"/>
                </a:stretch>
              </a:blipFill>
            </p:spPr>
            <p:txBody>
              <a:bodyPr/>
              <a:lstStyle/>
              <a:p>
                <a:r>
                  <a:rPr lang="en-US">
                    <a:noFill/>
                  </a:rPr>
                  <a:t> </a:t>
                </a:r>
              </a:p>
            </p:txBody>
          </p:sp>
        </mc:Fallback>
      </mc:AlternateContent>
    </p:spTree>
    <p:extLst>
      <p:ext uri="{BB962C8B-B14F-4D97-AF65-F5344CB8AC3E}">
        <p14:creationId xmlns:p14="http://schemas.microsoft.com/office/powerpoint/2010/main" val="399638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828E-37BC-4CA7-81F8-EC3211A42F1A}"/>
              </a:ext>
            </a:extLst>
          </p:cNvPr>
          <p:cNvSpPr>
            <a:spLocks noGrp="1"/>
          </p:cNvSpPr>
          <p:nvPr>
            <p:ph type="title"/>
          </p:nvPr>
        </p:nvSpPr>
        <p:spPr/>
        <p:txBody>
          <a:bodyPr>
            <a:normAutofit/>
          </a:bodyPr>
          <a:lstStyle/>
          <a:p>
            <a:r>
              <a:rPr lang="en-US" dirty="0"/>
              <a:t>Key characteristics of RL problems</a:t>
            </a:r>
          </a:p>
        </p:txBody>
      </p:sp>
      <p:graphicFrame>
        <p:nvGraphicFramePr>
          <p:cNvPr id="5" name="Content Placeholder 4">
            <a:extLst>
              <a:ext uri="{FF2B5EF4-FFF2-40B4-BE49-F238E27FC236}">
                <a16:creationId xmlns:a16="http://schemas.microsoft.com/office/drawing/2014/main" id="{9AFC284B-502C-4654-ADBF-00EE46E48F84}"/>
              </a:ext>
            </a:extLst>
          </p:cNvPr>
          <p:cNvGraphicFramePr>
            <a:graphicFrameLocks noGrp="1"/>
          </p:cNvGraphicFramePr>
          <p:nvPr>
            <p:ph idx="1"/>
            <p:extLst>
              <p:ext uri="{D42A27DB-BD31-4B8C-83A1-F6EECF244321}">
                <p14:modId xmlns:p14="http://schemas.microsoft.com/office/powerpoint/2010/main" val="25143357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7807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5537-5305-40A7-A37C-D58472D499B9}"/>
              </a:ext>
            </a:extLst>
          </p:cNvPr>
          <p:cNvSpPr>
            <a:spLocks noGrp="1"/>
          </p:cNvSpPr>
          <p:nvPr>
            <p:ph type="title"/>
          </p:nvPr>
        </p:nvSpPr>
        <p:spPr/>
        <p:txBody>
          <a:bodyPr/>
          <a:lstStyle/>
          <a:p>
            <a:r>
              <a:rPr lang="en-US" dirty="0"/>
              <a:t>Getting More Formal</a:t>
            </a:r>
          </a:p>
        </p:txBody>
      </p:sp>
      <p:pic>
        <p:nvPicPr>
          <p:cNvPr id="4" name="Picture 3">
            <a:extLst>
              <a:ext uri="{FF2B5EF4-FFF2-40B4-BE49-F238E27FC236}">
                <a16:creationId xmlns:a16="http://schemas.microsoft.com/office/drawing/2014/main" id="{E078B31A-909F-4540-A070-7F69D8308AAD}"/>
              </a:ext>
            </a:extLst>
          </p:cNvPr>
          <p:cNvPicPr>
            <a:picLocks noChangeAspect="1"/>
          </p:cNvPicPr>
          <p:nvPr/>
        </p:nvPicPr>
        <p:blipFill rotWithShape="1">
          <a:blip r:embed="rId2"/>
          <a:srcRect l="12137" t="17003"/>
          <a:stretch/>
        </p:blipFill>
        <p:spPr>
          <a:xfrm>
            <a:off x="1504172" y="1397148"/>
            <a:ext cx="8897128" cy="4772245"/>
          </a:xfrm>
          <a:prstGeom prst="rect">
            <a:avLst/>
          </a:prstGeom>
        </p:spPr>
      </p:pic>
      <p:sp>
        <p:nvSpPr>
          <p:cNvPr id="5" name="TextBox 4">
            <a:extLst>
              <a:ext uri="{FF2B5EF4-FFF2-40B4-BE49-F238E27FC236}">
                <a16:creationId xmlns:a16="http://schemas.microsoft.com/office/drawing/2014/main" id="{FA69316F-2689-4346-A7C7-30A4D70E8C5A}"/>
              </a:ext>
            </a:extLst>
          </p:cNvPr>
          <p:cNvSpPr txBox="1"/>
          <p:nvPr/>
        </p:nvSpPr>
        <p:spPr>
          <a:xfrm>
            <a:off x="259313" y="6488668"/>
            <a:ext cx="7819053" cy="338554"/>
          </a:xfrm>
          <a:prstGeom prst="rect">
            <a:avLst/>
          </a:prstGeom>
          <a:noFill/>
        </p:spPr>
        <p:txBody>
          <a:bodyPr wrap="square" rtlCol="0">
            <a:spAutoFit/>
          </a:bodyPr>
          <a:lstStyle/>
          <a:p>
            <a:r>
              <a:rPr lang="en-US" sz="1600" dirty="0"/>
              <a:t>Source: Deep RL course Berkley: </a:t>
            </a:r>
            <a:r>
              <a:rPr lang="en-US" sz="1600" dirty="0">
                <a:hlinkClick r:id="rId3"/>
              </a:rPr>
              <a:t>http://rail.eecs.berkeley.edu/deeprlcourse/</a:t>
            </a:r>
            <a:endParaRPr lang="en-US" sz="1600" dirty="0"/>
          </a:p>
        </p:txBody>
      </p:sp>
    </p:spTree>
    <p:extLst>
      <p:ext uri="{BB962C8B-B14F-4D97-AF65-F5344CB8AC3E}">
        <p14:creationId xmlns:p14="http://schemas.microsoft.com/office/powerpoint/2010/main" val="3546977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A1877-6A53-4C97-91D6-D22A2E4831CD}"/>
              </a:ext>
            </a:extLst>
          </p:cNvPr>
          <p:cNvSpPr>
            <a:spLocks noGrp="1"/>
          </p:cNvSpPr>
          <p:nvPr>
            <p:ph type="title"/>
          </p:nvPr>
        </p:nvSpPr>
        <p:spPr/>
        <p:txBody>
          <a:bodyPr/>
          <a:lstStyle/>
          <a:p>
            <a:r>
              <a:rPr lang="en-US" dirty="0"/>
              <a:t>A simple from of learning: Imitation Learning</a:t>
            </a:r>
          </a:p>
        </p:txBody>
      </p:sp>
      <p:sp>
        <p:nvSpPr>
          <p:cNvPr id="5" name="TextBox 4">
            <a:extLst>
              <a:ext uri="{FF2B5EF4-FFF2-40B4-BE49-F238E27FC236}">
                <a16:creationId xmlns:a16="http://schemas.microsoft.com/office/drawing/2014/main" id="{28CEA2CA-1FEF-49D3-AF7E-0E45712254D2}"/>
              </a:ext>
            </a:extLst>
          </p:cNvPr>
          <p:cNvSpPr txBox="1"/>
          <p:nvPr/>
        </p:nvSpPr>
        <p:spPr>
          <a:xfrm>
            <a:off x="335513" y="6276459"/>
            <a:ext cx="7819053" cy="369332"/>
          </a:xfrm>
          <a:prstGeom prst="rect">
            <a:avLst/>
          </a:prstGeom>
          <a:noFill/>
        </p:spPr>
        <p:txBody>
          <a:bodyPr wrap="square" rtlCol="0">
            <a:spAutoFit/>
          </a:bodyPr>
          <a:lstStyle/>
          <a:p>
            <a:r>
              <a:rPr lang="en-US" dirty="0"/>
              <a:t>Deep RL course Berkley: </a:t>
            </a:r>
            <a:r>
              <a:rPr lang="en-US" dirty="0">
                <a:hlinkClick r:id="rId2"/>
              </a:rPr>
              <a:t>http://rail.eecs.berkeley.edu/deeprlcourse/</a:t>
            </a:r>
            <a:endParaRPr lang="en-US" dirty="0"/>
          </a:p>
        </p:txBody>
      </p:sp>
      <p:grpSp>
        <p:nvGrpSpPr>
          <p:cNvPr id="17" name="Group 16">
            <a:extLst>
              <a:ext uri="{FF2B5EF4-FFF2-40B4-BE49-F238E27FC236}">
                <a16:creationId xmlns:a16="http://schemas.microsoft.com/office/drawing/2014/main" id="{4726AB59-D79A-453A-BBAE-BBC43972186B}"/>
              </a:ext>
            </a:extLst>
          </p:cNvPr>
          <p:cNvGrpSpPr/>
          <p:nvPr/>
        </p:nvGrpSpPr>
        <p:grpSpPr>
          <a:xfrm>
            <a:off x="1789875" y="4235341"/>
            <a:ext cx="8011350" cy="1329670"/>
            <a:chOff x="1789875" y="4235341"/>
            <a:chExt cx="8011350" cy="1329670"/>
          </a:xfrm>
        </p:grpSpPr>
        <p:sp>
          <p:nvSpPr>
            <p:cNvPr id="6" name="Cylinder 5">
              <a:extLst>
                <a:ext uri="{FF2B5EF4-FFF2-40B4-BE49-F238E27FC236}">
                  <a16:creationId xmlns:a16="http://schemas.microsoft.com/office/drawing/2014/main" id="{A603B1C9-9EA5-41DC-8E3C-DCD1E6A1A7ED}"/>
                </a:ext>
              </a:extLst>
            </p:cNvPr>
            <p:cNvSpPr/>
            <p:nvPr/>
          </p:nvSpPr>
          <p:spPr>
            <a:xfrm>
              <a:off x="4862511" y="4279226"/>
              <a:ext cx="923925" cy="116046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sp>
          <p:nvSpPr>
            <p:cNvPr id="7" name="Rectangle: Rounded Corners 6">
              <a:extLst>
                <a:ext uri="{FF2B5EF4-FFF2-40B4-BE49-F238E27FC236}">
                  <a16:creationId xmlns:a16="http://schemas.microsoft.com/office/drawing/2014/main" id="{36C57FC9-1668-4ED3-B16D-0A27E1B9E5CD}"/>
                </a:ext>
              </a:extLst>
            </p:cNvPr>
            <p:cNvSpPr/>
            <p:nvPr/>
          </p:nvSpPr>
          <p:spPr>
            <a:xfrm>
              <a:off x="6762750" y="4530844"/>
              <a:ext cx="1733550" cy="6572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Supervised Learning</a:t>
              </a:r>
            </a:p>
          </p:txBody>
        </p:sp>
        <p:sp>
          <p:nvSpPr>
            <p:cNvPr id="8" name="Arrow: Right 7">
              <a:extLst>
                <a:ext uri="{FF2B5EF4-FFF2-40B4-BE49-F238E27FC236}">
                  <a16:creationId xmlns:a16="http://schemas.microsoft.com/office/drawing/2014/main" id="{06B0D950-6E8C-4333-B29D-C8008B6D34D3}"/>
                </a:ext>
              </a:extLst>
            </p:cNvPr>
            <p:cNvSpPr/>
            <p:nvPr/>
          </p:nvSpPr>
          <p:spPr>
            <a:xfrm>
              <a:off x="4191000" y="4778774"/>
              <a:ext cx="671511" cy="21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B756E13-FA1F-4216-87C7-79EAF5A771C2}"/>
                </a:ext>
              </a:extLst>
            </p:cNvPr>
            <p:cNvSpPr/>
            <p:nvPr/>
          </p:nvSpPr>
          <p:spPr>
            <a:xfrm>
              <a:off x="5786436" y="4753094"/>
              <a:ext cx="976314" cy="21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CBDE67B-C973-46F0-A67C-085A5931DE89}"/>
                </a:ext>
              </a:extLst>
            </p:cNvPr>
            <p:cNvPicPr>
              <a:picLocks noChangeAspect="1"/>
            </p:cNvPicPr>
            <p:nvPr/>
          </p:nvPicPr>
          <p:blipFill rotWithShape="1">
            <a:blip r:embed="rId3"/>
            <a:srcRect l="13152" t="65958" r="65155" b="3769"/>
            <a:stretch/>
          </p:blipFill>
          <p:spPr>
            <a:xfrm>
              <a:off x="1789875" y="4235341"/>
              <a:ext cx="2096322" cy="1329670"/>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76A66FC-51AA-46C7-A5DC-AB082DEEBF19}"/>
                    </a:ext>
                  </a:extLst>
                </p:cNvPr>
                <p:cNvSpPr txBox="1"/>
                <p:nvPr/>
              </p:nvSpPr>
              <p:spPr>
                <a:xfrm>
                  <a:off x="3886197" y="4466673"/>
                  <a:ext cx="257315" cy="2706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baseline="-25000" smtClean="0">
                            <a:latin typeface="Cambria Math" panose="02040503050406030204" pitchFamily="18" charset="0"/>
                          </a:rPr>
                          <m:t>𝑡</m:t>
                        </m:r>
                      </m:oMath>
                    </m:oMathPara>
                  </a14:m>
                  <a:endParaRPr lang="en-US" baseline="-25000" dirty="0"/>
                </a:p>
              </p:txBody>
            </p:sp>
          </mc:Choice>
          <mc:Fallback>
            <p:sp>
              <p:nvSpPr>
                <p:cNvPr id="13" name="TextBox 12">
                  <a:extLst>
                    <a:ext uri="{FF2B5EF4-FFF2-40B4-BE49-F238E27FC236}">
                      <a16:creationId xmlns:a16="http://schemas.microsoft.com/office/drawing/2014/main" id="{E76A66FC-51AA-46C7-A5DC-AB082DEEBF19}"/>
                    </a:ext>
                  </a:extLst>
                </p:cNvPr>
                <p:cNvSpPr txBox="1">
                  <a:spLocks noRot="1" noChangeAspect="1" noMove="1" noResize="1" noEditPoints="1" noAdjustHandles="1" noChangeArrowheads="1" noChangeShapeType="1" noTextEdit="1"/>
                </p:cNvSpPr>
                <p:nvPr/>
              </p:nvSpPr>
              <p:spPr>
                <a:xfrm>
                  <a:off x="3886197" y="4466673"/>
                  <a:ext cx="257315" cy="270652"/>
                </a:xfrm>
                <a:prstGeom prst="rect">
                  <a:avLst/>
                </a:prstGeom>
                <a:blipFill>
                  <a:blip r:embed="rId4"/>
                  <a:stretch>
                    <a:fillRect l="-23256" r="-9302"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9229644-223D-46C5-A026-876AD91D42A2}"/>
                    </a:ext>
                  </a:extLst>
                </p:cNvPr>
                <p:cNvSpPr txBox="1"/>
                <p:nvPr/>
              </p:nvSpPr>
              <p:spPr>
                <a:xfrm>
                  <a:off x="3913449" y="5052743"/>
                  <a:ext cx="230063" cy="2706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baseline="-25000" smtClean="0">
                            <a:latin typeface="Cambria Math" panose="02040503050406030204" pitchFamily="18" charset="0"/>
                          </a:rPr>
                          <m:t>𝑡</m:t>
                        </m:r>
                      </m:oMath>
                    </m:oMathPara>
                  </a14:m>
                  <a:endParaRPr lang="en-US" baseline="-25000" dirty="0"/>
                </a:p>
              </p:txBody>
            </p:sp>
          </mc:Choice>
          <mc:Fallback>
            <p:sp>
              <p:nvSpPr>
                <p:cNvPr id="15" name="TextBox 14">
                  <a:extLst>
                    <a:ext uri="{FF2B5EF4-FFF2-40B4-BE49-F238E27FC236}">
                      <a16:creationId xmlns:a16="http://schemas.microsoft.com/office/drawing/2014/main" id="{F9229644-223D-46C5-A026-876AD91D42A2}"/>
                    </a:ext>
                  </a:extLst>
                </p:cNvPr>
                <p:cNvSpPr txBox="1">
                  <a:spLocks noRot="1" noChangeAspect="1" noMove="1" noResize="1" noEditPoints="1" noAdjustHandles="1" noChangeArrowheads="1" noChangeShapeType="1" noTextEdit="1"/>
                </p:cNvSpPr>
                <p:nvPr/>
              </p:nvSpPr>
              <p:spPr>
                <a:xfrm>
                  <a:off x="3913449" y="5052743"/>
                  <a:ext cx="230063" cy="270652"/>
                </a:xfrm>
                <a:prstGeom prst="rect">
                  <a:avLst/>
                </a:prstGeom>
                <a:blipFill>
                  <a:blip r:embed="rId5"/>
                  <a:stretch>
                    <a:fillRect l="-18421" r="-10526"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B1AE97A-A223-4676-9A0C-B4041CD939ED}"/>
                    </a:ext>
                  </a:extLst>
                </p:cNvPr>
                <p:cNvSpPr txBox="1"/>
                <p:nvPr/>
              </p:nvSpPr>
              <p:spPr>
                <a:xfrm>
                  <a:off x="8755475" y="4720893"/>
                  <a:ext cx="1045750" cy="27065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l-GR" i="1" smtClean="0">
                            <a:latin typeface="Cambria Math" panose="02040503050406030204" pitchFamily="18" charset="0"/>
                          </a:rPr>
                          <m:t>𝜋</m:t>
                        </m:r>
                        <m:r>
                          <a:rPr lang="el-GR" i="1" baseline="-2500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𝑎𝑡</m:t>
                        </m:r>
                        <m:r>
                          <a:rPr lang="en-US" b="0" i="1" smtClean="0">
                            <a:latin typeface="Cambria Math" panose="02040503050406030204" pitchFamily="18" charset="0"/>
                          </a:rPr>
                          <m:t>|</m:t>
                        </m:r>
                        <m:r>
                          <a:rPr lang="en-US" b="0" i="1" smtClean="0">
                            <a:latin typeface="Cambria Math" panose="02040503050406030204" pitchFamily="18" charset="0"/>
                          </a:rPr>
                          <m:t>𝑜𝑡</m:t>
                        </m:r>
                        <m:r>
                          <a:rPr lang="en-US" b="0" i="1" smtClean="0">
                            <a:latin typeface="Cambria Math" panose="02040503050406030204" pitchFamily="18" charset="0"/>
                          </a:rPr>
                          <m:t>)</m:t>
                        </m:r>
                      </m:oMath>
                    </m:oMathPara>
                  </a14:m>
                  <a:endParaRPr lang="en-US" baseline="-25000" dirty="0"/>
                </a:p>
              </p:txBody>
            </p:sp>
          </mc:Choice>
          <mc:Fallback>
            <p:sp>
              <p:nvSpPr>
                <p:cNvPr id="16" name="TextBox 15">
                  <a:extLst>
                    <a:ext uri="{FF2B5EF4-FFF2-40B4-BE49-F238E27FC236}">
                      <a16:creationId xmlns:a16="http://schemas.microsoft.com/office/drawing/2014/main" id="{4B1AE97A-A223-4676-9A0C-B4041CD939ED}"/>
                    </a:ext>
                  </a:extLst>
                </p:cNvPr>
                <p:cNvSpPr txBox="1">
                  <a:spLocks noRot="1" noChangeAspect="1" noMove="1" noResize="1" noEditPoints="1" noAdjustHandles="1" noChangeArrowheads="1" noChangeShapeType="1" noTextEdit="1"/>
                </p:cNvSpPr>
                <p:nvPr/>
              </p:nvSpPr>
              <p:spPr>
                <a:xfrm>
                  <a:off x="8755475" y="4720893"/>
                  <a:ext cx="1045750" cy="270652"/>
                </a:xfrm>
                <a:prstGeom prst="rect">
                  <a:avLst/>
                </a:prstGeom>
                <a:blipFill>
                  <a:blip r:embed="rId6"/>
                  <a:stretch>
                    <a:fillRect r="-2326" b="-37778"/>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201BD9CC-A78A-4DA6-8FF3-E09D9625C207}"/>
              </a:ext>
            </a:extLst>
          </p:cNvPr>
          <p:cNvGrpSpPr/>
          <p:nvPr/>
        </p:nvGrpSpPr>
        <p:grpSpPr>
          <a:xfrm>
            <a:off x="1144418" y="1619601"/>
            <a:ext cx="9510509" cy="1944725"/>
            <a:chOff x="1144418" y="1619601"/>
            <a:chExt cx="9510509" cy="1944725"/>
          </a:xfrm>
        </p:grpSpPr>
        <p:grpSp>
          <p:nvGrpSpPr>
            <p:cNvPr id="19" name="Group 18">
              <a:extLst>
                <a:ext uri="{FF2B5EF4-FFF2-40B4-BE49-F238E27FC236}">
                  <a16:creationId xmlns:a16="http://schemas.microsoft.com/office/drawing/2014/main" id="{A74A841A-BA78-4C52-B2B4-980217341984}"/>
                </a:ext>
              </a:extLst>
            </p:cNvPr>
            <p:cNvGrpSpPr/>
            <p:nvPr/>
          </p:nvGrpSpPr>
          <p:grpSpPr>
            <a:xfrm>
              <a:off x="1144418" y="1619601"/>
              <a:ext cx="9510509" cy="1809399"/>
              <a:chOff x="1144418" y="1619601"/>
              <a:chExt cx="9510509" cy="1809399"/>
            </a:xfrm>
          </p:grpSpPr>
          <p:pic>
            <p:nvPicPr>
              <p:cNvPr id="4" name="Picture 3">
                <a:extLst>
                  <a:ext uri="{FF2B5EF4-FFF2-40B4-BE49-F238E27FC236}">
                    <a16:creationId xmlns:a16="http://schemas.microsoft.com/office/drawing/2014/main" id="{62F3C7D9-B1D9-4F64-8542-FE689701C136}"/>
                  </a:ext>
                </a:extLst>
              </p:cNvPr>
              <p:cNvPicPr>
                <a:picLocks noChangeAspect="1"/>
              </p:cNvPicPr>
              <p:nvPr/>
            </p:nvPicPr>
            <p:blipFill rotWithShape="1">
              <a:blip r:embed="rId3"/>
              <a:srcRect l="11480" t="15389" b="51833"/>
              <a:stretch/>
            </p:blipFill>
            <p:spPr>
              <a:xfrm>
                <a:off x="1144418" y="1619601"/>
                <a:ext cx="9510509" cy="1600604"/>
              </a:xfrm>
              <a:prstGeom prst="rect">
                <a:avLst/>
              </a:prstGeom>
            </p:spPr>
          </p:pic>
          <p:sp>
            <p:nvSpPr>
              <p:cNvPr id="18" name="Rectangle 17">
                <a:extLst>
                  <a:ext uri="{FF2B5EF4-FFF2-40B4-BE49-F238E27FC236}">
                    <a16:creationId xmlns:a16="http://schemas.microsoft.com/office/drawing/2014/main" id="{2A16E2BC-2DFC-4E70-857E-A4D6BE41C36A}"/>
                  </a:ext>
                </a:extLst>
              </p:cNvPr>
              <p:cNvSpPr/>
              <p:nvPr/>
            </p:nvSpPr>
            <p:spPr>
              <a:xfrm>
                <a:off x="5133975" y="3133725"/>
                <a:ext cx="923925"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A409E4E-A960-4834-8D96-8F9D69E9D969}"/>
                    </a:ext>
                  </a:extLst>
                </p:cNvPr>
                <p:cNvSpPr txBox="1"/>
                <p:nvPr/>
              </p:nvSpPr>
              <p:spPr>
                <a:xfrm>
                  <a:off x="2047872" y="3293674"/>
                  <a:ext cx="257315" cy="2706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baseline="-25000" smtClean="0">
                            <a:latin typeface="Cambria Math" panose="02040503050406030204" pitchFamily="18" charset="0"/>
                          </a:rPr>
                          <m:t>𝑡</m:t>
                        </m:r>
                      </m:oMath>
                    </m:oMathPara>
                  </a14:m>
                  <a:endParaRPr lang="en-US" baseline="-25000" dirty="0"/>
                </a:p>
              </p:txBody>
            </p:sp>
          </mc:Choice>
          <mc:Fallback>
            <p:sp>
              <p:nvSpPr>
                <p:cNvPr id="20" name="TextBox 19">
                  <a:extLst>
                    <a:ext uri="{FF2B5EF4-FFF2-40B4-BE49-F238E27FC236}">
                      <a16:creationId xmlns:a16="http://schemas.microsoft.com/office/drawing/2014/main" id="{CA409E4E-A960-4834-8D96-8F9D69E9D969}"/>
                    </a:ext>
                  </a:extLst>
                </p:cNvPr>
                <p:cNvSpPr txBox="1">
                  <a:spLocks noRot="1" noChangeAspect="1" noMove="1" noResize="1" noEditPoints="1" noAdjustHandles="1" noChangeArrowheads="1" noChangeShapeType="1" noTextEdit="1"/>
                </p:cNvSpPr>
                <p:nvPr/>
              </p:nvSpPr>
              <p:spPr>
                <a:xfrm>
                  <a:off x="2047872" y="3293674"/>
                  <a:ext cx="257315" cy="270652"/>
                </a:xfrm>
                <a:prstGeom prst="rect">
                  <a:avLst/>
                </a:prstGeom>
                <a:blipFill>
                  <a:blip r:embed="rId7"/>
                  <a:stretch>
                    <a:fillRect l="-26190" r="-11905" b="-1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4DE021B0-B70D-4160-BD7B-FD1BC988D411}"/>
                    </a:ext>
                  </a:extLst>
                </p:cNvPr>
                <p:cNvSpPr txBox="1"/>
                <p:nvPr/>
              </p:nvSpPr>
              <p:spPr>
                <a:xfrm>
                  <a:off x="8495114" y="3293674"/>
                  <a:ext cx="230063" cy="2706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baseline="-25000" smtClean="0">
                            <a:latin typeface="Cambria Math" panose="02040503050406030204" pitchFamily="18" charset="0"/>
                          </a:rPr>
                          <m:t>𝑡</m:t>
                        </m:r>
                      </m:oMath>
                    </m:oMathPara>
                  </a14:m>
                  <a:endParaRPr lang="en-US" baseline="-25000" dirty="0"/>
                </a:p>
              </p:txBody>
            </p:sp>
          </mc:Choice>
          <mc:Fallback>
            <p:sp>
              <p:nvSpPr>
                <p:cNvPr id="21" name="TextBox 20">
                  <a:extLst>
                    <a:ext uri="{FF2B5EF4-FFF2-40B4-BE49-F238E27FC236}">
                      <a16:creationId xmlns:a16="http://schemas.microsoft.com/office/drawing/2014/main" id="{4DE021B0-B70D-4160-BD7B-FD1BC988D411}"/>
                    </a:ext>
                  </a:extLst>
                </p:cNvPr>
                <p:cNvSpPr txBox="1">
                  <a:spLocks noRot="1" noChangeAspect="1" noMove="1" noResize="1" noEditPoints="1" noAdjustHandles="1" noChangeArrowheads="1" noChangeShapeType="1" noTextEdit="1"/>
                </p:cNvSpPr>
                <p:nvPr/>
              </p:nvSpPr>
              <p:spPr>
                <a:xfrm>
                  <a:off x="8495114" y="3293674"/>
                  <a:ext cx="230063" cy="270652"/>
                </a:xfrm>
                <a:prstGeom prst="rect">
                  <a:avLst/>
                </a:prstGeom>
                <a:blipFill>
                  <a:blip r:embed="rId8"/>
                  <a:stretch>
                    <a:fillRect l="-18919" r="-13514" b="-1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3EECB6D0-31D2-4C1F-B6A7-B75FC44372FF}"/>
                    </a:ext>
                  </a:extLst>
                </p:cNvPr>
                <p:cNvSpPr txBox="1"/>
                <p:nvPr/>
              </p:nvSpPr>
              <p:spPr>
                <a:xfrm>
                  <a:off x="4838712" y="3229290"/>
                  <a:ext cx="1045750" cy="27065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l-GR" i="1" smtClean="0">
                            <a:latin typeface="Cambria Math" panose="02040503050406030204" pitchFamily="18" charset="0"/>
                          </a:rPr>
                          <m:t>𝜋</m:t>
                        </m:r>
                        <m:r>
                          <a:rPr lang="el-GR" i="1" baseline="-2500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𝑎𝑡</m:t>
                        </m:r>
                        <m:r>
                          <a:rPr lang="en-US" b="0" i="1" smtClean="0">
                            <a:latin typeface="Cambria Math" panose="02040503050406030204" pitchFamily="18" charset="0"/>
                          </a:rPr>
                          <m:t>|</m:t>
                        </m:r>
                        <m:r>
                          <a:rPr lang="en-US" b="0" i="1" smtClean="0">
                            <a:latin typeface="Cambria Math" panose="02040503050406030204" pitchFamily="18" charset="0"/>
                          </a:rPr>
                          <m:t>𝑜𝑡</m:t>
                        </m:r>
                        <m:r>
                          <a:rPr lang="en-US" b="0" i="1" smtClean="0">
                            <a:latin typeface="Cambria Math" panose="02040503050406030204" pitchFamily="18" charset="0"/>
                          </a:rPr>
                          <m:t>)</m:t>
                        </m:r>
                      </m:oMath>
                    </m:oMathPara>
                  </a14:m>
                  <a:endParaRPr lang="en-US" baseline="-25000" dirty="0"/>
                </a:p>
              </p:txBody>
            </p:sp>
          </mc:Choice>
          <mc:Fallback>
            <p:sp>
              <p:nvSpPr>
                <p:cNvPr id="22" name="TextBox 21">
                  <a:extLst>
                    <a:ext uri="{FF2B5EF4-FFF2-40B4-BE49-F238E27FC236}">
                      <a16:creationId xmlns:a16="http://schemas.microsoft.com/office/drawing/2014/main" id="{3EECB6D0-31D2-4C1F-B6A7-B75FC44372FF}"/>
                    </a:ext>
                  </a:extLst>
                </p:cNvPr>
                <p:cNvSpPr txBox="1">
                  <a:spLocks noRot="1" noChangeAspect="1" noMove="1" noResize="1" noEditPoints="1" noAdjustHandles="1" noChangeArrowheads="1" noChangeShapeType="1" noTextEdit="1"/>
                </p:cNvSpPr>
                <p:nvPr/>
              </p:nvSpPr>
              <p:spPr>
                <a:xfrm>
                  <a:off x="4838712" y="3229290"/>
                  <a:ext cx="1045750" cy="270652"/>
                </a:xfrm>
                <a:prstGeom prst="rect">
                  <a:avLst/>
                </a:prstGeom>
                <a:blipFill>
                  <a:blip r:embed="rId9"/>
                  <a:stretch>
                    <a:fillRect t="-2273" r="-2924" b="-40909"/>
                  </a:stretch>
                </a:blipFill>
              </p:spPr>
              <p:txBody>
                <a:bodyPr/>
                <a:lstStyle/>
                <a:p>
                  <a:r>
                    <a:rPr lang="en-US">
                      <a:noFill/>
                    </a:rPr>
                    <a:t> </a:t>
                  </a:r>
                </a:p>
              </p:txBody>
            </p:sp>
          </mc:Fallback>
        </mc:AlternateContent>
      </p:grpSp>
    </p:spTree>
    <p:extLst>
      <p:ext uri="{BB962C8B-B14F-4D97-AF65-F5344CB8AC3E}">
        <p14:creationId xmlns:p14="http://schemas.microsoft.com/office/powerpoint/2010/main" val="1200552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BCE4-5694-44AC-921F-46F478E2D86F}"/>
              </a:ext>
            </a:extLst>
          </p:cNvPr>
          <p:cNvSpPr>
            <a:spLocks noGrp="1"/>
          </p:cNvSpPr>
          <p:nvPr>
            <p:ph type="title"/>
          </p:nvPr>
        </p:nvSpPr>
        <p:spPr/>
        <p:txBody>
          <a:bodyPr>
            <a:normAutofit/>
          </a:bodyPr>
          <a:lstStyle/>
          <a:p>
            <a:r>
              <a:rPr lang="en-US" sz="4000" dirty="0"/>
              <a:t>Why imitation learning may not work?</a:t>
            </a:r>
          </a:p>
        </p:txBody>
      </p:sp>
      <p:sp>
        <p:nvSpPr>
          <p:cNvPr id="3" name="Content Placeholder 2">
            <a:extLst>
              <a:ext uri="{FF2B5EF4-FFF2-40B4-BE49-F238E27FC236}">
                <a16:creationId xmlns:a16="http://schemas.microsoft.com/office/drawing/2014/main" id="{60C9595C-F8AB-440A-B8EA-57A0D3FEA5F6}"/>
              </a:ext>
            </a:extLst>
          </p:cNvPr>
          <p:cNvSpPr>
            <a:spLocks noGrp="1"/>
          </p:cNvSpPr>
          <p:nvPr>
            <p:ph idx="1"/>
          </p:nvPr>
        </p:nvSpPr>
        <p:spPr/>
        <p:txBody>
          <a:bodyPr/>
          <a:lstStyle/>
          <a:p>
            <a:r>
              <a:rPr lang="en-US" dirty="0"/>
              <a:t>Would need lots of labelled data in the form of observation, action</a:t>
            </a:r>
          </a:p>
          <a:p>
            <a:endParaRPr lang="en-US" dirty="0"/>
          </a:p>
          <a:p>
            <a:r>
              <a:rPr lang="en-US" dirty="0"/>
              <a:t>Would suffer from error accumulation over time</a:t>
            </a:r>
          </a:p>
          <a:p>
            <a:endParaRPr lang="en-US" dirty="0"/>
          </a:p>
          <a:p>
            <a:r>
              <a:rPr lang="en-US" dirty="0"/>
              <a:t>Nonetheless with hacks it could work</a:t>
            </a:r>
          </a:p>
        </p:txBody>
      </p:sp>
    </p:spTree>
    <p:extLst>
      <p:ext uri="{BB962C8B-B14F-4D97-AF65-F5344CB8AC3E}">
        <p14:creationId xmlns:p14="http://schemas.microsoft.com/office/powerpoint/2010/main" val="396390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9A25-8EB5-4061-AA08-CDB96A37BD12}"/>
              </a:ext>
            </a:extLst>
          </p:cNvPr>
          <p:cNvSpPr>
            <a:spLocks noGrp="1"/>
          </p:cNvSpPr>
          <p:nvPr>
            <p:ph type="title"/>
          </p:nvPr>
        </p:nvSpPr>
        <p:spPr/>
        <p:txBody>
          <a:bodyPr/>
          <a:lstStyle/>
          <a:p>
            <a:r>
              <a:rPr lang="en-US" dirty="0"/>
              <a:t>RL Workshop Goals</a:t>
            </a:r>
          </a:p>
        </p:txBody>
      </p:sp>
      <p:sp>
        <p:nvSpPr>
          <p:cNvPr id="3" name="Content Placeholder 2">
            <a:extLst>
              <a:ext uri="{FF2B5EF4-FFF2-40B4-BE49-F238E27FC236}">
                <a16:creationId xmlns:a16="http://schemas.microsoft.com/office/drawing/2014/main" id="{6D875C58-3F3B-484B-9684-9385B06A95AA}"/>
              </a:ext>
            </a:extLst>
          </p:cNvPr>
          <p:cNvSpPr>
            <a:spLocks noGrp="1"/>
          </p:cNvSpPr>
          <p:nvPr>
            <p:ph idx="1"/>
          </p:nvPr>
        </p:nvSpPr>
        <p:spPr/>
        <p:txBody>
          <a:bodyPr>
            <a:normAutofit/>
          </a:bodyPr>
          <a:lstStyle/>
          <a:p>
            <a:r>
              <a:rPr lang="en-US" dirty="0"/>
              <a:t>Layout the landscape of the field</a:t>
            </a:r>
          </a:p>
          <a:p>
            <a:pPr lvl="1"/>
            <a:r>
              <a:rPr lang="en-US" dirty="0"/>
              <a:t>What is RL</a:t>
            </a:r>
          </a:p>
          <a:p>
            <a:pPr lvl="1"/>
            <a:r>
              <a:rPr lang="en-US" dirty="0"/>
              <a:t>Main applications</a:t>
            </a:r>
          </a:p>
          <a:p>
            <a:pPr lvl="1"/>
            <a:r>
              <a:rPr lang="en-US" dirty="0"/>
              <a:t>Basic RL taxonomy</a:t>
            </a:r>
          </a:p>
          <a:p>
            <a:pPr lvl="1"/>
            <a:r>
              <a:rPr lang="en-US" dirty="0"/>
              <a:t>Basic RL terminology</a:t>
            </a:r>
          </a:p>
          <a:p>
            <a:pPr lvl="1"/>
            <a:r>
              <a:rPr lang="en-US" dirty="0"/>
              <a:t>Main methods</a:t>
            </a:r>
          </a:p>
          <a:p>
            <a:pPr lvl="1"/>
            <a:r>
              <a:rPr lang="en-US" dirty="0"/>
              <a:t>Focus on Q-learning (method behind famous DeepMind Atari games agent)</a:t>
            </a:r>
          </a:p>
          <a:p>
            <a:pPr lvl="1"/>
            <a:r>
              <a:rPr lang="en-US" dirty="0"/>
              <a:t>Best frameworks</a:t>
            </a:r>
          </a:p>
          <a:p>
            <a:r>
              <a:rPr lang="en-US" dirty="0"/>
              <a:t>Work on practical examples from simple to hard</a:t>
            </a:r>
          </a:p>
          <a:p>
            <a:r>
              <a:rPr lang="en-US" dirty="0"/>
              <a:t>Leave the workshop ready to start learning RL after a good overview</a:t>
            </a:r>
          </a:p>
        </p:txBody>
      </p:sp>
    </p:spTree>
    <p:extLst>
      <p:ext uri="{BB962C8B-B14F-4D97-AF65-F5344CB8AC3E}">
        <p14:creationId xmlns:p14="http://schemas.microsoft.com/office/powerpoint/2010/main" val="29981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2C5457-910D-43FD-8DC9-7D552B380D0B}"/>
              </a:ext>
            </a:extLst>
          </p:cNvPr>
          <p:cNvSpPr txBox="1"/>
          <p:nvPr/>
        </p:nvSpPr>
        <p:spPr>
          <a:xfrm>
            <a:off x="173588" y="6488559"/>
            <a:ext cx="7779787" cy="369332"/>
          </a:xfrm>
          <a:prstGeom prst="rect">
            <a:avLst/>
          </a:prstGeom>
          <a:noFill/>
        </p:spPr>
        <p:txBody>
          <a:bodyPr wrap="square" rtlCol="0">
            <a:spAutoFit/>
          </a:bodyPr>
          <a:lstStyle/>
          <a:p>
            <a:r>
              <a:rPr lang="en-US" dirty="0"/>
              <a:t>Deep RL course Berkley: </a:t>
            </a:r>
            <a:r>
              <a:rPr lang="en-US" dirty="0">
                <a:hlinkClick r:id="rId2"/>
              </a:rPr>
              <a:t>http://rail.eecs.berkeley.edu/deeprlcourse/</a:t>
            </a:r>
            <a:endParaRPr lang="en-US" dirty="0"/>
          </a:p>
        </p:txBody>
      </p:sp>
      <p:sp>
        <p:nvSpPr>
          <p:cNvPr id="6" name="TextBox 5">
            <a:extLst>
              <a:ext uri="{FF2B5EF4-FFF2-40B4-BE49-F238E27FC236}">
                <a16:creationId xmlns:a16="http://schemas.microsoft.com/office/drawing/2014/main" id="{A321EC6B-750E-4526-A752-A8B3911B2310}"/>
              </a:ext>
            </a:extLst>
          </p:cNvPr>
          <p:cNvSpPr txBox="1"/>
          <p:nvPr/>
        </p:nvSpPr>
        <p:spPr>
          <a:xfrm>
            <a:off x="529388" y="156411"/>
            <a:ext cx="10710111" cy="769441"/>
          </a:xfrm>
          <a:prstGeom prst="rect">
            <a:avLst/>
          </a:prstGeom>
          <a:noFill/>
        </p:spPr>
        <p:txBody>
          <a:bodyPr wrap="square" rtlCol="0">
            <a:spAutoFit/>
          </a:bodyPr>
          <a:lstStyle/>
          <a:p>
            <a:r>
              <a:rPr lang="en-US" sz="4400" dirty="0">
                <a:latin typeface="+mj-lt"/>
                <a:ea typeface="+mj-ea"/>
                <a:cs typeface="+mj-cs"/>
              </a:rPr>
              <a:t>Markov Decision Process &amp; Reward Functions</a:t>
            </a:r>
          </a:p>
        </p:txBody>
      </p:sp>
      <p:grpSp>
        <p:nvGrpSpPr>
          <p:cNvPr id="7" name="Group 6">
            <a:extLst>
              <a:ext uri="{FF2B5EF4-FFF2-40B4-BE49-F238E27FC236}">
                <a16:creationId xmlns:a16="http://schemas.microsoft.com/office/drawing/2014/main" id="{AEEE4C22-AB97-451B-BA4D-2B9621487D95}"/>
              </a:ext>
            </a:extLst>
          </p:cNvPr>
          <p:cNvGrpSpPr/>
          <p:nvPr/>
        </p:nvGrpSpPr>
        <p:grpSpPr>
          <a:xfrm>
            <a:off x="1125368" y="1090163"/>
            <a:ext cx="9510509" cy="1944725"/>
            <a:chOff x="1144418" y="1619601"/>
            <a:chExt cx="9510509" cy="1944725"/>
          </a:xfrm>
        </p:grpSpPr>
        <p:grpSp>
          <p:nvGrpSpPr>
            <p:cNvPr id="8" name="Group 7">
              <a:extLst>
                <a:ext uri="{FF2B5EF4-FFF2-40B4-BE49-F238E27FC236}">
                  <a16:creationId xmlns:a16="http://schemas.microsoft.com/office/drawing/2014/main" id="{99EB54FD-C426-4B98-A65C-D6CF9439EE56}"/>
                </a:ext>
              </a:extLst>
            </p:cNvPr>
            <p:cNvGrpSpPr/>
            <p:nvPr/>
          </p:nvGrpSpPr>
          <p:grpSpPr>
            <a:xfrm>
              <a:off x="1144418" y="1619601"/>
              <a:ext cx="9510509" cy="1809399"/>
              <a:chOff x="1144418" y="1619601"/>
              <a:chExt cx="9510509" cy="1809399"/>
            </a:xfrm>
          </p:grpSpPr>
          <p:pic>
            <p:nvPicPr>
              <p:cNvPr id="12" name="Picture 11">
                <a:extLst>
                  <a:ext uri="{FF2B5EF4-FFF2-40B4-BE49-F238E27FC236}">
                    <a16:creationId xmlns:a16="http://schemas.microsoft.com/office/drawing/2014/main" id="{474F073E-62D5-44AD-9FF4-EB5FD8DCC586}"/>
                  </a:ext>
                </a:extLst>
              </p:cNvPr>
              <p:cNvPicPr>
                <a:picLocks noChangeAspect="1"/>
              </p:cNvPicPr>
              <p:nvPr/>
            </p:nvPicPr>
            <p:blipFill rotWithShape="1">
              <a:blip r:embed="rId3"/>
              <a:srcRect l="11480" t="15389" b="51833"/>
              <a:stretch/>
            </p:blipFill>
            <p:spPr>
              <a:xfrm>
                <a:off x="1144418" y="1619601"/>
                <a:ext cx="9510509" cy="1600604"/>
              </a:xfrm>
              <a:prstGeom prst="rect">
                <a:avLst/>
              </a:prstGeom>
            </p:spPr>
          </p:pic>
          <p:sp>
            <p:nvSpPr>
              <p:cNvPr id="13" name="Rectangle 12">
                <a:extLst>
                  <a:ext uri="{FF2B5EF4-FFF2-40B4-BE49-F238E27FC236}">
                    <a16:creationId xmlns:a16="http://schemas.microsoft.com/office/drawing/2014/main" id="{55DE5221-AFEE-4FF8-A20B-7A4D29924FE9}"/>
                  </a:ext>
                </a:extLst>
              </p:cNvPr>
              <p:cNvSpPr/>
              <p:nvPr/>
            </p:nvSpPr>
            <p:spPr>
              <a:xfrm>
                <a:off x="5133975" y="3133725"/>
                <a:ext cx="923925" cy="29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1088C84-4DD4-4A25-BF32-E6D70C74A4AA}"/>
                    </a:ext>
                  </a:extLst>
                </p:cNvPr>
                <p:cNvSpPr txBox="1"/>
                <p:nvPr/>
              </p:nvSpPr>
              <p:spPr>
                <a:xfrm>
                  <a:off x="2047872" y="3293674"/>
                  <a:ext cx="257315" cy="2706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baseline="-25000" smtClean="0">
                            <a:latin typeface="Cambria Math" panose="02040503050406030204" pitchFamily="18" charset="0"/>
                          </a:rPr>
                          <m:t>𝑡</m:t>
                        </m:r>
                      </m:oMath>
                    </m:oMathPara>
                  </a14:m>
                  <a:endParaRPr lang="en-US" baseline="-25000" dirty="0"/>
                </a:p>
              </p:txBody>
            </p:sp>
          </mc:Choice>
          <mc:Fallback>
            <p:sp>
              <p:nvSpPr>
                <p:cNvPr id="9" name="TextBox 8">
                  <a:extLst>
                    <a:ext uri="{FF2B5EF4-FFF2-40B4-BE49-F238E27FC236}">
                      <a16:creationId xmlns:a16="http://schemas.microsoft.com/office/drawing/2014/main" id="{91088C84-4DD4-4A25-BF32-E6D70C74A4AA}"/>
                    </a:ext>
                  </a:extLst>
                </p:cNvPr>
                <p:cNvSpPr txBox="1">
                  <a:spLocks noRot="1" noChangeAspect="1" noMove="1" noResize="1" noEditPoints="1" noAdjustHandles="1" noChangeArrowheads="1" noChangeShapeType="1" noTextEdit="1"/>
                </p:cNvSpPr>
                <p:nvPr/>
              </p:nvSpPr>
              <p:spPr>
                <a:xfrm>
                  <a:off x="2047872" y="3293674"/>
                  <a:ext cx="257315" cy="270652"/>
                </a:xfrm>
                <a:prstGeom prst="rect">
                  <a:avLst/>
                </a:prstGeom>
                <a:blipFill>
                  <a:blip r:embed="rId4"/>
                  <a:stretch>
                    <a:fillRect l="-26190" r="-11905" b="-1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657FD80-A910-4FFD-9DE9-4D5F728DFAC5}"/>
                    </a:ext>
                  </a:extLst>
                </p:cNvPr>
                <p:cNvSpPr txBox="1"/>
                <p:nvPr/>
              </p:nvSpPr>
              <p:spPr>
                <a:xfrm>
                  <a:off x="8495114" y="3293674"/>
                  <a:ext cx="230063" cy="2706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baseline="-25000" smtClean="0">
                            <a:latin typeface="Cambria Math" panose="02040503050406030204" pitchFamily="18" charset="0"/>
                          </a:rPr>
                          <m:t>𝑡</m:t>
                        </m:r>
                      </m:oMath>
                    </m:oMathPara>
                  </a14:m>
                  <a:endParaRPr lang="en-US" baseline="-25000" dirty="0"/>
                </a:p>
              </p:txBody>
            </p:sp>
          </mc:Choice>
          <mc:Fallback>
            <p:sp>
              <p:nvSpPr>
                <p:cNvPr id="10" name="TextBox 9">
                  <a:extLst>
                    <a:ext uri="{FF2B5EF4-FFF2-40B4-BE49-F238E27FC236}">
                      <a16:creationId xmlns:a16="http://schemas.microsoft.com/office/drawing/2014/main" id="{C657FD80-A910-4FFD-9DE9-4D5F728DFAC5}"/>
                    </a:ext>
                  </a:extLst>
                </p:cNvPr>
                <p:cNvSpPr txBox="1">
                  <a:spLocks noRot="1" noChangeAspect="1" noMove="1" noResize="1" noEditPoints="1" noAdjustHandles="1" noChangeArrowheads="1" noChangeShapeType="1" noTextEdit="1"/>
                </p:cNvSpPr>
                <p:nvPr/>
              </p:nvSpPr>
              <p:spPr>
                <a:xfrm>
                  <a:off x="8495114" y="3293674"/>
                  <a:ext cx="230063" cy="270652"/>
                </a:xfrm>
                <a:prstGeom prst="rect">
                  <a:avLst/>
                </a:prstGeom>
                <a:blipFill>
                  <a:blip r:embed="rId5"/>
                  <a:stretch>
                    <a:fillRect l="-18421" r="-10526" b="-1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8AB4BE9-5BD1-4FC5-BCE9-92BAAD0324D3}"/>
                    </a:ext>
                  </a:extLst>
                </p:cNvPr>
                <p:cNvSpPr txBox="1"/>
                <p:nvPr/>
              </p:nvSpPr>
              <p:spPr>
                <a:xfrm>
                  <a:off x="4838712" y="3229290"/>
                  <a:ext cx="1045750" cy="27065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l-GR" i="1" smtClean="0">
                            <a:latin typeface="Cambria Math" panose="02040503050406030204" pitchFamily="18" charset="0"/>
                          </a:rPr>
                          <m:t>𝜋</m:t>
                        </m:r>
                        <m:r>
                          <a:rPr lang="el-GR" i="1" baseline="-2500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𝑎𝑡</m:t>
                        </m:r>
                        <m:r>
                          <a:rPr lang="en-US" b="0" i="1" smtClean="0">
                            <a:latin typeface="Cambria Math" panose="02040503050406030204" pitchFamily="18" charset="0"/>
                          </a:rPr>
                          <m:t>|</m:t>
                        </m:r>
                        <m:r>
                          <a:rPr lang="en-US" b="0" i="1" smtClean="0">
                            <a:latin typeface="Cambria Math" panose="02040503050406030204" pitchFamily="18" charset="0"/>
                          </a:rPr>
                          <m:t>𝑜𝑡</m:t>
                        </m:r>
                        <m:r>
                          <a:rPr lang="en-US" b="0" i="1" smtClean="0">
                            <a:latin typeface="Cambria Math" panose="02040503050406030204" pitchFamily="18" charset="0"/>
                          </a:rPr>
                          <m:t>)</m:t>
                        </m:r>
                      </m:oMath>
                    </m:oMathPara>
                  </a14:m>
                  <a:endParaRPr lang="en-US" baseline="-25000" dirty="0"/>
                </a:p>
              </p:txBody>
            </p:sp>
          </mc:Choice>
          <mc:Fallback>
            <p:sp>
              <p:nvSpPr>
                <p:cNvPr id="11" name="TextBox 10">
                  <a:extLst>
                    <a:ext uri="{FF2B5EF4-FFF2-40B4-BE49-F238E27FC236}">
                      <a16:creationId xmlns:a16="http://schemas.microsoft.com/office/drawing/2014/main" id="{28AB4BE9-5BD1-4FC5-BCE9-92BAAD0324D3}"/>
                    </a:ext>
                  </a:extLst>
                </p:cNvPr>
                <p:cNvSpPr txBox="1">
                  <a:spLocks noRot="1" noChangeAspect="1" noMove="1" noResize="1" noEditPoints="1" noAdjustHandles="1" noChangeArrowheads="1" noChangeShapeType="1" noTextEdit="1"/>
                </p:cNvSpPr>
                <p:nvPr/>
              </p:nvSpPr>
              <p:spPr>
                <a:xfrm>
                  <a:off x="4838712" y="3229290"/>
                  <a:ext cx="1045750" cy="270652"/>
                </a:xfrm>
                <a:prstGeom prst="rect">
                  <a:avLst/>
                </a:prstGeom>
                <a:blipFill>
                  <a:blip r:embed="rId6"/>
                  <a:stretch>
                    <a:fillRect r="-2924" b="-40909"/>
                  </a:stretch>
                </a:blipFill>
              </p:spPr>
              <p:txBody>
                <a:bodyPr/>
                <a:lstStyle/>
                <a:p>
                  <a:r>
                    <a:rPr lang="en-US">
                      <a:noFill/>
                    </a:rPr>
                    <a:t> </a:t>
                  </a:r>
                </a:p>
              </p:txBody>
            </p:sp>
          </mc:Fallback>
        </mc:AlternateContent>
      </p:grpSp>
      <p:pic>
        <p:nvPicPr>
          <p:cNvPr id="14" name="Picture 13">
            <a:extLst>
              <a:ext uri="{FF2B5EF4-FFF2-40B4-BE49-F238E27FC236}">
                <a16:creationId xmlns:a16="http://schemas.microsoft.com/office/drawing/2014/main" id="{D951E956-B9BA-44C1-93BA-0D1F6D6C05FD}"/>
              </a:ext>
            </a:extLst>
          </p:cNvPr>
          <p:cNvPicPr>
            <a:picLocks noChangeAspect="1"/>
          </p:cNvPicPr>
          <p:nvPr/>
        </p:nvPicPr>
        <p:blipFill rotWithShape="1">
          <a:blip r:embed="rId7"/>
          <a:srcRect l="10971" t="76976" r="67097"/>
          <a:stretch/>
        </p:blipFill>
        <p:spPr>
          <a:xfrm>
            <a:off x="2552700" y="4903891"/>
            <a:ext cx="1933587" cy="1144779"/>
          </a:xfrm>
          <a:prstGeom prst="rect">
            <a:avLst/>
          </a:prstGeom>
        </p:spPr>
      </p:pic>
      <p:pic>
        <p:nvPicPr>
          <p:cNvPr id="15" name="Picture 14">
            <a:extLst>
              <a:ext uri="{FF2B5EF4-FFF2-40B4-BE49-F238E27FC236}">
                <a16:creationId xmlns:a16="http://schemas.microsoft.com/office/drawing/2014/main" id="{40DC3D39-275D-4E8D-8BCC-37AD048C0680}"/>
              </a:ext>
            </a:extLst>
          </p:cNvPr>
          <p:cNvPicPr>
            <a:picLocks noChangeAspect="1"/>
          </p:cNvPicPr>
          <p:nvPr/>
        </p:nvPicPr>
        <p:blipFill rotWithShape="1">
          <a:blip r:embed="rId7"/>
          <a:srcRect l="54238" t="76976" r="28474"/>
          <a:stretch/>
        </p:blipFill>
        <p:spPr>
          <a:xfrm>
            <a:off x="6952063" y="4903890"/>
            <a:ext cx="1524001" cy="1144779"/>
          </a:xfrm>
          <a:prstGeom prst="rect">
            <a:avLst/>
          </a:prstGeom>
        </p:spPr>
      </p:pic>
      <p:sp>
        <p:nvSpPr>
          <p:cNvPr id="16" name="TextBox 15">
            <a:extLst>
              <a:ext uri="{FF2B5EF4-FFF2-40B4-BE49-F238E27FC236}">
                <a16:creationId xmlns:a16="http://schemas.microsoft.com/office/drawing/2014/main" id="{ABF152F6-2443-4100-A152-228ED2BDA3BF}"/>
              </a:ext>
            </a:extLst>
          </p:cNvPr>
          <p:cNvSpPr txBox="1"/>
          <p:nvPr/>
        </p:nvSpPr>
        <p:spPr>
          <a:xfrm>
            <a:off x="2733675" y="5967258"/>
            <a:ext cx="1333500" cy="369332"/>
          </a:xfrm>
          <a:prstGeom prst="rect">
            <a:avLst/>
          </a:prstGeom>
          <a:noFill/>
        </p:spPr>
        <p:txBody>
          <a:bodyPr wrap="square" rtlCol="0">
            <a:spAutoFit/>
          </a:bodyPr>
          <a:lstStyle/>
          <a:p>
            <a:r>
              <a:rPr lang="en-US" dirty="0"/>
              <a:t>High reward</a:t>
            </a:r>
          </a:p>
        </p:txBody>
      </p:sp>
      <p:sp>
        <p:nvSpPr>
          <p:cNvPr id="17" name="TextBox 16">
            <a:extLst>
              <a:ext uri="{FF2B5EF4-FFF2-40B4-BE49-F238E27FC236}">
                <a16:creationId xmlns:a16="http://schemas.microsoft.com/office/drawing/2014/main" id="{303A879A-ADE1-4F0F-8F9D-9D2A34B4B865}"/>
              </a:ext>
            </a:extLst>
          </p:cNvPr>
          <p:cNvSpPr txBox="1"/>
          <p:nvPr/>
        </p:nvSpPr>
        <p:spPr>
          <a:xfrm>
            <a:off x="7047313" y="5988103"/>
            <a:ext cx="1333500" cy="369332"/>
          </a:xfrm>
          <a:prstGeom prst="rect">
            <a:avLst/>
          </a:prstGeom>
          <a:noFill/>
        </p:spPr>
        <p:txBody>
          <a:bodyPr wrap="square" rtlCol="0">
            <a:spAutoFit/>
          </a:bodyPr>
          <a:lstStyle/>
          <a:p>
            <a:r>
              <a:rPr lang="en-US" dirty="0"/>
              <a:t>Low reward</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C1671E9-DFD4-4E5F-9DAB-C4967C8F90BA}"/>
                  </a:ext>
                </a:extLst>
              </p:cNvPr>
              <p:cNvSpPr txBox="1"/>
              <p:nvPr/>
            </p:nvSpPr>
            <p:spPr>
              <a:xfrm>
                <a:off x="1125368" y="3472063"/>
                <a:ext cx="874253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Which actions are better and which are worse?</a:t>
                </a:r>
              </a:p>
              <a:p>
                <a:pPr marL="285750" indent="-285750">
                  <a:buFont typeface="Arial" panose="020B0604020202020204" pitchFamily="34" charset="0"/>
                  <a:buChar char="•"/>
                </a:pPr>
                <a:r>
                  <a:rPr lang="en-US" dirty="0"/>
                  <a:t>Define reward function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giving a score for each action at a particular state</a:t>
                </a:r>
              </a:p>
              <a:p>
                <a:pPr marL="285750" indent="-285750">
                  <a:buFont typeface="Arial" panose="020B0604020202020204" pitchFamily="34" charset="0"/>
                  <a:buChar char="•"/>
                </a:pPr>
                <a:r>
                  <a:rPr lang="en-US" dirty="0"/>
                  <a:t>This defines a Markov decision process</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r>
                        <a:rPr lang="en-US" b="0" i="0"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US" dirty="0"/>
              </a:p>
              <a:p>
                <a:endParaRPr lang="en-US" dirty="0"/>
              </a:p>
            </p:txBody>
          </p:sp>
        </mc:Choice>
        <mc:Fallback>
          <p:sp>
            <p:nvSpPr>
              <p:cNvPr id="18" name="TextBox 17">
                <a:extLst>
                  <a:ext uri="{FF2B5EF4-FFF2-40B4-BE49-F238E27FC236}">
                    <a16:creationId xmlns:a16="http://schemas.microsoft.com/office/drawing/2014/main" id="{FC1671E9-DFD4-4E5F-9DAB-C4967C8F90BA}"/>
                  </a:ext>
                </a:extLst>
              </p:cNvPr>
              <p:cNvSpPr txBox="1">
                <a:spLocks noRot="1" noChangeAspect="1" noMove="1" noResize="1" noEditPoints="1" noAdjustHandles="1" noChangeArrowheads="1" noChangeShapeType="1" noTextEdit="1"/>
              </p:cNvSpPr>
              <p:nvPr/>
            </p:nvSpPr>
            <p:spPr>
              <a:xfrm>
                <a:off x="1125368" y="3472063"/>
                <a:ext cx="8742532" cy="1477328"/>
              </a:xfrm>
              <a:prstGeom prst="rect">
                <a:avLst/>
              </a:prstGeom>
              <a:blipFill>
                <a:blip r:embed="rId8"/>
                <a:stretch>
                  <a:fillRect l="-488" t="-2479"/>
                </a:stretch>
              </a:blipFill>
            </p:spPr>
            <p:txBody>
              <a:bodyPr/>
              <a:lstStyle/>
              <a:p>
                <a:r>
                  <a:rPr lang="en-US">
                    <a:noFill/>
                  </a:rPr>
                  <a:t> </a:t>
                </a:r>
              </a:p>
            </p:txBody>
          </p:sp>
        </mc:Fallback>
      </mc:AlternateContent>
    </p:spTree>
    <p:extLst>
      <p:ext uri="{BB962C8B-B14F-4D97-AF65-F5344CB8AC3E}">
        <p14:creationId xmlns:p14="http://schemas.microsoft.com/office/powerpoint/2010/main" val="3467167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610A-8807-4C22-A3FC-68D19EAEBFF5}"/>
              </a:ext>
            </a:extLst>
          </p:cNvPr>
          <p:cNvSpPr>
            <a:spLocks noGrp="1"/>
          </p:cNvSpPr>
          <p:nvPr>
            <p:ph type="title"/>
          </p:nvPr>
        </p:nvSpPr>
        <p:spPr/>
        <p:txBody>
          <a:bodyPr/>
          <a:lstStyle/>
          <a:p>
            <a:r>
              <a:rPr lang="en-US" dirty="0"/>
              <a:t>Taxonomy of RL approaches</a:t>
            </a:r>
          </a:p>
        </p:txBody>
      </p:sp>
      <p:graphicFrame>
        <p:nvGraphicFramePr>
          <p:cNvPr id="5" name="Content Placeholder 4">
            <a:extLst>
              <a:ext uri="{FF2B5EF4-FFF2-40B4-BE49-F238E27FC236}">
                <a16:creationId xmlns:a16="http://schemas.microsoft.com/office/drawing/2014/main" id="{700418BB-E00F-418D-BF9A-BEE512A7F470}"/>
              </a:ext>
            </a:extLst>
          </p:cNvPr>
          <p:cNvGraphicFramePr>
            <a:graphicFrameLocks noGrp="1"/>
          </p:cNvGraphicFramePr>
          <p:nvPr>
            <p:ph idx="1"/>
            <p:extLst>
              <p:ext uri="{D42A27DB-BD31-4B8C-83A1-F6EECF244321}">
                <p14:modId xmlns:p14="http://schemas.microsoft.com/office/powerpoint/2010/main" val="2580633346"/>
              </p:ext>
            </p:extLst>
          </p:nvPr>
        </p:nvGraphicFramePr>
        <p:xfrm>
          <a:off x="838200" y="1825625"/>
          <a:ext cx="10096500" cy="375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6240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610A-8807-4C22-A3FC-68D19EAEBFF5}"/>
              </a:ext>
            </a:extLst>
          </p:cNvPr>
          <p:cNvSpPr>
            <a:spLocks noGrp="1"/>
          </p:cNvSpPr>
          <p:nvPr>
            <p:ph type="title"/>
          </p:nvPr>
        </p:nvSpPr>
        <p:spPr/>
        <p:txBody>
          <a:bodyPr/>
          <a:lstStyle/>
          <a:p>
            <a:r>
              <a:rPr lang="en-US" dirty="0"/>
              <a:t>Taxonomy of RL approaches</a:t>
            </a:r>
          </a:p>
        </p:txBody>
      </p:sp>
      <p:graphicFrame>
        <p:nvGraphicFramePr>
          <p:cNvPr id="5" name="Content Placeholder 4">
            <a:extLst>
              <a:ext uri="{FF2B5EF4-FFF2-40B4-BE49-F238E27FC236}">
                <a16:creationId xmlns:a16="http://schemas.microsoft.com/office/drawing/2014/main" id="{700418BB-E00F-418D-BF9A-BEE512A7F470}"/>
              </a:ext>
            </a:extLst>
          </p:cNvPr>
          <p:cNvGraphicFramePr>
            <a:graphicFrameLocks noGrp="1"/>
          </p:cNvGraphicFramePr>
          <p:nvPr>
            <p:ph idx="1"/>
            <p:extLst>
              <p:ext uri="{D42A27DB-BD31-4B8C-83A1-F6EECF244321}">
                <p14:modId xmlns:p14="http://schemas.microsoft.com/office/powerpoint/2010/main" val="2710080679"/>
              </p:ext>
            </p:extLst>
          </p:nvPr>
        </p:nvGraphicFramePr>
        <p:xfrm>
          <a:off x="838200" y="1825625"/>
          <a:ext cx="10096500" cy="375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F8F8CF1-677C-4D9C-898E-58538A29DE3B}"/>
              </a:ext>
            </a:extLst>
          </p:cNvPr>
          <p:cNvSpPr txBox="1"/>
          <p:nvPr/>
        </p:nvSpPr>
        <p:spPr>
          <a:xfrm>
            <a:off x="666749" y="5716587"/>
            <a:ext cx="10963275" cy="1061829"/>
          </a:xfrm>
          <a:prstGeom prst="rect">
            <a:avLst/>
          </a:prstGeom>
          <a:noFill/>
        </p:spPr>
        <p:txBody>
          <a:bodyPr wrap="square" rtlCol="0">
            <a:spAutoFit/>
          </a:bodyPr>
          <a:lstStyle/>
          <a:p>
            <a:pPr marL="285750" lvl="0" indent="-285750">
              <a:buFont typeface="Arial" panose="020B0604020202020204" pitchFamily="34" charset="0"/>
              <a:buChar char="•"/>
            </a:pPr>
            <a:r>
              <a:rPr lang="en-US" sz="2100" dirty="0">
                <a:latin typeface="Calibri" panose="020F0502020204030204"/>
              </a:rPr>
              <a:t>For example, we may deliberately choose to take an action that we know to be sub-optimal in the short term in order to determine if it results in a greater reward in the long term.</a:t>
            </a:r>
          </a:p>
          <a:p>
            <a:pPr marL="285750" lvl="0" indent="-285750">
              <a:buFont typeface="Arial" panose="020B0604020202020204" pitchFamily="34" charset="0"/>
              <a:buChar char="•"/>
            </a:pPr>
            <a:r>
              <a:rPr lang="en-US" sz="2100" dirty="0">
                <a:solidFill>
                  <a:schemeClr val="accent1"/>
                </a:solidFill>
                <a:latin typeface="Calibri" panose="020F0502020204030204"/>
              </a:rPr>
              <a:t>Q-Learning</a:t>
            </a:r>
            <a:r>
              <a:rPr lang="en-US" sz="2100" dirty="0">
                <a:latin typeface="Calibri" panose="020F0502020204030204"/>
              </a:rPr>
              <a:t> is a “model-free, off-policy” RL algorithm.</a:t>
            </a:r>
            <a:endParaRPr lang="en-US" dirty="0"/>
          </a:p>
        </p:txBody>
      </p:sp>
    </p:spTree>
    <p:extLst>
      <p:ext uri="{BB962C8B-B14F-4D97-AF65-F5344CB8AC3E}">
        <p14:creationId xmlns:p14="http://schemas.microsoft.com/office/powerpoint/2010/main" val="2883397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95D6A-842C-4A67-8C41-563EFF868877}"/>
              </a:ext>
            </a:extLst>
          </p:cNvPr>
          <p:cNvSpPr>
            <a:spLocks noGrp="1"/>
          </p:cNvSpPr>
          <p:nvPr>
            <p:ph type="title"/>
          </p:nvPr>
        </p:nvSpPr>
        <p:spPr/>
        <p:txBody>
          <a:bodyPr/>
          <a:lstStyle/>
          <a:p>
            <a:r>
              <a:rPr lang="en-US" dirty="0"/>
              <a:t>Observability and Markovian assumptions</a:t>
            </a:r>
          </a:p>
        </p:txBody>
      </p:sp>
      <p:sp>
        <p:nvSpPr>
          <p:cNvPr id="3" name="Content Placeholder 2">
            <a:extLst>
              <a:ext uri="{FF2B5EF4-FFF2-40B4-BE49-F238E27FC236}">
                <a16:creationId xmlns:a16="http://schemas.microsoft.com/office/drawing/2014/main" id="{E27BC4A6-D67B-4F74-96D4-2A8840D9F201}"/>
              </a:ext>
            </a:extLst>
          </p:cNvPr>
          <p:cNvSpPr>
            <a:spLocks noGrp="1"/>
          </p:cNvSpPr>
          <p:nvPr>
            <p:ph idx="1"/>
          </p:nvPr>
        </p:nvSpPr>
        <p:spPr/>
        <p:txBody>
          <a:bodyPr>
            <a:normAutofit/>
          </a:bodyPr>
          <a:lstStyle/>
          <a:p>
            <a:r>
              <a:rPr lang="en-US" dirty="0"/>
              <a:t>In </a:t>
            </a:r>
            <a:r>
              <a:rPr lang="en-US" dirty="0">
                <a:solidFill>
                  <a:schemeClr val="accent1"/>
                </a:solidFill>
              </a:rPr>
              <a:t>model-based RLs</a:t>
            </a:r>
            <a:r>
              <a:rPr lang="en-US" dirty="0"/>
              <a:t>, the environment could be fully observable or partially observable. </a:t>
            </a:r>
          </a:p>
          <a:p>
            <a:r>
              <a:rPr lang="en-US" dirty="0"/>
              <a:t>There can be environments that are Markovian Decision Problems (MDP) or </a:t>
            </a:r>
            <a:r>
              <a:rPr lang="en-US" dirty="0">
                <a:solidFill>
                  <a:schemeClr val="accent1"/>
                </a:solidFill>
              </a:rPr>
              <a:t>non-Markovian</a:t>
            </a:r>
            <a:r>
              <a:rPr lang="en-US" dirty="0"/>
              <a:t>. </a:t>
            </a:r>
          </a:p>
          <a:p>
            <a:r>
              <a:rPr lang="en-US" dirty="0"/>
              <a:t>Thus we have a combination based on “</a:t>
            </a:r>
            <a:r>
              <a:rPr lang="en-US" dirty="0">
                <a:solidFill>
                  <a:schemeClr val="accent1"/>
                </a:solidFill>
              </a:rPr>
              <a:t>observability of environment</a:t>
            </a:r>
            <a:r>
              <a:rPr lang="en-US" dirty="0"/>
              <a:t>” and “</a:t>
            </a:r>
            <a:r>
              <a:rPr lang="en-US" dirty="0">
                <a:solidFill>
                  <a:schemeClr val="accent1"/>
                </a:solidFill>
              </a:rPr>
              <a:t>behavior of the environment</a:t>
            </a:r>
            <a:r>
              <a:rPr lang="en-US" dirty="0"/>
              <a:t>”. </a:t>
            </a:r>
          </a:p>
          <a:p>
            <a:r>
              <a:rPr lang="en-US" dirty="0"/>
              <a:t>To be more specific, we can say a model is MDP, or Partially Observable MDP (POMDP), or a non-MDP, etc.</a:t>
            </a:r>
          </a:p>
          <a:p>
            <a:endParaRPr lang="en-US" dirty="0"/>
          </a:p>
        </p:txBody>
      </p:sp>
    </p:spTree>
    <p:extLst>
      <p:ext uri="{BB962C8B-B14F-4D97-AF65-F5344CB8AC3E}">
        <p14:creationId xmlns:p14="http://schemas.microsoft.com/office/powerpoint/2010/main" val="3344045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4516-DFC8-4584-9D46-6EDB152FB1C5}"/>
              </a:ext>
            </a:extLst>
          </p:cNvPr>
          <p:cNvSpPr>
            <a:spLocks noGrp="1"/>
          </p:cNvSpPr>
          <p:nvPr>
            <p:ph type="title"/>
          </p:nvPr>
        </p:nvSpPr>
        <p:spPr/>
        <p:txBody>
          <a:bodyPr/>
          <a:lstStyle/>
          <a:p>
            <a:r>
              <a:rPr lang="en-US" dirty="0"/>
              <a:t>Model free RL</a:t>
            </a:r>
          </a:p>
        </p:txBody>
      </p:sp>
      <p:sp>
        <p:nvSpPr>
          <p:cNvPr id="3" name="Content Placeholder 2">
            <a:extLst>
              <a:ext uri="{FF2B5EF4-FFF2-40B4-BE49-F238E27FC236}">
                <a16:creationId xmlns:a16="http://schemas.microsoft.com/office/drawing/2014/main" id="{320E27F5-66EE-43D0-B53A-78ACDE2301D4}"/>
              </a:ext>
            </a:extLst>
          </p:cNvPr>
          <p:cNvSpPr>
            <a:spLocks noGrp="1"/>
          </p:cNvSpPr>
          <p:nvPr>
            <p:ph idx="1"/>
          </p:nvPr>
        </p:nvSpPr>
        <p:spPr/>
        <p:txBody>
          <a:bodyPr>
            <a:normAutofit fontScale="70000" lnSpcReduction="20000"/>
          </a:bodyPr>
          <a:lstStyle/>
          <a:p>
            <a:r>
              <a:rPr lang="en-US" dirty="0"/>
              <a:t>Model-free RLs do not have any knowledge about the environment in which the agent acts</a:t>
            </a:r>
          </a:p>
          <a:p>
            <a:pPr lvl="1"/>
            <a:r>
              <a:rPr lang="en-US" dirty="0"/>
              <a:t>The agent only acts in any given state, but doesn’t know where it leads to. So they rely on the instantaneous reward obtained by taking an action in a state, and then evaluate the utility of that state</a:t>
            </a:r>
          </a:p>
          <a:p>
            <a:r>
              <a:rPr lang="en-US" dirty="0">
                <a:solidFill>
                  <a:schemeClr val="accent1"/>
                </a:solidFill>
              </a:rPr>
              <a:t>Utility</a:t>
            </a:r>
            <a:r>
              <a:rPr lang="en-US" dirty="0"/>
              <a:t> is defined as the expected total reward from the current state to the goal-state </a:t>
            </a:r>
            <a:r>
              <a:rPr lang="en-US" dirty="0">
                <a:solidFill>
                  <a:schemeClr val="accent1"/>
                </a:solidFill>
              </a:rPr>
              <a:t>(using the concepts of state-value function and state-action pairs)</a:t>
            </a:r>
            <a:endParaRPr lang="en-US" dirty="0"/>
          </a:p>
          <a:p>
            <a:pPr lvl="1"/>
            <a:r>
              <a:rPr lang="en-US" dirty="0"/>
              <a:t>Once all the paths are traversed they then evaluate the utilities of each of the states experienced. </a:t>
            </a:r>
          </a:p>
          <a:p>
            <a:pPr lvl="1"/>
            <a:r>
              <a:rPr lang="en-US" dirty="0"/>
              <a:t>As always, the action sequence that yields the </a:t>
            </a:r>
            <a:r>
              <a:rPr lang="en-US" dirty="0">
                <a:solidFill>
                  <a:schemeClr val="accent1"/>
                </a:solidFill>
              </a:rPr>
              <a:t>maximum utility </a:t>
            </a:r>
            <a:r>
              <a:rPr lang="en-US" dirty="0"/>
              <a:t>is considered as the </a:t>
            </a:r>
            <a:r>
              <a:rPr lang="en-US" dirty="0">
                <a:solidFill>
                  <a:schemeClr val="accent1"/>
                </a:solidFill>
              </a:rPr>
              <a:t>optimal policy</a:t>
            </a:r>
            <a:r>
              <a:rPr lang="en-US" dirty="0"/>
              <a:t>. So they learn the utilities by trial-and error method</a:t>
            </a:r>
          </a:p>
          <a:p>
            <a:r>
              <a:rPr lang="en-US" dirty="0"/>
              <a:t>Some of the most popular, legacy model-free RL algorithms are:</a:t>
            </a:r>
          </a:p>
          <a:p>
            <a:pPr lvl="1"/>
            <a:r>
              <a:rPr lang="en-US" dirty="0"/>
              <a:t>Q-learning</a:t>
            </a:r>
          </a:p>
          <a:p>
            <a:pPr lvl="1"/>
            <a:r>
              <a:rPr lang="en-US" dirty="0"/>
              <a:t>SARSA</a:t>
            </a:r>
          </a:p>
          <a:p>
            <a:pPr lvl="1"/>
            <a:r>
              <a:rPr lang="en-US" dirty="0"/>
              <a:t>Temporal Difference (TD)</a:t>
            </a:r>
          </a:p>
          <a:p>
            <a:endParaRPr lang="en-US" dirty="0"/>
          </a:p>
          <a:p>
            <a:r>
              <a:rPr lang="en-US" dirty="0">
                <a:solidFill>
                  <a:schemeClr val="accent1"/>
                </a:solidFill>
              </a:rPr>
              <a:t>We will mostly focus on model-free RL</a:t>
            </a:r>
          </a:p>
        </p:txBody>
      </p:sp>
    </p:spTree>
    <p:extLst>
      <p:ext uri="{BB962C8B-B14F-4D97-AF65-F5344CB8AC3E}">
        <p14:creationId xmlns:p14="http://schemas.microsoft.com/office/powerpoint/2010/main" val="40932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4195-4524-482C-8DB1-79C12ACE6D17}"/>
              </a:ext>
            </a:extLst>
          </p:cNvPr>
          <p:cNvSpPr>
            <a:spLocks noGrp="1"/>
          </p:cNvSpPr>
          <p:nvPr>
            <p:ph type="title"/>
          </p:nvPr>
        </p:nvSpPr>
        <p:spPr/>
        <p:txBody>
          <a:bodyPr/>
          <a:lstStyle/>
          <a:p>
            <a:r>
              <a:rPr lang="en-US" dirty="0"/>
              <a:t>Another RL Taxonomy</a:t>
            </a:r>
          </a:p>
        </p:txBody>
      </p:sp>
      <p:graphicFrame>
        <p:nvGraphicFramePr>
          <p:cNvPr id="4" name="Content Placeholder 3">
            <a:extLst>
              <a:ext uri="{FF2B5EF4-FFF2-40B4-BE49-F238E27FC236}">
                <a16:creationId xmlns:a16="http://schemas.microsoft.com/office/drawing/2014/main" id="{EBA3A71C-1384-44C7-97A2-50FC180AB812}"/>
              </a:ext>
            </a:extLst>
          </p:cNvPr>
          <p:cNvGraphicFramePr>
            <a:graphicFrameLocks noGrp="1"/>
          </p:cNvGraphicFramePr>
          <p:nvPr>
            <p:ph idx="1"/>
            <p:extLst>
              <p:ext uri="{D42A27DB-BD31-4B8C-83A1-F6EECF244321}">
                <p14:modId xmlns:p14="http://schemas.microsoft.com/office/powerpoint/2010/main" val="35805178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3231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C207-042F-4EE8-8B2C-3043C535ED73}"/>
              </a:ext>
            </a:extLst>
          </p:cNvPr>
          <p:cNvSpPr>
            <a:spLocks noGrp="1"/>
          </p:cNvSpPr>
          <p:nvPr>
            <p:ph type="title"/>
          </p:nvPr>
        </p:nvSpPr>
        <p:spPr/>
        <p:txBody>
          <a:bodyPr/>
          <a:lstStyle/>
          <a:p>
            <a:r>
              <a:rPr lang="en-US" dirty="0"/>
              <a:t>Reward Hypothesis (R. Sutton)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4F1C2F-09A3-4CDC-B246-EA3C9D807E88}"/>
                  </a:ext>
                </a:extLst>
              </p:cNvPr>
              <p:cNvSpPr>
                <a:spLocks noGrp="1"/>
              </p:cNvSpPr>
              <p:nvPr>
                <p:ph idx="1"/>
              </p:nvPr>
            </p:nvSpPr>
            <p:spPr/>
            <p:txBody>
              <a:bodyPr>
                <a:normAutofit fontScale="62500" lnSpcReduction="20000"/>
              </a:bodyPr>
              <a:lstStyle/>
              <a:p>
                <a:r>
                  <a:rPr lang="en-US" dirty="0">
                    <a:solidFill>
                      <a:schemeClr val="accent1"/>
                    </a:solidFill>
                  </a:rPr>
                  <a:t>Goal </a:t>
                </a:r>
                <a:r>
                  <a:rPr lang="en-US" dirty="0"/>
                  <a:t>can be thought of as the maximization of the </a:t>
                </a:r>
                <a:r>
                  <a:rPr lang="en-US" dirty="0">
                    <a:solidFill>
                      <a:schemeClr val="accent1"/>
                    </a:solidFill>
                  </a:rPr>
                  <a:t>expected value </a:t>
                </a:r>
                <a:r>
                  <a:rPr lang="en-US" dirty="0"/>
                  <a:t>of the </a:t>
                </a:r>
                <a:r>
                  <a:rPr lang="en-US" dirty="0">
                    <a:solidFill>
                      <a:schemeClr val="accent1"/>
                    </a:solidFill>
                  </a:rPr>
                  <a:t>cumulative</a:t>
                </a:r>
                <a:r>
                  <a:rPr lang="en-US" dirty="0"/>
                  <a:t> sum of received scalar signal</a:t>
                </a:r>
              </a:p>
              <a:p>
                <a:r>
                  <a:rPr lang="en-US" dirty="0"/>
                  <a:t>Cumulative reward is called </a:t>
                </a:r>
                <a:r>
                  <a:rPr lang="en-US" dirty="0">
                    <a:solidFill>
                      <a:schemeClr val="accent1"/>
                    </a:solidFill>
                  </a:rPr>
                  <a:t>return</a:t>
                </a:r>
                <a:r>
                  <a:rPr lang="en-US" dirty="0"/>
                  <a:t>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baseline="-25000"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𝑅𝑡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𝑅𝑇</m:t>
                      </m:r>
                    </m:oMath>
                  </m:oMathPara>
                </a14:m>
                <a:endParaRPr lang="en-US" baseline="-25000" dirty="0"/>
              </a:p>
              <a:p>
                <a:r>
                  <a:rPr lang="en-US" dirty="0"/>
                  <a:t>E.g. reward in chess -  value of taken opponent's piece</a:t>
                </a:r>
              </a:p>
              <a:p>
                <a:endParaRPr lang="en-US" dirty="0"/>
              </a:p>
              <a:p>
                <a:r>
                  <a:rPr lang="en-US" dirty="0"/>
                  <a:t>What if the episode is infinite?</a:t>
                </a:r>
              </a:p>
              <a:p>
                <a:r>
                  <a:rPr lang="en-US" dirty="0"/>
                  <a:t>Reward discounting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m:t>
                      </m:r>
                      <m:r>
                        <a:rPr lang="en-US" i="1" baseline="-25000">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𝑅𝑡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r>
                            <a:rPr lang="en-US" i="1">
                              <a:latin typeface="Cambria Math" panose="02040503050406030204" pitchFamily="18" charset="0"/>
                            </a:rPr>
                            <m:t> </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r>
                            <a:rPr lang="en-US" i="1" baseline="3000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r>
                        <a:rPr lang="en-US">
                          <a:latin typeface="Cambria Math" panose="02040503050406030204" pitchFamily="18" charset="0"/>
                        </a:rPr>
                        <m:t>=</m:t>
                      </m:r>
                      <m:nary>
                        <m:naryPr>
                          <m:chr m:val="∑"/>
                          <m:ctrlPr>
                            <a:rPr lang="pt-BR" i="1">
                              <a:latin typeface="Cambria Math" panose="02040503050406030204" pitchFamily="18" charset="0"/>
                            </a:rPr>
                          </m:ctrlPr>
                        </m:naryPr>
                        <m:sub>
                          <m:r>
                            <a:rPr lang="pt-BR" i="1">
                              <a:latin typeface="Cambria Math" panose="02040503050406030204" pitchFamily="18" charset="0"/>
                            </a:rPr>
                            <m:t>𝑘</m:t>
                          </m:r>
                          <m:r>
                            <a:rPr lang="pt-BR" i="1">
                              <a:latin typeface="Cambria Math" panose="02040503050406030204" pitchFamily="18" charset="0"/>
                            </a:rPr>
                            <m:t>=0</m:t>
                          </m:r>
                        </m:sub>
                        <m:sup>
                          <m:r>
                            <a:rPr lang="pt-BR" i="1">
                              <a:latin typeface="Cambria Math" panose="02040503050406030204" pitchFamily="18" charset="0"/>
                            </a:rPr>
                            <m:t>∞</m:t>
                          </m:r>
                        </m:sup>
                        <m:e>
                          <m:r>
                            <a:rPr lang="en-US" i="1">
                              <a:latin typeface="Cambria Math" panose="02040503050406030204" pitchFamily="18" charset="0"/>
                            </a:rPr>
                            <m:t>𝛾</m:t>
                          </m:r>
                          <m:r>
                            <a:rPr lang="en-US" i="1" baseline="30000">
                              <a:latin typeface="Cambria Math" panose="02040503050406030204" pitchFamily="18" charset="0"/>
                            </a:rPr>
                            <m:t>𝑘</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sub>
                          </m:sSub>
                          <m:r>
                            <a:rPr lang="en-US" i="1" baseline="30000">
                              <a:latin typeface="Cambria Math" panose="02040503050406030204" pitchFamily="18" charset="0"/>
                            </a:rPr>
                            <m:t> </m:t>
                          </m:r>
                        </m:e>
                      </m:nary>
                      <m:r>
                        <a:rPr lang="en-US" i="1">
                          <a:latin typeface="Cambria Math" panose="02040503050406030204" pitchFamily="18" charset="0"/>
                        </a:rPr>
                        <m:t>             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ea typeface="Cambria Math" panose="02040503050406030204" pitchFamily="18" charset="0"/>
                        </a:rPr>
                        <m:t>≤1</m:t>
                      </m:r>
                    </m:oMath>
                  </m:oMathPara>
                </a14:m>
                <a:endParaRPr lang="en-US" dirty="0"/>
              </a:p>
              <a:p>
                <a:r>
                  <a:rPr lang="en-US" dirty="0"/>
                  <a:t>Discounting is natural to humans and mathematically convenient</a:t>
                </a:r>
              </a:p>
              <a:p>
                <a:r>
                  <a:rPr lang="en-US" dirty="0"/>
                  <a:t>We can easily write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r>
                  <a:rPr lang="en-US" dirty="0"/>
                  <a:t> recursively</a:t>
                </a:r>
              </a:p>
              <a:p>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a:p>
                <a:endParaRPr lang="en-US" dirty="0"/>
              </a:p>
              <a:p>
                <a:pPr marL="914400" lvl="2" indent="0">
                  <a:buNone/>
                </a:pPr>
                <a:endParaRPr lang="en-US" b="0" dirty="0"/>
              </a:p>
              <a:p>
                <a:pPr marL="914400" lvl="2" indent="0">
                  <a:buNone/>
                </a:pPr>
                <a:endParaRPr lang="en-US" dirty="0"/>
              </a:p>
              <a:p>
                <a:pPr marL="914400" lvl="2" indent="0">
                  <a:buNone/>
                </a:pPr>
                <a:endParaRPr lang="en-US" b="0" dirty="0"/>
              </a:p>
              <a:p>
                <a:pPr marL="914400" lvl="2" indent="0">
                  <a:buNone/>
                </a:pPr>
                <a:endParaRPr lang="en-US" baseline="-25000"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4C4F1C2F-09A3-4CDC-B246-EA3C9D807E88}"/>
                  </a:ext>
                </a:extLst>
              </p:cNvPr>
              <p:cNvSpPr>
                <a:spLocks noGrp="1" noRot="1" noChangeAspect="1" noMove="1" noResize="1" noEditPoints="1" noAdjustHandles="1" noChangeArrowheads="1" noChangeShapeType="1" noTextEdit="1"/>
              </p:cNvSpPr>
              <p:nvPr>
                <p:ph idx="1"/>
              </p:nvPr>
            </p:nvSpPr>
            <p:spPr>
              <a:blipFill>
                <a:blip r:embed="rId3"/>
                <a:stretch>
                  <a:fillRect l="-406" t="-2241"/>
                </a:stretch>
              </a:blipFill>
            </p:spPr>
            <p:txBody>
              <a:bodyPr/>
              <a:lstStyle/>
              <a:p>
                <a:r>
                  <a:rPr lang="en-US">
                    <a:noFill/>
                  </a:rPr>
                  <a:t> </a:t>
                </a:r>
              </a:p>
            </p:txBody>
          </p:sp>
        </mc:Fallback>
      </mc:AlternateContent>
    </p:spTree>
    <p:extLst>
      <p:ext uri="{BB962C8B-B14F-4D97-AF65-F5344CB8AC3E}">
        <p14:creationId xmlns:p14="http://schemas.microsoft.com/office/powerpoint/2010/main" val="73588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4F75492-90BF-4D8D-AE0E-37793967F0BD}"/>
                  </a:ext>
                </a:extLst>
              </p:cNvPr>
              <p:cNvSpPr>
                <a:spLocks noGrp="1"/>
              </p:cNvSpPr>
              <p:nvPr>
                <p:ph type="title"/>
              </p:nvPr>
            </p:nvSpPr>
            <p:spPr/>
            <p:txBody>
              <a:bodyPr/>
              <a:lstStyle/>
              <a:p>
                <a:r>
                  <a:rPr lang="en-US" dirty="0"/>
                  <a:t>State-Value Function</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14F75492-90BF-4D8D-AE0E-37793967F0B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95F99B9E-100F-4597-8874-10AC0EAB2B95}"/>
                  </a:ext>
                </a:extLst>
              </p:cNvPr>
              <p:cNvSpPr>
                <a:spLocks noGrp="1"/>
              </p:cNvSpPr>
              <p:nvPr>
                <p:ph idx="1"/>
              </p:nvPr>
            </p:nvSpPr>
            <p:spPr>
              <a:xfrm>
                <a:off x="838200" y="1825624"/>
                <a:ext cx="10515600" cy="4451351"/>
              </a:xfrm>
            </p:spPr>
            <p:txBody>
              <a:bodyPr>
                <a:noAutofit/>
              </a:bodyPr>
              <a:lstStyle/>
              <a:p>
                <a14:m>
                  <m:oMath xmlns:m="http://schemas.openxmlformats.org/officeDocument/2006/math">
                    <m:r>
                      <a:rPr lang="en-US" sz="1800" i="1" smtClean="0">
                        <a:latin typeface="Cambria Math" panose="02040503050406030204" pitchFamily="18" charset="0"/>
                      </a:rPr>
                      <m:t>𝑣</m:t>
                    </m:r>
                    <m:r>
                      <a:rPr lang="en-US" sz="1800" i="1" smtClean="0">
                        <a:latin typeface="Cambria Math" panose="02040503050406030204" pitchFamily="18" charset="0"/>
                      </a:rPr>
                      <m:t>(</m:t>
                    </m:r>
                    <m:r>
                      <a:rPr lang="en-US" sz="1800" i="1" smtClean="0">
                        <a:latin typeface="Cambria Math" panose="02040503050406030204" pitchFamily="18" charset="0"/>
                      </a:rPr>
                      <m:t>𝑠</m:t>
                    </m:r>
                    <m:r>
                      <a:rPr lang="en-US" sz="1800" i="1" smtClean="0">
                        <a:latin typeface="Cambria Math" panose="02040503050406030204" pitchFamily="18" charset="0"/>
                      </a:rPr>
                      <m:t>) </m:t>
                    </m:r>
                  </m:oMath>
                </a14:m>
                <a:r>
                  <a:rPr lang="en-US" sz="1800" dirty="0"/>
                  <a:t>is a </a:t>
                </a:r>
                <a:r>
                  <a:rPr lang="en-US" sz="1800" dirty="0">
                    <a:solidFill>
                      <a:schemeClr val="accent1"/>
                    </a:solidFill>
                  </a:rPr>
                  <a:t>return</a:t>
                </a:r>
                <a:r>
                  <a:rPr lang="en-US" sz="1800" dirty="0"/>
                  <a:t> conditional on </a:t>
                </a:r>
                <a:r>
                  <a:rPr lang="en-US" sz="1800" dirty="0">
                    <a:solidFill>
                      <a:schemeClr val="accent1"/>
                    </a:solidFill>
                  </a:rPr>
                  <a:t>state</a:t>
                </a:r>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i="1" smtClean="0">
                            <a:latin typeface="Cambria Math" panose="02040503050406030204" pitchFamily="18" charset="0"/>
                            <a:ea typeface="Cambria Math" panose="02040503050406030204" pitchFamily="18" charset="0"/>
                          </a:rPr>
                          <m:t>𝜋</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e>
                    </m:d>
                    <m:r>
                      <a:rPr lang="en-US" sz="1800" b="0" i="1" smtClean="0">
                        <a:latin typeface="Cambria Math" panose="02040503050406030204" pitchFamily="18" charset="0"/>
                      </a:rPr>
                      <m:t> </m:t>
                    </m:r>
                  </m:oMath>
                </a14:m>
                <a:r>
                  <a:rPr lang="en-US" sz="1800" dirty="0"/>
                  <a:t>is value of following policy from state </a:t>
                </a:r>
                <a14:m>
                  <m:oMath xmlns:m="http://schemas.openxmlformats.org/officeDocument/2006/math">
                    <m:r>
                      <a:rPr lang="en-US" sz="1800" b="0" i="1" smtClean="0">
                        <a:latin typeface="Cambria Math" panose="02040503050406030204" pitchFamily="18" charset="0"/>
                      </a:rPr>
                      <m:t>𝑠</m:t>
                    </m:r>
                  </m:oMath>
                </a14:m>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i="1" smtClean="0">
                              <a:latin typeface="Cambria Math" panose="02040503050406030204" pitchFamily="18" charset="0"/>
                              <a:ea typeface="Cambria Math" panose="02040503050406030204" pitchFamily="18" charset="0"/>
                            </a:rPr>
                            <m:t>𝜋</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e>
                      </m:d>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𝔼</m:t>
                      </m:r>
                      <m:d>
                        <m:dPr>
                          <m:begChr m:val="["/>
                          <m:endChr m:val="]"/>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𝐺</m:t>
                              </m:r>
                            </m:e>
                            <m:sub>
                              <m:r>
                                <a:rPr lang="en-US" sz="1800" b="0" i="1" smtClean="0">
                                  <a:latin typeface="Cambria Math" panose="02040503050406030204" pitchFamily="18" charset="0"/>
                                  <a:ea typeface="Cambria Math" panose="02040503050406030204" pitchFamily="18" charset="0"/>
                                </a:rPr>
                                <m:t>𝑡</m:t>
                              </m:r>
                            </m:sub>
                          </m:sSub>
                        </m:e>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𝑆</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e>
                      </m:d>
                    </m:oMath>
                  </m:oMathPara>
                </a14:m>
                <a:endParaRPr lang="en-US" sz="1800" b="0" dirty="0">
                  <a:ea typeface="Cambria Math" panose="02040503050406030204" pitchFamily="18" charset="0"/>
                </a:endParaRPr>
              </a:p>
              <a:p>
                <a:pPr marL="0" indent="0">
                  <a:buNone/>
                </a:pPr>
                <a:endParaRPr lang="en-US" sz="18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ea typeface="Cambria Math" panose="02040503050406030204" pitchFamily="18" charset="0"/>
                            </a:rPr>
                            <m:t>𝜋</m:t>
                          </m:r>
                        </m:sub>
                      </m:sSub>
                      <m:d>
                        <m:dPr>
                          <m:begChr m:val="["/>
                          <m:endChr m:val="]"/>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𝑅</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𝛾</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𝐺</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e>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𝑆</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e>
                      </m:d>
                    </m:oMath>
                  </m:oMathPara>
                </a14:m>
                <a:endParaRPr lang="en-US" sz="1800" b="0" i="1" dirty="0">
                  <a:latin typeface="Cambria Math" panose="02040503050406030204" pitchFamily="18" charset="0"/>
                  <a:ea typeface="Cambria Math" panose="02040503050406030204" pitchFamily="18" charset="0"/>
                </a:endParaRPr>
              </a:p>
              <a:p>
                <a:pPr marL="0" indent="0">
                  <a:buNone/>
                </a:pPr>
                <a:endParaRPr lang="en-US" sz="1800"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                                                                                           =</m:t>
                      </m:r>
                      <m:nary>
                        <m:naryPr>
                          <m:chr m:val="∑"/>
                          <m:supHide m:val="on"/>
                          <m:ctrlPr>
                            <a:rPr lang="en-US" sz="1800" b="0" i="1" smtClean="0">
                              <a:latin typeface="Cambria Math" panose="02040503050406030204" pitchFamily="18" charset="0"/>
                              <a:ea typeface="Cambria Math" panose="02040503050406030204" pitchFamily="18" charset="0"/>
                            </a:rPr>
                          </m:ctrlPr>
                        </m:naryPr>
                        <m:sub>
                          <m:r>
                            <m:rPr>
                              <m:brk m:alnAt="7"/>
                            </m:rPr>
                            <a:rPr lang="en-US" sz="1800" b="0" i="1" smtClean="0">
                              <a:latin typeface="Cambria Math" panose="02040503050406030204" pitchFamily="18" charset="0"/>
                              <a:ea typeface="Cambria Math" panose="02040503050406030204" pitchFamily="18" charset="0"/>
                            </a:rPr>
                            <m:t>𝑎</m:t>
                          </m:r>
                        </m:sub>
                        <m:sup/>
                        <m:e>
                          <m:r>
                            <a:rPr lang="en-US" sz="1800" b="0" i="1" smtClean="0">
                              <a:latin typeface="Cambria Math" panose="02040503050406030204" pitchFamily="18" charset="0"/>
                              <a:ea typeface="Cambria Math" panose="02040503050406030204" pitchFamily="18" charset="0"/>
                            </a:rPr>
                            <m:t>𝜋</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nary>
                            <m:naryPr>
                              <m:chr m:val="∑"/>
                              <m:supHide m:val="on"/>
                              <m:ctrlPr>
                                <a:rPr lang="en-US" sz="1800" b="0" i="1" smtClean="0">
                                  <a:latin typeface="Cambria Math" panose="02040503050406030204" pitchFamily="18" charset="0"/>
                                  <a:ea typeface="Cambria Math" panose="02040503050406030204" pitchFamily="18" charset="0"/>
                                </a:rPr>
                              </m:ctrlPr>
                            </m:naryPr>
                            <m:sub>
                              <m:r>
                                <m:rPr>
                                  <m:brk m:alnAt="7"/>
                                </m:rPr>
                                <a:rPr lang="en-US" sz="1800" b="0" i="1" smtClean="0">
                                  <a:latin typeface="Cambria Math" panose="02040503050406030204" pitchFamily="18" charset="0"/>
                                  <a:ea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sub>
                            <m:sup/>
                            <m:e>
                              <m:r>
                                <a:rPr lang="en-US" sz="1800" b="0" i="1" smtClean="0">
                                  <a:latin typeface="Cambria Math" panose="02040503050406030204" pitchFamily="18" charset="0"/>
                                  <a:ea typeface="Cambria Math" panose="02040503050406030204" pitchFamily="18" charset="0"/>
                                </a:rPr>
                                <m:t>𝑝</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𝑠</m:t>
                                      </m:r>
                                    </m:e>
                                    <m:sup>
                                      <m:r>
                                        <a:rPr lang="en-US" sz="1800" b="0" i="1" smtClean="0">
                                          <a:latin typeface="Cambria Math" panose="02040503050406030204" pitchFamily="18" charset="0"/>
                                          <a:ea typeface="Cambria Math" panose="02040503050406030204" pitchFamily="18" charset="0"/>
                                        </a:rPr>
                                        <m:t>′</m:t>
                                      </m:r>
                                    </m:sup>
                                  </m:sSup>
                                </m:e>
                                <m:e>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e>
                              </m:d>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𝛾</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ea typeface="Cambria Math" panose="02040503050406030204" pitchFamily="18" charset="0"/>
                                    </a:rPr>
                                    <m:t>𝜋</m:t>
                                  </m:r>
                                </m:sub>
                              </m:sSub>
                              <m:d>
                                <m:dPr>
                                  <m:begChr m:val="["/>
                                  <m:endChr m:val="]"/>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𝐺</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e>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𝑆</m:t>
                                      </m:r>
                                    </m:e>
                                    <m:sub>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𝑠</m:t>
                                      </m:r>
                                    </m:e>
                                    <m:sup>
                                      <m:r>
                                        <a:rPr lang="en-US" sz="1800" b="0" i="1" smtClean="0">
                                          <a:latin typeface="Cambria Math" panose="02040503050406030204" pitchFamily="18" charset="0"/>
                                          <a:ea typeface="Cambria Math" panose="02040503050406030204" pitchFamily="18" charset="0"/>
                                        </a:rPr>
                                        <m:t>′</m:t>
                                      </m:r>
                                    </m:sup>
                                  </m:sSup>
                                </m:e>
                              </m:d>
                              <m:r>
                                <a:rPr lang="en-US" sz="1800" b="0" i="1" smtClean="0">
                                  <a:latin typeface="Cambria Math" panose="02040503050406030204" pitchFamily="18" charset="0"/>
                                  <a:ea typeface="Cambria Math" panose="02040503050406030204" pitchFamily="18" charset="0"/>
                                </a:rPr>
                                <m:t>]</m:t>
                              </m:r>
                            </m:e>
                          </m:nary>
                        </m:e>
                      </m:nary>
                      <m:r>
                        <a:rPr lang="en-US" sz="1800" b="0" i="1" smtClean="0">
                          <a:latin typeface="Cambria Math" panose="02040503050406030204" pitchFamily="18" charset="0"/>
                          <a:ea typeface="Cambria Math" panose="02040503050406030204" pitchFamily="18" charset="0"/>
                        </a:rPr>
                        <m:t> </m:t>
                      </m:r>
                    </m:oMath>
                  </m:oMathPara>
                </a14:m>
                <a:endParaRPr lang="en-US" sz="1800" b="0" dirty="0">
                  <a:ea typeface="Cambria Math" panose="02040503050406030204" pitchFamily="18" charset="0"/>
                </a:endParaRPr>
              </a:p>
              <a:p>
                <a:pPr marL="0" indent="0">
                  <a:buNone/>
                </a:pPr>
                <a:endParaRPr lang="en-US" sz="1800"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𝑣</m:t>
                          </m:r>
                        </m:e>
                        <m:sub>
                          <m:r>
                            <a:rPr lang="en-US" sz="1800" b="0" i="1" smtClean="0">
                              <a:latin typeface="Cambria Math" panose="02040503050406030204" pitchFamily="18" charset="0"/>
                              <a:ea typeface="Cambria Math" panose="02040503050406030204" pitchFamily="18" charset="0"/>
                            </a:rPr>
                            <m:t>𝜋</m:t>
                          </m:r>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𝑠</m:t>
                          </m:r>
                        </m:e>
                      </m:d>
                      <m:r>
                        <a:rPr lang="en-US" sz="1800" b="0" i="1" smtClean="0">
                          <a:latin typeface="Cambria Math" panose="02040503050406030204" pitchFamily="18" charset="0"/>
                          <a:ea typeface="Cambria Math" panose="02040503050406030204" pitchFamily="18" charset="0"/>
                        </a:rPr>
                        <m:t>=</m:t>
                      </m:r>
                      <m:nary>
                        <m:naryPr>
                          <m:chr m:val="∑"/>
                          <m:supHide m:val="on"/>
                          <m:ctrlPr>
                            <a:rPr lang="en-US" sz="1800" i="1">
                              <a:latin typeface="Cambria Math" panose="02040503050406030204" pitchFamily="18" charset="0"/>
                              <a:ea typeface="Cambria Math" panose="02040503050406030204" pitchFamily="18" charset="0"/>
                            </a:rPr>
                          </m:ctrlPr>
                        </m:naryPr>
                        <m:sub>
                          <m:r>
                            <m:rPr>
                              <m:brk m:alnAt="7"/>
                            </m:rPr>
                            <a:rPr lang="en-US" sz="1800" i="1">
                              <a:latin typeface="Cambria Math" panose="02040503050406030204" pitchFamily="18" charset="0"/>
                              <a:ea typeface="Cambria Math" panose="02040503050406030204" pitchFamily="18" charset="0"/>
                            </a:rPr>
                            <m:t>𝑎</m:t>
                          </m:r>
                        </m:sub>
                        <m:sup/>
                        <m:e>
                          <m:r>
                            <a:rPr lang="en-US" sz="1800" i="1">
                              <a:latin typeface="Cambria Math" panose="02040503050406030204" pitchFamily="18" charset="0"/>
                              <a:ea typeface="Cambria Math" panose="02040503050406030204" pitchFamily="18" charset="0"/>
                            </a:rPr>
                            <m:t>𝜋</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𝑠</m:t>
                          </m:r>
                          <m:r>
                            <a:rPr lang="en-US" sz="1800" i="1">
                              <a:latin typeface="Cambria Math" panose="02040503050406030204" pitchFamily="18" charset="0"/>
                              <a:ea typeface="Cambria Math" panose="02040503050406030204" pitchFamily="18" charset="0"/>
                            </a:rPr>
                            <m:t>)</m:t>
                          </m:r>
                          <m:nary>
                            <m:naryPr>
                              <m:chr m:val="∑"/>
                              <m:supHide m:val="on"/>
                              <m:ctrlPr>
                                <a:rPr lang="en-US" sz="1800" i="1">
                                  <a:latin typeface="Cambria Math" panose="02040503050406030204" pitchFamily="18" charset="0"/>
                                  <a:ea typeface="Cambria Math" panose="02040503050406030204" pitchFamily="18" charset="0"/>
                                </a:rPr>
                              </m:ctrlPr>
                            </m:naryPr>
                            <m:sub>
                              <m:r>
                                <m:rPr>
                                  <m:brk m:alnAt="7"/>
                                </m:rPr>
                                <a:rPr lang="en-US" sz="1800" i="1">
                                  <a:latin typeface="Cambria Math" panose="02040503050406030204" pitchFamily="18" charset="0"/>
                                  <a:ea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𝑠</m:t>
                              </m:r>
                              <m:r>
                                <a:rPr lang="en-US" sz="1800" i="1">
                                  <a:latin typeface="Cambria Math" panose="02040503050406030204" pitchFamily="18" charset="0"/>
                                  <a:ea typeface="Cambria Math" panose="02040503050406030204" pitchFamily="18" charset="0"/>
                                </a:rPr>
                                <m:t>′</m:t>
                              </m:r>
                            </m:sub>
                            <m:sup/>
                            <m:e>
                              <m:r>
                                <a:rPr lang="en-US" sz="1800" i="1">
                                  <a:latin typeface="Cambria Math" panose="02040503050406030204" pitchFamily="18" charset="0"/>
                                  <a:ea typeface="Cambria Math" panose="02040503050406030204" pitchFamily="18" charset="0"/>
                                </a:rPr>
                                <m:t>𝑝</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𝑠</m:t>
                                      </m:r>
                                    </m:e>
                                    <m:sup>
                                      <m:r>
                                        <a:rPr lang="en-US" sz="1800" i="1">
                                          <a:latin typeface="Cambria Math" panose="02040503050406030204" pitchFamily="18" charset="0"/>
                                          <a:ea typeface="Cambria Math" panose="02040503050406030204" pitchFamily="18" charset="0"/>
                                        </a:rPr>
                                        <m:t>′</m:t>
                                      </m:r>
                                    </m:sup>
                                  </m:sSup>
                                </m:e>
                                <m:e>
                                  <m:r>
                                    <a:rPr lang="en-US" sz="1800" i="1">
                                      <a:latin typeface="Cambria Math" panose="02040503050406030204" pitchFamily="18" charset="0"/>
                                      <a:ea typeface="Cambria Math" panose="02040503050406030204" pitchFamily="18" charset="0"/>
                                    </a:rPr>
                                    <m:t>𝑠</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e>
                              </m:d>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𝛾</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𝑣</m:t>
                                  </m:r>
                                </m:e>
                                <m:sub>
                                  <m:r>
                                    <a:rPr lang="en-US" sz="1800" i="1" smtClean="0">
                                      <a:latin typeface="Cambria Math" panose="02040503050406030204" pitchFamily="18" charset="0"/>
                                      <a:ea typeface="Cambria Math" panose="02040503050406030204" pitchFamily="18" charset="0"/>
                                    </a:rPr>
                                    <m:t>𝜋</m:t>
                                  </m:r>
                                </m:sub>
                              </m:sSub>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𝑠</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m:t>
                              </m:r>
                            </m:e>
                          </m:nary>
                        </m:e>
                      </m:nary>
                    </m:oMath>
                  </m:oMathPara>
                </a14:m>
                <a:endParaRPr lang="en-US" sz="1800" b="0" dirty="0">
                  <a:ea typeface="Cambria Math" panose="02040503050406030204" pitchFamily="18" charset="0"/>
                </a:endParaRPr>
              </a:p>
              <a:p>
                <a:r>
                  <a:rPr lang="en-US" sz="1800" dirty="0"/>
                  <a:t>The last equation is called </a:t>
                </a:r>
                <a:r>
                  <a:rPr lang="en-US" sz="1800" dirty="0">
                    <a:solidFill>
                      <a:schemeClr val="accent1"/>
                    </a:solidFill>
                  </a:rPr>
                  <a:t>Bellman expectation equation</a:t>
                </a:r>
                <a:r>
                  <a:rPr lang="en-US" sz="1800" dirty="0"/>
                  <a:t> for state-value function</a:t>
                </a:r>
              </a:p>
              <a:p>
                <a:r>
                  <a:rPr lang="en-US" sz="1800" dirty="0"/>
                  <a:t>We need expectation because there is stochasticity in: action and the environment (e.g. transitions)</a:t>
                </a:r>
              </a:p>
              <a:p>
                <a:r>
                  <a:rPr lang="en-US" sz="1800" dirty="0"/>
                  <a:t>Bellman equation can be also described by a tree called “</a:t>
                </a:r>
                <a:r>
                  <a:rPr lang="en-US" sz="1800" dirty="0">
                    <a:solidFill>
                      <a:schemeClr val="accent1"/>
                    </a:solidFill>
                  </a:rPr>
                  <a:t>backup diagram</a:t>
                </a:r>
                <a:r>
                  <a:rPr lang="en-US" sz="1800" dirty="0"/>
                  <a:t>” in RL literature</a:t>
                </a:r>
                <a:endParaRPr lang="en-US" sz="1800" b="0" dirty="0">
                  <a:ea typeface="Cambria Math" panose="02040503050406030204" pitchFamily="18" charset="0"/>
                </a:endParaRPr>
              </a:p>
              <a:p>
                <a:endParaRPr lang="en-US" sz="1800" dirty="0"/>
              </a:p>
            </p:txBody>
          </p:sp>
        </mc:Choice>
        <mc:Fallback>
          <p:sp>
            <p:nvSpPr>
              <p:cNvPr id="5" name="Content Placeholder 2">
                <a:extLst>
                  <a:ext uri="{FF2B5EF4-FFF2-40B4-BE49-F238E27FC236}">
                    <a16:creationId xmlns:a16="http://schemas.microsoft.com/office/drawing/2014/main" id="{95F99B9E-100F-4597-8874-10AC0EAB2B95}"/>
                  </a:ext>
                </a:extLst>
              </p:cNvPr>
              <p:cNvSpPr>
                <a:spLocks noGrp="1" noRot="1" noChangeAspect="1" noMove="1" noResize="1" noEditPoints="1" noAdjustHandles="1" noChangeArrowheads="1" noChangeShapeType="1" noTextEdit="1"/>
              </p:cNvSpPr>
              <p:nvPr>
                <p:ph idx="1"/>
              </p:nvPr>
            </p:nvSpPr>
            <p:spPr>
              <a:xfrm>
                <a:off x="838200" y="1825624"/>
                <a:ext cx="10515600" cy="4451351"/>
              </a:xfrm>
              <a:blipFill>
                <a:blip r:embed="rId3"/>
                <a:stretch>
                  <a:fillRect l="-406" t="-1231" b="-738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CCCAFB1-823F-4680-8D94-62AC8E93E5E6}"/>
              </a:ext>
            </a:extLst>
          </p:cNvPr>
          <p:cNvCxnSpPr>
            <a:cxnSpLocks/>
          </p:cNvCxnSpPr>
          <p:nvPr/>
        </p:nvCxnSpPr>
        <p:spPr>
          <a:xfrm flipH="1" flipV="1">
            <a:off x="6781800" y="4143375"/>
            <a:ext cx="3650456" cy="1047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A61C6E-4AA8-41FC-83F4-A4DEE487CF5E}"/>
              </a:ext>
            </a:extLst>
          </p:cNvPr>
          <p:cNvSpPr txBox="1"/>
          <p:nvPr/>
        </p:nvSpPr>
        <p:spPr>
          <a:xfrm>
            <a:off x="10453687" y="4953000"/>
            <a:ext cx="1419225" cy="646331"/>
          </a:xfrm>
          <a:prstGeom prst="rect">
            <a:avLst/>
          </a:prstGeom>
          <a:noFill/>
        </p:spPr>
        <p:txBody>
          <a:bodyPr wrap="square" rtlCol="0">
            <a:spAutoFit/>
          </a:bodyPr>
          <a:lstStyle/>
          <a:p>
            <a:r>
              <a:rPr lang="en-US" dirty="0">
                <a:solidFill>
                  <a:schemeClr val="accent1"/>
                </a:solidFill>
              </a:rPr>
              <a:t>Policy stochasticity</a:t>
            </a:r>
          </a:p>
        </p:txBody>
      </p:sp>
      <p:sp>
        <p:nvSpPr>
          <p:cNvPr id="8" name="TextBox 7">
            <a:extLst>
              <a:ext uri="{FF2B5EF4-FFF2-40B4-BE49-F238E27FC236}">
                <a16:creationId xmlns:a16="http://schemas.microsoft.com/office/drawing/2014/main" id="{16E1605F-4E7A-4A8D-B019-4657F869EBA2}"/>
              </a:ext>
            </a:extLst>
          </p:cNvPr>
          <p:cNvSpPr txBox="1"/>
          <p:nvPr/>
        </p:nvSpPr>
        <p:spPr>
          <a:xfrm>
            <a:off x="9744075" y="2038350"/>
            <a:ext cx="1419225" cy="646331"/>
          </a:xfrm>
          <a:prstGeom prst="rect">
            <a:avLst/>
          </a:prstGeom>
          <a:noFill/>
        </p:spPr>
        <p:txBody>
          <a:bodyPr wrap="square" rtlCol="0">
            <a:spAutoFit/>
          </a:bodyPr>
          <a:lstStyle/>
          <a:p>
            <a:r>
              <a:rPr lang="en-US" dirty="0">
                <a:solidFill>
                  <a:schemeClr val="accent1"/>
                </a:solidFill>
              </a:rPr>
              <a:t>Environment stochasticity</a:t>
            </a:r>
          </a:p>
        </p:txBody>
      </p:sp>
      <p:cxnSp>
        <p:nvCxnSpPr>
          <p:cNvPr id="10" name="Straight Arrow Connector 9">
            <a:extLst>
              <a:ext uri="{FF2B5EF4-FFF2-40B4-BE49-F238E27FC236}">
                <a16:creationId xmlns:a16="http://schemas.microsoft.com/office/drawing/2014/main" id="{412F3C76-5245-4FA0-9D70-30BABCE77309}"/>
              </a:ext>
            </a:extLst>
          </p:cNvPr>
          <p:cNvCxnSpPr>
            <a:cxnSpLocks/>
          </p:cNvCxnSpPr>
          <p:nvPr/>
        </p:nvCxnSpPr>
        <p:spPr>
          <a:xfrm flipH="1">
            <a:off x="8153400" y="2381250"/>
            <a:ext cx="1495425" cy="1381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39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2518-1E66-4996-9054-23251C500690}"/>
              </a:ext>
            </a:extLst>
          </p:cNvPr>
          <p:cNvSpPr>
            <a:spLocks noGrp="1"/>
          </p:cNvSpPr>
          <p:nvPr>
            <p:ph type="title"/>
          </p:nvPr>
        </p:nvSpPr>
        <p:spPr/>
        <p:txBody>
          <a:bodyPr/>
          <a:lstStyle/>
          <a:p>
            <a:r>
              <a:rPr lang="en-US" dirty="0"/>
              <a:t>Backup Diagrams</a:t>
            </a:r>
          </a:p>
        </p:txBody>
      </p:sp>
      <p:grpSp>
        <p:nvGrpSpPr>
          <p:cNvPr id="36" name="Group 35">
            <a:extLst>
              <a:ext uri="{FF2B5EF4-FFF2-40B4-BE49-F238E27FC236}">
                <a16:creationId xmlns:a16="http://schemas.microsoft.com/office/drawing/2014/main" id="{B7927384-55D8-4DCB-ACF5-B8BB36C1D02E}"/>
              </a:ext>
            </a:extLst>
          </p:cNvPr>
          <p:cNvGrpSpPr/>
          <p:nvPr/>
        </p:nvGrpSpPr>
        <p:grpSpPr>
          <a:xfrm>
            <a:off x="3513218" y="2107686"/>
            <a:ext cx="3755569" cy="2642628"/>
            <a:chOff x="291046" y="2401083"/>
            <a:chExt cx="3755569" cy="2642628"/>
          </a:xfrm>
        </p:grpSpPr>
        <p:sp>
          <p:nvSpPr>
            <p:cNvPr id="5" name="Oval 4">
              <a:extLst>
                <a:ext uri="{FF2B5EF4-FFF2-40B4-BE49-F238E27FC236}">
                  <a16:creationId xmlns:a16="http://schemas.microsoft.com/office/drawing/2014/main" id="{6C87B7AC-1A9E-45F0-934C-654FD352B782}"/>
                </a:ext>
              </a:extLst>
            </p:cNvPr>
            <p:cNvSpPr/>
            <p:nvPr/>
          </p:nvSpPr>
          <p:spPr>
            <a:xfrm>
              <a:off x="1676400" y="2492829"/>
              <a:ext cx="500743" cy="555171"/>
            </a:xfrm>
            <a:prstGeom prst="ellipse">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964A90B-C5F7-4D4F-80F5-45271F993ACA}"/>
                </a:ext>
              </a:extLst>
            </p:cNvPr>
            <p:cNvSpPr/>
            <p:nvPr/>
          </p:nvSpPr>
          <p:spPr>
            <a:xfrm>
              <a:off x="1023257" y="3526971"/>
              <a:ext cx="500743"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8FCA2C7-3908-4C31-8D1B-CBEDC7E27266}"/>
                </a:ext>
              </a:extLst>
            </p:cNvPr>
            <p:cNvSpPr/>
            <p:nvPr/>
          </p:nvSpPr>
          <p:spPr>
            <a:xfrm>
              <a:off x="2471056" y="3526971"/>
              <a:ext cx="500743"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695CC3A-8402-49A8-98A2-EB62A90ED85E}"/>
                </a:ext>
              </a:extLst>
            </p:cNvPr>
            <p:cNvSpPr/>
            <p:nvPr/>
          </p:nvSpPr>
          <p:spPr>
            <a:xfrm>
              <a:off x="664028" y="4488540"/>
              <a:ext cx="500743" cy="555171"/>
            </a:xfrm>
            <a:prstGeom prst="ellipse">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2CDDCC3-74BA-40FD-B950-CC12FBC97283}"/>
                </a:ext>
              </a:extLst>
            </p:cNvPr>
            <p:cNvSpPr/>
            <p:nvPr/>
          </p:nvSpPr>
          <p:spPr>
            <a:xfrm>
              <a:off x="1426028" y="4488540"/>
              <a:ext cx="500743" cy="555171"/>
            </a:xfrm>
            <a:prstGeom prst="ellipse">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6E3FA5B-9490-47D6-80CC-AFB47D610F08}"/>
                </a:ext>
              </a:extLst>
            </p:cNvPr>
            <p:cNvSpPr/>
            <p:nvPr/>
          </p:nvSpPr>
          <p:spPr>
            <a:xfrm>
              <a:off x="2220684" y="4488539"/>
              <a:ext cx="500743" cy="555171"/>
            </a:xfrm>
            <a:prstGeom prst="ellipse">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C4E70C6-5E49-45BF-9B34-FE314E01F62F}"/>
                </a:ext>
              </a:extLst>
            </p:cNvPr>
            <p:cNvSpPr/>
            <p:nvPr/>
          </p:nvSpPr>
          <p:spPr>
            <a:xfrm>
              <a:off x="2971799" y="4488538"/>
              <a:ext cx="500743" cy="555171"/>
            </a:xfrm>
            <a:prstGeom prst="ellipse">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F3E44338-3293-4D2B-9A8A-03D4E95F881A}"/>
                </a:ext>
              </a:extLst>
            </p:cNvPr>
            <p:cNvCxnSpPr>
              <a:stCxn id="5" idx="3"/>
              <a:endCxn id="6" idx="0"/>
            </p:cNvCxnSpPr>
            <p:nvPr/>
          </p:nvCxnSpPr>
          <p:spPr>
            <a:xfrm flipH="1">
              <a:off x="1273629" y="2966697"/>
              <a:ext cx="476103" cy="56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4E5E93-4156-49DC-BD6D-EE08A0C3D8FA}"/>
                </a:ext>
              </a:extLst>
            </p:cNvPr>
            <p:cNvCxnSpPr>
              <a:stCxn id="5" idx="5"/>
              <a:endCxn id="7" idx="1"/>
            </p:cNvCxnSpPr>
            <p:nvPr/>
          </p:nvCxnSpPr>
          <p:spPr>
            <a:xfrm>
              <a:off x="2103811" y="2966697"/>
              <a:ext cx="440577" cy="641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27A2BC5-7A47-4330-A009-04ACDFAF60F1}"/>
                </a:ext>
              </a:extLst>
            </p:cNvPr>
            <p:cNvCxnSpPr>
              <a:stCxn id="6" idx="3"/>
              <a:endCxn id="8" idx="0"/>
            </p:cNvCxnSpPr>
            <p:nvPr/>
          </p:nvCxnSpPr>
          <p:spPr>
            <a:xfrm flipH="1">
              <a:off x="914400" y="4000839"/>
              <a:ext cx="182189" cy="487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24855B-BDF1-41C0-94B6-04591F170517}"/>
                </a:ext>
              </a:extLst>
            </p:cNvPr>
            <p:cNvCxnSpPr>
              <a:cxnSpLocks/>
              <a:stCxn id="6" idx="5"/>
              <a:endCxn id="9" idx="0"/>
            </p:cNvCxnSpPr>
            <p:nvPr/>
          </p:nvCxnSpPr>
          <p:spPr>
            <a:xfrm>
              <a:off x="1450668" y="4000839"/>
              <a:ext cx="225732" cy="487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F15E0DF-67C9-4ADB-BBF3-36CB6B15BFBB}"/>
                </a:ext>
              </a:extLst>
            </p:cNvPr>
            <p:cNvCxnSpPr>
              <a:cxnSpLocks/>
              <a:stCxn id="7" idx="3"/>
              <a:endCxn id="10" idx="0"/>
            </p:cNvCxnSpPr>
            <p:nvPr/>
          </p:nvCxnSpPr>
          <p:spPr>
            <a:xfrm flipH="1">
              <a:off x="2471056" y="4000839"/>
              <a:ext cx="73332" cy="4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4AEAB6-8D4B-4360-8F24-F35BFEAC29FE}"/>
                </a:ext>
              </a:extLst>
            </p:cNvPr>
            <p:cNvCxnSpPr>
              <a:stCxn id="7" idx="5"/>
              <a:endCxn id="12" idx="0"/>
            </p:cNvCxnSpPr>
            <p:nvPr/>
          </p:nvCxnSpPr>
          <p:spPr>
            <a:xfrm>
              <a:off x="2898467" y="4000839"/>
              <a:ext cx="323704" cy="487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CD7FF406-6C75-4D33-A1E8-0DFABB93D305}"/>
                    </a:ext>
                  </a:extLst>
                </p:cNvPr>
                <p:cNvSpPr txBox="1"/>
                <p:nvPr/>
              </p:nvSpPr>
              <p:spPr>
                <a:xfrm>
                  <a:off x="2188027" y="2401083"/>
                  <a:ext cx="50074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p:txBody>
            </p:sp>
          </mc:Choice>
          <mc:Fallback>
            <p:sp>
              <p:nvSpPr>
                <p:cNvPr id="28" name="TextBox 27">
                  <a:extLst>
                    <a:ext uri="{FF2B5EF4-FFF2-40B4-BE49-F238E27FC236}">
                      <a16:creationId xmlns:a16="http://schemas.microsoft.com/office/drawing/2014/main" id="{CD7FF406-6C75-4D33-A1E8-0DFABB93D305}"/>
                    </a:ext>
                  </a:extLst>
                </p:cNvPr>
                <p:cNvSpPr txBox="1">
                  <a:spLocks noRot="1" noChangeAspect="1" noMove="1" noResize="1" noEditPoints="1" noAdjustHandles="1" noChangeArrowheads="1" noChangeShapeType="1" noTextEdit="1"/>
                </p:cNvSpPr>
                <p:nvPr/>
              </p:nvSpPr>
              <p:spPr>
                <a:xfrm>
                  <a:off x="2188027" y="2401083"/>
                  <a:ext cx="500743" cy="369332"/>
                </a:xfrm>
                <a:prstGeom prst="rect">
                  <a:avLst/>
                </a:prstGeom>
                <a:blipFill>
                  <a:blip r:embed="rId2"/>
                  <a:stretch>
                    <a:fillRect r="-45783"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5AC70854-285F-4403-B0B6-1CB189F20A0A}"/>
                    </a:ext>
                  </a:extLst>
                </p:cNvPr>
                <p:cNvSpPr txBox="1"/>
                <p:nvPr/>
              </p:nvSpPr>
              <p:spPr>
                <a:xfrm>
                  <a:off x="1273628" y="2492829"/>
                  <a:ext cx="40277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p:sp>
              <p:nvSpPr>
                <p:cNvPr id="29" name="TextBox 28">
                  <a:extLst>
                    <a:ext uri="{FF2B5EF4-FFF2-40B4-BE49-F238E27FC236}">
                      <a16:creationId xmlns:a16="http://schemas.microsoft.com/office/drawing/2014/main" id="{5AC70854-285F-4403-B0B6-1CB189F20A0A}"/>
                    </a:ext>
                  </a:extLst>
                </p:cNvPr>
                <p:cNvSpPr txBox="1">
                  <a:spLocks noRot="1" noChangeAspect="1" noMove="1" noResize="1" noEditPoints="1" noAdjustHandles="1" noChangeArrowheads="1" noChangeShapeType="1" noTextEdit="1"/>
                </p:cNvSpPr>
                <p:nvPr/>
              </p:nvSpPr>
              <p:spPr>
                <a:xfrm>
                  <a:off x="1273628" y="2492829"/>
                  <a:ext cx="40277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26960AD-F207-4FF3-B660-75381A21B27C}"/>
                    </a:ext>
                  </a:extLst>
                </p:cNvPr>
                <p:cNvSpPr txBox="1"/>
                <p:nvPr/>
              </p:nvSpPr>
              <p:spPr>
                <a:xfrm>
                  <a:off x="693818" y="3351370"/>
                  <a:ext cx="40277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p:sp>
              <p:nvSpPr>
                <p:cNvPr id="30" name="TextBox 29">
                  <a:extLst>
                    <a:ext uri="{FF2B5EF4-FFF2-40B4-BE49-F238E27FC236}">
                      <a16:creationId xmlns:a16="http://schemas.microsoft.com/office/drawing/2014/main" id="{C26960AD-F207-4FF3-B660-75381A21B27C}"/>
                    </a:ext>
                  </a:extLst>
                </p:cNvPr>
                <p:cNvSpPr txBox="1">
                  <a:spLocks noRot="1" noChangeAspect="1" noMove="1" noResize="1" noEditPoints="1" noAdjustHandles="1" noChangeArrowheads="1" noChangeShapeType="1" noTextEdit="1"/>
                </p:cNvSpPr>
                <p:nvPr/>
              </p:nvSpPr>
              <p:spPr>
                <a:xfrm>
                  <a:off x="693818" y="3351370"/>
                  <a:ext cx="40277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3F51C36C-831C-4E78-BD76-CCF96EFD5D84}"/>
                    </a:ext>
                  </a:extLst>
                </p:cNvPr>
                <p:cNvSpPr txBox="1"/>
                <p:nvPr/>
              </p:nvSpPr>
              <p:spPr>
                <a:xfrm>
                  <a:off x="674913" y="3942434"/>
                  <a:ext cx="40277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p:sp>
              <p:nvSpPr>
                <p:cNvPr id="31" name="TextBox 30">
                  <a:extLst>
                    <a:ext uri="{FF2B5EF4-FFF2-40B4-BE49-F238E27FC236}">
                      <a16:creationId xmlns:a16="http://schemas.microsoft.com/office/drawing/2014/main" id="{3F51C36C-831C-4E78-BD76-CCF96EFD5D84}"/>
                    </a:ext>
                  </a:extLst>
                </p:cNvPr>
                <p:cNvSpPr txBox="1">
                  <a:spLocks noRot="1" noChangeAspect="1" noMove="1" noResize="1" noEditPoints="1" noAdjustHandles="1" noChangeArrowheads="1" noChangeShapeType="1" noTextEdit="1"/>
                </p:cNvSpPr>
                <p:nvPr/>
              </p:nvSpPr>
              <p:spPr>
                <a:xfrm>
                  <a:off x="674913" y="3942434"/>
                  <a:ext cx="40277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36D66AEA-374D-425B-988B-41E4D3B32DD6}"/>
                    </a:ext>
                  </a:extLst>
                </p:cNvPr>
                <p:cNvSpPr txBox="1"/>
                <p:nvPr/>
              </p:nvSpPr>
              <p:spPr>
                <a:xfrm>
                  <a:off x="291046" y="4527595"/>
                  <a:ext cx="40277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p:txBody>
            </p:sp>
          </mc:Choice>
          <mc:Fallback>
            <p:sp>
              <p:nvSpPr>
                <p:cNvPr id="32" name="TextBox 31">
                  <a:extLst>
                    <a:ext uri="{FF2B5EF4-FFF2-40B4-BE49-F238E27FC236}">
                      <a16:creationId xmlns:a16="http://schemas.microsoft.com/office/drawing/2014/main" id="{36D66AEA-374D-425B-988B-41E4D3B32DD6}"/>
                    </a:ext>
                  </a:extLst>
                </p:cNvPr>
                <p:cNvSpPr txBox="1">
                  <a:spLocks noRot="1" noChangeAspect="1" noMove="1" noResize="1" noEditPoints="1" noAdjustHandles="1" noChangeArrowheads="1" noChangeShapeType="1" noTextEdit="1"/>
                </p:cNvSpPr>
                <p:nvPr/>
              </p:nvSpPr>
              <p:spPr>
                <a:xfrm>
                  <a:off x="291046" y="4527595"/>
                  <a:ext cx="40277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4FF42499-BFAB-4FBB-92F3-631AF36FCCAC}"/>
                    </a:ext>
                  </a:extLst>
                </p:cNvPr>
                <p:cNvSpPr txBox="1"/>
                <p:nvPr/>
              </p:nvSpPr>
              <p:spPr>
                <a:xfrm>
                  <a:off x="3545872" y="4488538"/>
                  <a:ext cx="50074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p:txBody>
            </p:sp>
          </mc:Choice>
          <mc:Fallback>
            <p:sp>
              <p:nvSpPr>
                <p:cNvPr id="33" name="TextBox 32">
                  <a:extLst>
                    <a:ext uri="{FF2B5EF4-FFF2-40B4-BE49-F238E27FC236}">
                      <a16:creationId xmlns:a16="http://schemas.microsoft.com/office/drawing/2014/main" id="{4FF42499-BFAB-4FBB-92F3-631AF36FCCAC}"/>
                    </a:ext>
                  </a:extLst>
                </p:cNvPr>
                <p:cNvSpPr txBox="1">
                  <a:spLocks noRot="1" noChangeAspect="1" noMove="1" noResize="1" noEditPoints="1" noAdjustHandles="1" noChangeArrowheads="1" noChangeShapeType="1" noTextEdit="1"/>
                </p:cNvSpPr>
                <p:nvPr/>
              </p:nvSpPr>
              <p:spPr>
                <a:xfrm>
                  <a:off x="3545872" y="4488538"/>
                  <a:ext cx="500743" cy="369332"/>
                </a:xfrm>
                <a:prstGeom prst="rect">
                  <a:avLst/>
                </a:prstGeom>
                <a:blipFill>
                  <a:blip r:embed="rId7"/>
                  <a:stretch>
                    <a:fillRect r="-59756"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DFA608C-C2D1-4508-85F2-74B263991AB6}"/>
                    </a:ext>
                  </a:extLst>
                </p:cNvPr>
                <p:cNvSpPr txBox="1"/>
                <p:nvPr/>
              </p:nvSpPr>
              <p:spPr>
                <a:xfrm>
                  <a:off x="2280850" y="2978314"/>
                  <a:ext cx="50074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34" name="TextBox 33">
                  <a:extLst>
                    <a:ext uri="{FF2B5EF4-FFF2-40B4-BE49-F238E27FC236}">
                      <a16:creationId xmlns:a16="http://schemas.microsoft.com/office/drawing/2014/main" id="{BDFA608C-C2D1-4508-85F2-74B263991AB6}"/>
                    </a:ext>
                  </a:extLst>
                </p:cNvPr>
                <p:cNvSpPr txBox="1">
                  <a:spLocks noRot="1" noChangeAspect="1" noMove="1" noResize="1" noEditPoints="1" noAdjustHandles="1" noChangeArrowheads="1" noChangeShapeType="1" noTextEdit="1"/>
                </p:cNvSpPr>
                <p:nvPr/>
              </p:nvSpPr>
              <p:spPr>
                <a:xfrm>
                  <a:off x="2280850" y="2978314"/>
                  <a:ext cx="500743" cy="369332"/>
                </a:xfrm>
                <a:prstGeom prst="rect">
                  <a:avLst/>
                </a:prstGeom>
                <a:blipFill>
                  <a:blip r:embed="rId8"/>
                  <a:stretch>
                    <a:fillRect r="-70732"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6233A37D-584D-4253-86AD-0C21DCD6FB9A}"/>
                    </a:ext>
                  </a:extLst>
                </p:cNvPr>
                <p:cNvSpPr txBox="1"/>
                <p:nvPr/>
              </p:nvSpPr>
              <p:spPr>
                <a:xfrm>
                  <a:off x="2971799" y="3892135"/>
                  <a:ext cx="50074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35" name="TextBox 34">
                  <a:extLst>
                    <a:ext uri="{FF2B5EF4-FFF2-40B4-BE49-F238E27FC236}">
                      <a16:creationId xmlns:a16="http://schemas.microsoft.com/office/drawing/2014/main" id="{6233A37D-584D-4253-86AD-0C21DCD6FB9A}"/>
                    </a:ext>
                  </a:extLst>
                </p:cNvPr>
                <p:cNvSpPr txBox="1">
                  <a:spLocks noRot="1" noChangeAspect="1" noMove="1" noResize="1" noEditPoints="1" noAdjustHandles="1" noChangeArrowheads="1" noChangeShapeType="1" noTextEdit="1"/>
                </p:cNvSpPr>
                <p:nvPr/>
              </p:nvSpPr>
              <p:spPr>
                <a:xfrm>
                  <a:off x="2971799" y="3892135"/>
                  <a:ext cx="500743" cy="369332"/>
                </a:xfrm>
                <a:prstGeom prst="rect">
                  <a:avLst/>
                </a:prstGeom>
                <a:blipFill>
                  <a:blip r:embed="rId9"/>
                  <a:stretch>
                    <a:fillRect r="-162195" b="-13115"/>
                  </a:stretch>
                </a:blipFill>
              </p:spPr>
              <p:txBody>
                <a:bodyPr/>
                <a:lstStyle/>
                <a:p>
                  <a:r>
                    <a:rPr lang="en-US">
                      <a:noFill/>
                    </a:rPr>
                    <a:t> </a:t>
                  </a:r>
                </a:p>
              </p:txBody>
            </p:sp>
          </mc:Fallback>
        </mc:AlternateContent>
      </p:grpSp>
    </p:spTree>
    <p:extLst>
      <p:ext uri="{BB962C8B-B14F-4D97-AF65-F5344CB8AC3E}">
        <p14:creationId xmlns:p14="http://schemas.microsoft.com/office/powerpoint/2010/main" val="195107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734602E-D064-497E-BE09-DD7DEC27EB1B}"/>
                  </a:ext>
                </a:extLst>
              </p:cNvPr>
              <p:cNvSpPr>
                <a:spLocks noGrp="1"/>
              </p:cNvSpPr>
              <p:nvPr>
                <p:ph type="title"/>
              </p:nvPr>
            </p:nvSpPr>
            <p:spPr/>
            <p:txBody>
              <a:bodyPr/>
              <a:lstStyle/>
              <a:p>
                <a:r>
                  <a:rPr lang="en-US" dirty="0"/>
                  <a:t>Action-Value Function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0734602E-D064-497E-BE09-DD7DEC27EB1B}"/>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0B6F49-BBF7-4B25-9C6E-87DC5ABF380A}"/>
                  </a:ext>
                </a:extLst>
              </p:cNvPr>
              <p:cNvSpPr>
                <a:spLocks noGrp="1"/>
              </p:cNvSpPr>
              <p:nvPr>
                <p:ph idx="1"/>
              </p:nvPr>
            </p:nvSpPr>
            <p:spPr/>
            <p:txBody>
              <a:bodyPr>
                <a:normAutofit fontScale="92500" lnSpcReduction="20000"/>
              </a:bodyPr>
              <a:lstStyle/>
              <a:p>
                <a14:m>
                  <m:oMath xmlns:m="http://schemas.openxmlformats.org/officeDocument/2006/math">
                    <m:r>
                      <a:rPr lang="en-US" i="1" smtClean="0">
                        <a:latin typeface="Cambria Math" panose="02040503050406030204" pitchFamily="18" charset="0"/>
                      </a:rPr>
                      <m:t>𝑞</m:t>
                    </m:r>
                    <m:r>
                      <a:rPr lang="en-US" i="1" smtClean="0">
                        <a:latin typeface="Cambria Math" panose="02040503050406030204" pitchFamily="18" charset="0"/>
                      </a:rPr>
                      <m:t>(</m:t>
                    </m:r>
                    <m:r>
                      <a:rPr lang="en-US" i="1" smtClean="0">
                        <a:latin typeface="Cambria Math" panose="02040503050406030204" pitchFamily="18" charset="0"/>
                      </a:rPr>
                      <m:t>𝑠</m:t>
                    </m:r>
                    <m:r>
                      <a:rPr lang="en-US" i="1" smtClean="0">
                        <a:latin typeface="Cambria Math" panose="02040503050406030204" pitchFamily="18" charset="0"/>
                      </a:rPr>
                      <m:t>,</m:t>
                    </m:r>
                    <m:r>
                      <a:rPr lang="en-US" i="1" smtClean="0">
                        <a:latin typeface="Cambria Math" panose="02040503050406030204" pitchFamily="18" charset="0"/>
                      </a:rPr>
                      <m:t>𝑎</m:t>
                    </m:r>
                    <m:r>
                      <a:rPr lang="en-US" i="1" smtClean="0">
                        <a:latin typeface="Cambria Math" panose="02040503050406030204" pitchFamily="18" charset="0"/>
                      </a:rPr>
                      <m:t>)</m:t>
                    </m:r>
                  </m:oMath>
                </a14:m>
                <a:r>
                  <a:rPr lang="en-US" dirty="0"/>
                  <a:t> is </a:t>
                </a:r>
                <a:r>
                  <a:rPr lang="en-US" dirty="0">
                    <a:solidFill>
                      <a:schemeClr val="accent1"/>
                    </a:solidFill>
                  </a:rPr>
                  <a:t>expected return conditional on state and action</a:t>
                </a:r>
              </a:p>
              <a:p>
                <a:pPr lvl="1"/>
                <a:r>
                  <a:rPr lang="en-US" dirty="0">
                    <a:solidFill>
                      <a:schemeClr val="accent1"/>
                    </a:solidFill>
                  </a:rPr>
                  <a:t>Value of following policy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π</m:t>
                    </m:r>
                    <m:r>
                      <a:rPr lang="en-US" b="0" i="1" smtClean="0">
                        <a:latin typeface="Cambria Math" panose="02040503050406030204" pitchFamily="18" charset="0"/>
                        <a:ea typeface="Cambria Math" panose="02040503050406030204" pitchFamily="18" charset="0"/>
                      </a:rPr>
                      <m:t> </m:t>
                    </m:r>
                  </m:oMath>
                </a14:m>
                <a:r>
                  <a:rPr lang="en-US" dirty="0">
                    <a:solidFill>
                      <a:schemeClr val="accent1"/>
                    </a:solidFill>
                  </a:rPr>
                  <a:t>after </a:t>
                </a:r>
                <a:r>
                  <a:rPr lang="en-US" dirty="0"/>
                  <a:t>committing</a:t>
                </a:r>
                <a:r>
                  <a:rPr lang="en-US" dirty="0">
                    <a:solidFill>
                      <a:schemeClr val="accent1"/>
                    </a:solidFill>
                  </a:rPr>
                  <a:t>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dirty="0">
                    <a:solidFill>
                      <a:schemeClr val="accent1"/>
                    </a:solidFill>
                  </a:rPr>
                  <a:t> action in state</a:t>
                </a:r>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𝑠</m:t>
                    </m:r>
                  </m:oMath>
                </a14:m>
                <a:endParaRPr lang="en-US"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𝜋</m:t>
                          </m:r>
                        </m:sub>
                      </m:sSub>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𝑎</m:t>
                          </m:r>
                        </m:e>
                      </m:d>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𝐺</m:t>
                              </m:r>
                            </m:e>
                            <m:sub>
                              <m:r>
                                <a:rPr lang="en-US" sz="1800" i="1">
                                  <a:latin typeface="Cambria Math" panose="02040503050406030204" pitchFamily="18" charset="0"/>
                                  <a:ea typeface="Cambria Math" panose="02040503050406030204" pitchFamily="18" charset="0"/>
                                </a:rPr>
                                <m:t>𝑡</m:t>
                              </m:r>
                            </m:sub>
                          </m:sSub>
                        </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𝑠</m:t>
                          </m:r>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𝐴</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e>
                      </m:d>
                    </m:oMath>
                  </m:oMathPara>
                </a14:m>
                <a:endParaRPr lang="en-US" sz="1800" dirty="0">
                  <a:ea typeface="Cambria Math" panose="02040503050406030204" pitchFamily="18" charset="0"/>
                </a:endParaRPr>
              </a:p>
              <a:p>
                <a:pPr marL="0" indent="0">
                  <a:buNone/>
                </a:pPr>
                <a:endParaRPr lang="en-US" sz="180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ea typeface="Cambria Math" panose="02040503050406030204" pitchFamily="18" charset="0"/>
                            </a:rPr>
                            <m:t>𝜋</m:t>
                          </m:r>
                        </m:sub>
                      </m:sSub>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𝛾</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𝐺</m:t>
                              </m:r>
                            </m:e>
                            <m:sub>
                              <m:r>
                                <a:rPr lang="en-US" sz="1800" i="1">
                                  <a:latin typeface="Cambria Math" panose="02040503050406030204" pitchFamily="18" charset="0"/>
                                  <a:ea typeface="Cambria Math" panose="02040503050406030204" pitchFamily="18" charset="0"/>
                                </a:rPr>
                                <m:t>𝑡</m:t>
                              </m:r>
                              <m:r>
                                <a:rPr lang="en-US" sz="1800" i="1">
                                  <a:latin typeface="Cambria Math" panose="02040503050406030204" pitchFamily="18" charset="0"/>
                                  <a:ea typeface="Cambria Math" panose="02040503050406030204" pitchFamily="18" charset="0"/>
                                </a:rPr>
                                <m:t>+1</m:t>
                              </m:r>
                            </m:sub>
                          </m:sSub>
                        </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𝑠</m:t>
                          </m:r>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𝐴</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e>
                      </m:d>
                    </m:oMath>
                  </m:oMathPara>
                </a14:m>
                <a:endParaRPr lang="en-US" sz="1800" i="1" dirty="0">
                  <a:latin typeface="Cambria Math" panose="02040503050406030204" pitchFamily="18" charset="0"/>
                  <a:ea typeface="Cambria Math" panose="02040503050406030204" pitchFamily="18" charset="0"/>
                </a:endParaRPr>
              </a:p>
              <a:p>
                <a:pPr marL="0" indent="0">
                  <a:buNone/>
                </a:pPr>
                <a:endParaRPr lang="en-US" sz="18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                                                         =</m:t>
                      </m:r>
                      <m:nary>
                        <m:naryPr>
                          <m:chr m:val="∑"/>
                          <m:supHide m:val="on"/>
                          <m:ctrlPr>
                            <a:rPr lang="en-US" sz="1800" i="1">
                              <a:latin typeface="Cambria Math" panose="02040503050406030204" pitchFamily="18" charset="0"/>
                              <a:ea typeface="Cambria Math" panose="02040503050406030204" pitchFamily="18" charset="0"/>
                            </a:rPr>
                          </m:ctrlPr>
                        </m:naryPr>
                        <m:sub>
                          <m:r>
                            <m:rPr>
                              <m:brk m:alnAt="7"/>
                            </m:rPr>
                            <a:rPr lang="en-US" sz="1800" i="1">
                              <a:latin typeface="Cambria Math" panose="02040503050406030204" pitchFamily="18" charset="0"/>
                              <a:ea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𝑠</m:t>
                          </m:r>
                          <m:r>
                            <a:rPr lang="en-US" sz="1800" i="1">
                              <a:latin typeface="Cambria Math" panose="02040503050406030204" pitchFamily="18" charset="0"/>
                              <a:ea typeface="Cambria Math" panose="02040503050406030204" pitchFamily="18" charset="0"/>
                            </a:rPr>
                            <m:t>′</m:t>
                          </m:r>
                        </m:sub>
                        <m:sup/>
                        <m:e>
                          <m:r>
                            <a:rPr lang="en-US" sz="1800" i="1">
                              <a:latin typeface="Cambria Math" panose="02040503050406030204" pitchFamily="18" charset="0"/>
                              <a:ea typeface="Cambria Math" panose="02040503050406030204" pitchFamily="18" charset="0"/>
                            </a:rPr>
                            <m:t>𝑝</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𝑠</m:t>
                                  </m:r>
                                </m:e>
                                <m:sup>
                                  <m:r>
                                    <a:rPr lang="en-US" sz="1800" i="1">
                                      <a:latin typeface="Cambria Math" panose="02040503050406030204" pitchFamily="18" charset="0"/>
                                      <a:ea typeface="Cambria Math" panose="02040503050406030204" pitchFamily="18" charset="0"/>
                                    </a:rPr>
                                    <m:t>′</m:t>
                                  </m:r>
                                </m:sup>
                              </m:sSup>
                            </m:e>
                            <m:e>
                              <m:r>
                                <a:rPr lang="en-US" sz="1800" i="1">
                                  <a:latin typeface="Cambria Math" panose="02040503050406030204" pitchFamily="18" charset="0"/>
                                  <a:ea typeface="Cambria Math" panose="02040503050406030204" pitchFamily="18" charset="0"/>
                                </a:rPr>
                                <m:t>𝑠</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e>
                          </m:d>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𝛾</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ea typeface="Cambria Math" panose="02040503050406030204" pitchFamily="18" charset="0"/>
                                </a:rPr>
                                <m:t>𝜋</m:t>
                              </m:r>
                            </m:sub>
                          </m:sSub>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𝐺</m:t>
                                  </m:r>
                                </m:e>
                                <m:sub>
                                  <m:r>
                                    <a:rPr lang="en-US" sz="1800" i="1">
                                      <a:latin typeface="Cambria Math" panose="02040503050406030204" pitchFamily="18" charset="0"/>
                                      <a:ea typeface="Cambria Math" panose="02040503050406030204" pitchFamily="18" charset="0"/>
                                    </a:rPr>
                                    <m:t>𝑡</m:t>
                                  </m:r>
                                  <m:r>
                                    <a:rPr lang="en-US" sz="1800" i="1">
                                      <a:latin typeface="Cambria Math" panose="02040503050406030204" pitchFamily="18" charset="0"/>
                                      <a:ea typeface="Cambria Math" panose="02040503050406030204" pitchFamily="18" charset="0"/>
                                    </a:rPr>
                                    <m:t>+1</m:t>
                                  </m:r>
                                </m:sub>
                              </m:sSub>
                            </m:e>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𝑆</m:t>
                                  </m:r>
                                </m:e>
                                <m:sub>
                                  <m:r>
                                    <a:rPr lang="en-US" sz="1800" i="1">
                                      <a:latin typeface="Cambria Math" panose="02040503050406030204" pitchFamily="18" charset="0"/>
                                      <a:ea typeface="Cambria Math" panose="02040503050406030204" pitchFamily="18" charset="0"/>
                                    </a:rPr>
                                    <m:t>𝑡</m:t>
                                  </m:r>
                                  <m:r>
                                    <a:rPr lang="en-US" sz="1800" i="1">
                                      <a:latin typeface="Cambria Math" panose="02040503050406030204" pitchFamily="18" charset="0"/>
                                      <a:ea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𝑠</m:t>
                                  </m:r>
                                </m:e>
                                <m:sup>
                                  <m:r>
                                    <a:rPr lang="en-US" sz="1800" i="1">
                                      <a:latin typeface="Cambria Math" panose="02040503050406030204" pitchFamily="18" charset="0"/>
                                      <a:ea typeface="Cambria Math" panose="02040503050406030204" pitchFamily="18" charset="0"/>
                                    </a:rPr>
                                    <m:t>′</m:t>
                                  </m:r>
                                </m:sup>
                              </m:sSup>
                            </m:e>
                          </m:d>
                        </m:e>
                      </m:nary>
                    </m:oMath>
                  </m:oMathPara>
                </a14:m>
                <a:endParaRPr lang="en-US" sz="180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𝜋</m:t>
                          </m:r>
                        </m:sub>
                      </m:sSub>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𝑎</m:t>
                          </m:r>
                        </m:e>
                      </m:d>
                      <m:r>
                        <a:rPr lang="en-US" sz="1800" i="1">
                          <a:latin typeface="Cambria Math" panose="02040503050406030204" pitchFamily="18" charset="0"/>
                          <a:ea typeface="Cambria Math" panose="02040503050406030204" pitchFamily="18" charset="0"/>
                        </a:rPr>
                        <m:t>=</m:t>
                      </m:r>
                      <m:nary>
                        <m:naryPr>
                          <m:chr m:val="∑"/>
                          <m:supHide m:val="on"/>
                          <m:ctrlPr>
                            <a:rPr lang="en-US" sz="1800" i="1">
                              <a:latin typeface="Cambria Math" panose="02040503050406030204" pitchFamily="18" charset="0"/>
                              <a:ea typeface="Cambria Math" panose="02040503050406030204" pitchFamily="18" charset="0"/>
                            </a:rPr>
                          </m:ctrlPr>
                        </m:naryPr>
                        <m:sub>
                          <m:r>
                            <m:rPr>
                              <m:brk m:alnAt="7"/>
                            </m:rPr>
                            <a:rPr lang="en-US" sz="1800" i="1">
                              <a:latin typeface="Cambria Math" panose="02040503050406030204" pitchFamily="18" charset="0"/>
                              <a:ea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𝑠</m:t>
                          </m:r>
                          <m:r>
                            <a:rPr lang="en-US" sz="1800" i="1">
                              <a:latin typeface="Cambria Math" panose="02040503050406030204" pitchFamily="18" charset="0"/>
                              <a:ea typeface="Cambria Math" panose="02040503050406030204" pitchFamily="18" charset="0"/>
                            </a:rPr>
                            <m:t>′</m:t>
                          </m:r>
                        </m:sub>
                        <m:sup/>
                        <m:e>
                          <m:r>
                            <a:rPr lang="en-US" sz="1800" i="1">
                              <a:latin typeface="Cambria Math" panose="02040503050406030204" pitchFamily="18" charset="0"/>
                              <a:ea typeface="Cambria Math" panose="02040503050406030204" pitchFamily="18" charset="0"/>
                            </a:rPr>
                            <m:t>𝑝</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𝑠</m:t>
                                  </m:r>
                                </m:e>
                                <m:sup>
                                  <m:r>
                                    <a:rPr lang="en-US" sz="1800" i="1">
                                      <a:latin typeface="Cambria Math" panose="02040503050406030204" pitchFamily="18" charset="0"/>
                                      <a:ea typeface="Cambria Math" panose="02040503050406030204" pitchFamily="18" charset="0"/>
                                    </a:rPr>
                                    <m:t>′</m:t>
                                  </m:r>
                                </m:sup>
                              </m:sSup>
                            </m:e>
                            <m:e>
                              <m:r>
                                <a:rPr lang="en-US" sz="1800" i="1">
                                  <a:latin typeface="Cambria Math" panose="02040503050406030204" pitchFamily="18" charset="0"/>
                                  <a:ea typeface="Cambria Math" panose="02040503050406030204" pitchFamily="18" charset="0"/>
                                </a:rPr>
                                <m:t>𝑠</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e>
                          </m:d>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𝛾</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𝑣</m:t>
                              </m:r>
                            </m:e>
                            <m:sub>
                              <m:r>
                                <a:rPr lang="en-US" sz="1800" i="1">
                                  <a:latin typeface="Cambria Math" panose="02040503050406030204" pitchFamily="18" charset="0"/>
                                  <a:ea typeface="Cambria Math" panose="02040503050406030204" pitchFamily="18" charset="0"/>
                                </a:rPr>
                                <m:t>𝜋</m:t>
                              </m:r>
                            </m:sub>
                          </m:sSub>
                          <m:d>
                            <m:dPr>
                              <m:ctrlPr>
                                <a:rPr lang="en-US" sz="1800" i="1">
                                  <a:latin typeface="Cambria Math" panose="02040503050406030204" pitchFamily="18" charset="0"/>
                                  <a:ea typeface="Cambria Math" panose="02040503050406030204" pitchFamily="18" charset="0"/>
                                </a:rPr>
                              </m:ctrlPr>
                            </m:dPr>
                            <m:e>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𝑠</m:t>
                                  </m:r>
                                </m:e>
                                <m:sup>
                                  <m:r>
                                    <a:rPr lang="en-US" sz="1800" i="1">
                                      <a:latin typeface="Cambria Math" panose="02040503050406030204" pitchFamily="18" charset="0"/>
                                      <a:ea typeface="Cambria Math" panose="02040503050406030204" pitchFamily="18" charset="0"/>
                                    </a:rPr>
                                    <m:t>′</m:t>
                                  </m:r>
                                </m:sup>
                              </m:sSup>
                            </m:e>
                          </m:d>
                          <m:r>
                            <a:rPr lang="en-US" sz="1800" i="1">
                              <a:latin typeface="Cambria Math" panose="02040503050406030204" pitchFamily="18" charset="0"/>
                              <a:ea typeface="Cambria Math" panose="02040503050406030204" pitchFamily="18" charset="0"/>
                            </a:rPr>
                            <m:t>] </m:t>
                          </m:r>
                        </m:e>
                      </m:nary>
                    </m:oMath>
                  </m:oMathPara>
                </a14:m>
                <a:endParaRPr lang="en-US" dirty="0"/>
              </a:p>
              <a:p>
                <a:pPr lvl="1"/>
                <a:endParaRPr lang="en-US" dirty="0"/>
              </a:p>
              <a:p>
                <a:pPr lvl="1"/>
                <a:r>
                  <a:rPr lang="en-US" dirty="0"/>
                  <a:t>We can write a recursion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a14:m>
                <a:endParaRPr lang="en-US" dirty="0"/>
              </a:p>
              <a:p>
                <a:pPr marL="914400" lvl="2"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b="0" i="1" smtClean="0">
                          <a:latin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ub>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e>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nary>
                            <m:naryPr>
                              <m:chr m:val="∑"/>
                              <m:supHide m:val="on"/>
                              <m:ctrlPr>
                                <a:rPr lang="en-US" i="1">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ub>
                            <m:sup/>
                            <m:e>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e>
                          </m:nary>
                          <m:r>
                            <a:rPr lang="en-US" i="1">
                              <a:latin typeface="Cambria Math" panose="02040503050406030204" pitchFamily="18" charset="0"/>
                              <a:ea typeface="Cambria Math" panose="02040503050406030204" pitchFamily="18" charset="0"/>
                            </a:rPr>
                            <m:t>] </m:t>
                          </m:r>
                        </m:e>
                      </m:nary>
                    </m:oMath>
                  </m:oMathPara>
                </a14:m>
                <a:endParaRPr lang="en-US" sz="1400" dirty="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D90B6F49-BBF7-4B25-9C6E-87DC5ABF380A}"/>
                  </a:ext>
                </a:extLst>
              </p:cNvPr>
              <p:cNvSpPr>
                <a:spLocks noGrp="1" noRot="1" noChangeAspect="1" noMove="1" noResize="1" noEditPoints="1" noAdjustHandles="1" noChangeArrowheads="1" noChangeShapeType="1" noTextEdit="1"/>
              </p:cNvSpPr>
              <p:nvPr>
                <p:ph idx="1"/>
              </p:nvPr>
            </p:nvSpPr>
            <p:spPr>
              <a:blipFill>
                <a:blip r:embed="rId3"/>
                <a:stretch>
                  <a:fillRect t="-3501"/>
                </a:stretch>
              </a:blipFill>
            </p:spPr>
            <p:txBody>
              <a:bodyPr/>
              <a:lstStyle/>
              <a:p>
                <a:r>
                  <a:rPr lang="en-US">
                    <a:noFill/>
                  </a:rPr>
                  <a:t> </a:t>
                </a:r>
              </a:p>
            </p:txBody>
          </p:sp>
        </mc:Fallback>
      </mc:AlternateContent>
    </p:spTree>
    <p:extLst>
      <p:ext uri="{BB962C8B-B14F-4D97-AF65-F5344CB8AC3E}">
        <p14:creationId xmlns:p14="http://schemas.microsoft.com/office/powerpoint/2010/main" val="4026907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1B4A-516D-46E6-B170-C949F14FE369}"/>
              </a:ext>
            </a:extLst>
          </p:cNvPr>
          <p:cNvSpPr>
            <a:spLocks noGrp="1"/>
          </p:cNvSpPr>
          <p:nvPr>
            <p:ph type="title"/>
          </p:nvPr>
        </p:nvSpPr>
        <p:spPr/>
        <p:txBody>
          <a:bodyPr/>
          <a:lstStyle/>
          <a:p>
            <a:r>
              <a:rPr lang="en-US" dirty="0"/>
              <a:t>Workshop Format  </a:t>
            </a:r>
          </a:p>
        </p:txBody>
      </p:sp>
      <p:sp>
        <p:nvSpPr>
          <p:cNvPr id="3" name="Content Placeholder 2">
            <a:extLst>
              <a:ext uri="{FF2B5EF4-FFF2-40B4-BE49-F238E27FC236}">
                <a16:creationId xmlns:a16="http://schemas.microsoft.com/office/drawing/2014/main" id="{8908F690-B7AF-47D0-8CDD-09EB5176DE16}"/>
              </a:ext>
            </a:extLst>
          </p:cNvPr>
          <p:cNvSpPr>
            <a:spLocks noGrp="1"/>
          </p:cNvSpPr>
          <p:nvPr>
            <p:ph idx="1"/>
          </p:nvPr>
        </p:nvSpPr>
        <p:spPr/>
        <p:txBody>
          <a:bodyPr>
            <a:normAutofit/>
          </a:bodyPr>
          <a:lstStyle/>
          <a:p>
            <a:r>
              <a:rPr lang="en-US" dirty="0"/>
              <a:t>1.25 hour for RL background </a:t>
            </a:r>
          </a:p>
          <a:p>
            <a:r>
              <a:rPr lang="en-US" dirty="0"/>
              <a:t>1.75 hour practical working on a set of problems</a:t>
            </a:r>
          </a:p>
          <a:p>
            <a:pPr lvl="1"/>
            <a:r>
              <a:rPr lang="en-US" dirty="0"/>
              <a:t>(simple) Taxi environment (tabular Q-learning, discrete)</a:t>
            </a:r>
          </a:p>
          <a:p>
            <a:pPr lvl="1"/>
            <a:r>
              <a:rPr lang="en-US" dirty="0"/>
              <a:t>(medium) Mount Car environment (tabular Q-learning, continuous)</a:t>
            </a:r>
          </a:p>
          <a:p>
            <a:pPr lvl="1"/>
            <a:r>
              <a:rPr lang="en-US" dirty="0"/>
              <a:t>(hard) Atari breakout game (DQN using function approximation)</a:t>
            </a:r>
          </a:p>
          <a:p>
            <a:r>
              <a:rPr lang="en-US" dirty="0">
                <a:solidFill>
                  <a:schemeClr val="accent1"/>
                </a:solidFill>
              </a:rPr>
              <a:t>Make sure you have the VirtualBox VM!</a:t>
            </a:r>
          </a:p>
          <a:p>
            <a:r>
              <a:rPr lang="en-US" dirty="0"/>
              <a:t>No assumed prior knowledge of RL</a:t>
            </a:r>
          </a:p>
        </p:txBody>
      </p:sp>
    </p:spTree>
    <p:extLst>
      <p:ext uri="{BB962C8B-B14F-4D97-AF65-F5344CB8AC3E}">
        <p14:creationId xmlns:p14="http://schemas.microsoft.com/office/powerpoint/2010/main" val="716965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EE865-C1C7-459E-BF9F-70A0ACF75397}"/>
              </a:ext>
            </a:extLst>
          </p:cNvPr>
          <p:cNvSpPr>
            <a:spLocks noGrp="1"/>
          </p:cNvSpPr>
          <p:nvPr>
            <p:ph type="title"/>
          </p:nvPr>
        </p:nvSpPr>
        <p:spPr/>
        <p:txBody>
          <a:bodyPr/>
          <a:lstStyle/>
          <a:p>
            <a:r>
              <a:rPr lang="en-US" dirty="0"/>
              <a:t>Optimal Policy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1F570D-3D04-4F20-9E6C-3BF91CB9C7C4}"/>
                  </a:ext>
                </a:extLst>
              </p:cNvPr>
              <p:cNvSpPr>
                <a:spLocks noGrp="1"/>
              </p:cNvSpPr>
              <p:nvPr>
                <p:ph idx="1"/>
              </p:nvPr>
            </p:nvSpPr>
            <p:spPr>
              <a:xfrm>
                <a:off x="838200" y="1780155"/>
                <a:ext cx="10515600" cy="4351338"/>
              </a:xfrm>
            </p:spPr>
            <p:txBody>
              <a:bodyPr>
                <a:normAutofit/>
              </a:bodyPr>
              <a:lstStyle/>
              <a:p>
                <a:r>
                  <a:rPr lang="en-US" dirty="0"/>
                  <a:t>Best policy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m:t>
                        </m:r>
                      </m:sub>
                    </m:sSub>
                  </m:oMath>
                </a14:m>
                <a:r>
                  <a:rPr lang="en-US" dirty="0"/>
                  <a:t> is better or equal to any other policy</a:t>
                </a:r>
              </a:p>
              <a:p>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m:t>
                    </m:r>
                  </m:oMath>
                </a14:m>
                <a:endParaRPr lang="en-US" b="0" dirty="0">
                  <a:ea typeface="Cambria Math" panose="02040503050406030204" pitchFamily="18" charset="0"/>
                </a:endParaRPr>
              </a:p>
              <a:p>
                <a:r>
                  <a:rPr lang="en-US" dirty="0"/>
                  <a:t>In any finite MDP there is always at least one deterministic optimal policy</a:t>
                </a:r>
              </a:p>
              <a:p>
                <a:r>
                  <a:rPr lang="en-US" dirty="0"/>
                  <a:t>Use optimal policy from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oMath>
                </a14:m>
                <a:endParaRPr lang="en-US" b="0" dirty="0"/>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ea typeface="Cambria Math" panose="02040503050406030204" pitchFamily="18" charset="0"/>
                                </a:rPr>
                                <m:t>𝜋</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func>
                    </m:oMath>
                  </m:oMathPara>
                </a14:m>
                <a:endParaRPr lang="en-US" dirty="0"/>
              </a:p>
            </p:txBody>
          </p:sp>
        </mc:Choice>
        <mc:Fallback>
          <p:sp>
            <p:nvSpPr>
              <p:cNvPr id="3" name="Content Placeholder 2">
                <a:extLst>
                  <a:ext uri="{FF2B5EF4-FFF2-40B4-BE49-F238E27FC236}">
                    <a16:creationId xmlns:a16="http://schemas.microsoft.com/office/drawing/2014/main" id="{0B1F570D-3D04-4F20-9E6C-3BF91CB9C7C4}"/>
                  </a:ext>
                </a:extLst>
              </p:cNvPr>
              <p:cNvSpPr>
                <a:spLocks noGrp="1" noRot="1" noChangeAspect="1" noMove="1" noResize="1" noEditPoints="1" noAdjustHandles="1" noChangeArrowheads="1" noChangeShapeType="1" noTextEdit="1"/>
              </p:cNvSpPr>
              <p:nvPr>
                <p:ph idx="1"/>
              </p:nvPr>
            </p:nvSpPr>
            <p:spPr>
              <a:xfrm>
                <a:off x="838200" y="1780155"/>
                <a:ext cx="10515600" cy="4351338"/>
              </a:xfrm>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528041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F7891FA-A372-47F8-B9B8-3DF093C03B19}"/>
                  </a:ext>
                </a:extLst>
              </p:cNvPr>
              <p:cNvSpPr>
                <a:spLocks noGrp="1"/>
              </p:cNvSpPr>
              <p:nvPr>
                <p:ph type="title"/>
              </p:nvPr>
            </p:nvSpPr>
            <p:spPr/>
            <p:txBody>
              <a:bodyPr/>
              <a:lstStyle/>
              <a:p>
                <a:r>
                  <a:rPr lang="en-US" dirty="0"/>
                  <a:t>Bellman optimality equation for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5F7891FA-A372-47F8-B9B8-3DF093C03B19}"/>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2721E530-5A1F-4AAB-A228-9ACDE51817AB}"/>
                  </a:ext>
                </a:extLst>
              </p:cNvPr>
              <p:cNvSpPr>
                <a:spLocks noGrp="1"/>
              </p:cNvSpPr>
              <p:nvPr>
                <p:ph idx="1"/>
              </p:nvPr>
            </p:nvSpPr>
            <p:spPr>
              <a:xfrm>
                <a:off x="838200" y="1780155"/>
                <a:ext cx="10515600" cy="4712720"/>
              </a:xfrm>
            </p:spPr>
            <p:txBody>
              <a:bodyPr>
                <a:normAutofit/>
              </a:bodyPr>
              <a:lstStyle/>
              <a:p>
                <a:r>
                  <a:rPr lang="en-US" dirty="0"/>
                  <a:t>Recall Bellman expectation equation first</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𝑞</m:t>
                          </m:r>
                        </m:e>
                        <m:sub>
                          <m:r>
                            <a:rPr lang="en-US" sz="2800" i="1">
                              <a:latin typeface="Cambria Math" panose="02040503050406030204" pitchFamily="18" charset="0"/>
                              <a:ea typeface="Cambria Math" panose="02040503050406030204" pitchFamily="18" charset="0"/>
                            </a:rPr>
                            <m:t>𝜋</m:t>
                          </m:r>
                        </m:sub>
                      </m:sSub>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e>
                      </m:d>
                      <m:r>
                        <a:rPr lang="en-US" sz="2800" i="1">
                          <a:latin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𝑟</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𝑠</m:t>
                          </m:r>
                          <m:r>
                            <a:rPr lang="en-US" sz="2800" i="1">
                              <a:latin typeface="Cambria Math" panose="02040503050406030204" pitchFamily="18" charset="0"/>
                              <a:ea typeface="Cambria Math" panose="02040503050406030204" pitchFamily="18" charset="0"/>
                            </a:rPr>
                            <m:t>′</m:t>
                          </m:r>
                        </m:sub>
                        <m:sup/>
                        <m:e>
                          <m:r>
                            <a:rPr lang="en-US" sz="2800" i="1">
                              <a:latin typeface="Cambria Math" panose="02040503050406030204" pitchFamily="18" charset="0"/>
                              <a:ea typeface="Cambria Math" panose="02040503050406030204" pitchFamily="18" charset="0"/>
                            </a:rPr>
                            <m:t>𝑝</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𝑟</m:t>
                              </m:r>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𝑠</m:t>
                                  </m:r>
                                </m:e>
                                <m:sup>
                                  <m:r>
                                    <a:rPr lang="en-US" sz="2800" i="1">
                                      <a:latin typeface="Cambria Math" panose="02040503050406030204" pitchFamily="18" charset="0"/>
                                      <a:ea typeface="Cambria Math" panose="02040503050406030204" pitchFamily="18" charset="0"/>
                                    </a:rPr>
                                    <m:t>′</m:t>
                                  </m:r>
                                </m:sup>
                              </m:sSup>
                            </m:e>
                            <m:e>
                              <m:r>
                                <a:rPr lang="en-US" sz="2800" i="1">
                                  <a:latin typeface="Cambria Math" panose="02040503050406030204" pitchFamily="18" charset="0"/>
                                  <a:ea typeface="Cambria Math" panose="02040503050406030204" pitchFamily="18" charset="0"/>
                                </a:rPr>
                                <m:t>𝑠</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𝑎</m:t>
                              </m:r>
                            </m:e>
                          </m:d>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𝑟</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𝛾</m:t>
                          </m:r>
                          <m:nary>
                            <m:naryPr>
                              <m:chr m:val="∑"/>
                              <m:supHide m:val="on"/>
                              <m:ctrlPr>
                                <a:rPr lang="en-US" sz="2800" i="1">
                                  <a:latin typeface="Cambria Math" panose="02040503050406030204" pitchFamily="18" charset="0"/>
                                  <a:ea typeface="Cambria Math" panose="02040503050406030204" pitchFamily="18" charset="0"/>
                                </a:rPr>
                              </m:ctrlPr>
                            </m:naryPr>
                            <m:sub>
                              <m:r>
                                <a:rPr lang="en-US" sz="2800" i="1">
                                  <a:latin typeface="Cambria Math" panose="02040503050406030204" pitchFamily="18" charset="0"/>
                                  <a:ea typeface="Cambria Math" panose="02040503050406030204" pitchFamily="18" charset="0"/>
                                </a:rPr>
                                <m:t>𝑎</m:t>
                              </m:r>
                              <m:r>
                                <a:rPr lang="en-US" sz="2800" i="1">
                                  <a:latin typeface="Cambria Math" panose="02040503050406030204" pitchFamily="18" charset="0"/>
                                  <a:ea typeface="Cambria Math" panose="02040503050406030204" pitchFamily="18" charset="0"/>
                                </a:rPr>
                                <m:t>′</m:t>
                              </m:r>
                            </m:sub>
                            <m:sup/>
                            <m:e>
                              <m:r>
                                <a:rPr lang="en-US" sz="2800" i="1">
                                  <a:latin typeface="Cambria Math" panose="02040503050406030204" pitchFamily="18" charset="0"/>
                                  <a:ea typeface="Cambria Math" panose="02040503050406030204" pitchFamily="18" charset="0"/>
                                </a:rPr>
                                <m:t>𝜋</m:t>
                              </m:r>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𝑎</m:t>
                                  </m:r>
                                </m:e>
                                <m:sup>
                                  <m:r>
                                    <a:rPr lang="en-US" sz="2800" i="1">
                                      <a:latin typeface="Cambria Math" panose="02040503050406030204" pitchFamily="18" charset="0"/>
                                      <a:ea typeface="Cambria Math" panose="02040503050406030204" pitchFamily="18" charset="0"/>
                                    </a:rPr>
                                    <m:t>′</m:t>
                                  </m:r>
                                </m:sup>
                              </m:sSup>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𝑠</m:t>
                                  </m:r>
                                </m:e>
                                <m:sup>
                                  <m:r>
                                    <a:rPr lang="en-US" sz="2800" i="1">
                                      <a:latin typeface="Cambria Math" panose="02040503050406030204" pitchFamily="18" charset="0"/>
                                      <a:ea typeface="Cambria Math" panose="02040503050406030204" pitchFamily="18" charset="0"/>
                                    </a:rPr>
                                    <m:t>′</m:t>
                                  </m:r>
                                </m:sup>
                              </m:sSup>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𝑞</m:t>
                                  </m:r>
                                </m:e>
                                <m:sub>
                                  <m:r>
                                    <a:rPr lang="en-US" sz="2800" i="1">
                                      <a:latin typeface="Cambria Math" panose="02040503050406030204" pitchFamily="18" charset="0"/>
                                      <a:ea typeface="Cambria Math" panose="02040503050406030204" pitchFamily="18" charset="0"/>
                                    </a:rPr>
                                    <m:t>𝜋</m:t>
                                  </m:r>
                                </m:sub>
                              </m:sSub>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𝑠</m:t>
                                  </m:r>
                                </m:e>
                                <m:sup>
                                  <m:r>
                                    <a:rPr lang="en-US" sz="2800" i="1">
                                      <a:latin typeface="Cambria Math" panose="02040503050406030204" pitchFamily="18" charset="0"/>
                                      <a:ea typeface="Cambria Math" panose="02040503050406030204" pitchFamily="18" charset="0"/>
                                    </a:rPr>
                                    <m:t>′</m:t>
                                  </m:r>
                                </m:sup>
                              </m:sSup>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𝑎</m:t>
                                  </m:r>
                                </m:e>
                                <m:sup>
                                  <m:r>
                                    <a:rPr lang="en-US" sz="2800" i="1">
                                      <a:latin typeface="Cambria Math" panose="02040503050406030204" pitchFamily="18" charset="0"/>
                                      <a:ea typeface="Cambria Math" panose="02040503050406030204" pitchFamily="18" charset="0"/>
                                    </a:rPr>
                                    <m:t>′</m:t>
                                  </m:r>
                                </m:sup>
                              </m:sSup>
                              <m:r>
                                <a:rPr lang="en-US" sz="2800" i="1">
                                  <a:latin typeface="Cambria Math" panose="02040503050406030204" pitchFamily="18" charset="0"/>
                                  <a:ea typeface="Cambria Math" panose="02040503050406030204" pitchFamily="18" charset="0"/>
                                </a:rPr>
                                <m:t>)</m:t>
                              </m:r>
                            </m:e>
                          </m:nary>
                          <m:r>
                            <a:rPr lang="en-US" sz="2800" i="1">
                              <a:latin typeface="Cambria Math" panose="02040503050406030204" pitchFamily="18" charset="0"/>
                              <a:ea typeface="Cambria Math" panose="02040503050406030204" pitchFamily="18" charset="0"/>
                            </a:rPr>
                            <m:t>] </m:t>
                          </m:r>
                        </m:e>
                      </m:nary>
                    </m:oMath>
                  </m:oMathPara>
                </a14:m>
                <a:endParaRPr lang="en-US" sz="2800" dirty="0"/>
              </a:p>
              <a:p>
                <a:r>
                  <a:rPr lang="en-US" dirty="0"/>
                  <a:t>Defining now Bellman optimality equation </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𝔼</m:t>
                          </m:r>
                        </m:e>
                        <m:sub>
                          <m:r>
                            <a:rPr lang="en-US" b="0" i="1" smtClean="0">
                              <a:latin typeface="Cambria Math" panose="02040503050406030204" pitchFamily="18" charset="0"/>
                              <a:ea typeface="Cambria Math" panose="02040503050406030204" pitchFamily="18" charset="0"/>
                            </a:rPr>
                            <m:t>𝜋</m:t>
                          </m:r>
                        </m:sub>
                      </m:s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𝛾</m:t>
                          </m:r>
                          <m:func>
                            <m:funcPr>
                              <m:ctrlPr>
                                <a:rPr lang="en-US" b="0" i="1" smtClean="0">
                                  <a:latin typeface="Cambria Math" panose="02040503050406030204" pitchFamily="18" charset="0"/>
                                </a:rPr>
                              </m:ctrlPr>
                            </m:funcPr>
                            <m:fName>
                              <m:limLow>
                                <m:limLowPr>
                                  <m:ctrlPr>
                                    <a:rPr lang="en-US" b="0" i="1" smtClean="0">
                                      <a:solidFill>
                                        <a:schemeClr val="accent1"/>
                                      </a:solidFill>
                                      <a:latin typeface="Cambria Math" panose="02040503050406030204" pitchFamily="18" charset="0"/>
                                    </a:rPr>
                                  </m:ctrlPr>
                                </m:limLowPr>
                                <m:e>
                                  <m:r>
                                    <m:rPr>
                                      <m:sty m:val="p"/>
                                    </m:rPr>
                                    <a:rPr lang="en-US" b="0" i="0" smtClean="0">
                                      <a:solidFill>
                                        <a:schemeClr val="accent1"/>
                                      </a:solidFill>
                                      <a:latin typeface="Cambria Math" panose="02040503050406030204" pitchFamily="18" charset="0"/>
                                    </a:rPr>
                                    <m:t>max</m:t>
                                  </m:r>
                                </m:e>
                                <m:lim>
                                  <m:r>
                                    <a:rPr lang="en-US" b="0" i="1" smtClean="0">
                                      <a:solidFill>
                                        <a:schemeClr val="accent1"/>
                                      </a:solidFill>
                                      <a:latin typeface="Cambria Math" panose="02040503050406030204" pitchFamily="18" charset="0"/>
                                    </a:rPr>
                                    <m:t>𝑎</m:t>
                                  </m:r>
                                  <m:r>
                                    <a:rPr lang="en-US" b="0" i="1" smtClean="0">
                                      <a:solidFill>
                                        <a:schemeClr val="accent1"/>
                                      </a:solidFill>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e>
                          </m:func>
                        </m:e>
                      </m:d>
                    </m:oMath>
                  </m:oMathPara>
                </a14:m>
                <a:endParaRPr lang="en-US" dirty="0"/>
              </a:p>
              <a:p>
                <a:r>
                  <a:rPr lang="en-US" dirty="0"/>
                  <a:t>This can be written as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𝛾</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e>
                              </m:func>
                            </m:e>
                          </m:d>
                        </m:e>
                      </m:nary>
                    </m:oMath>
                  </m:oMathPara>
                </a14:m>
                <a:endParaRPr lang="en-US" dirty="0"/>
              </a:p>
              <a:p>
                <a:r>
                  <a:rPr lang="en-US" dirty="0">
                    <a:solidFill>
                      <a:schemeClr val="accent1"/>
                    </a:solidFill>
                  </a:rPr>
                  <a:t>Worth noting that so far we have been dealing with model-based RL</a:t>
                </a:r>
              </a:p>
              <a:p>
                <a:endParaRPr lang="en-US" dirty="0"/>
              </a:p>
              <a:p>
                <a:endParaRPr lang="en-US" dirty="0"/>
              </a:p>
            </p:txBody>
          </p:sp>
        </mc:Choice>
        <mc:Fallback>
          <p:sp>
            <p:nvSpPr>
              <p:cNvPr id="7" name="Content Placeholder 2">
                <a:extLst>
                  <a:ext uri="{FF2B5EF4-FFF2-40B4-BE49-F238E27FC236}">
                    <a16:creationId xmlns:a16="http://schemas.microsoft.com/office/drawing/2014/main" id="{2721E530-5A1F-4AAB-A228-9ACDE51817AB}"/>
                  </a:ext>
                </a:extLst>
              </p:cNvPr>
              <p:cNvSpPr>
                <a:spLocks noGrp="1" noRot="1" noChangeAspect="1" noMove="1" noResize="1" noEditPoints="1" noAdjustHandles="1" noChangeArrowheads="1" noChangeShapeType="1" noTextEdit="1"/>
              </p:cNvSpPr>
              <p:nvPr>
                <p:ph idx="1"/>
              </p:nvPr>
            </p:nvSpPr>
            <p:spPr>
              <a:xfrm>
                <a:off x="838200" y="1780155"/>
                <a:ext cx="10515600" cy="4712720"/>
              </a:xfrm>
              <a:blipFill>
                <a:blip r:embed="rId3"/>
                <a:stretch>
                  <a:fillRect l="-1043" t="-2070"/>
                </a:stretch>
              </a:blipFill>
            </p:spPr>
            <p:txBody>
              <a:bodyPr/>
              <a:lstStyle/>
              <a:p>
                <a:r>
                  <a:rPr lang="en-US">
                    <a:noFill/>
                  </a:rPr>
                  <a:t> </a:t>
                </a:r>
              </a:p>
            </p:txBody>
          </p:sp>
        </mc:Fallback>
      </mc:AlternateContent>
    </p:spTree>
    <p:extLst>
      <p:ext uri="{BB962C8B-B14F-4D97-AF65-F5344CB8AC3E}">
        <p14:creationId xmlns:p14="http://schemas.microsoft.com/office/powerpoint/2010/main" val="17248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926BE2-6329-4BC6-B505-B6008503F185}"/>
              </a:ext>
            </a:extLst>
          </p:cNvPr>
          <p:cNvSpPr>
            <a:spLocks noGrp="1"/>
          </p:cNvSpPr>
          <p:nvPr>
            <p:ph type="title"/>
          </p:nvPr>
        </p:nvSpPr>
        <p:spPr/>
        <p:txBody>
          <a:bodyPr>
            <a:normAutofit/>
          </a:bodyPr>
          <a:lstStyle/>
          <a:p>
            <a:r>
              <a:rPr lang="en-US" sz="4000" dirty="0"/>
              <a:t>Model-based setup with value-based approach</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7A9D3048-C20B-42C5-858D-92D3DED9677E}"/>
                  </a:ext>
                </a:extLst>
              </p:cNvPr>
              <p:cNvSpPr>
                <a:spLocks noGrp="1"/>
              </p:cNvSpPr>
              <p:nvPr>
                <p:ph idx="1"/>
              </p:nvPr>
            </p:nvSpPr>
            <p:spPr/>
            <p:txBody>
              <a:bodyPr/>
              <a:lstStyle/>
              <a:p>
                <a:r>
                  <a:rPr lang="en-US" dirty="0"/>
                  <a:t>How to find optimal policy in a model &amp; value based where we know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m:t>
                    </m:r>
                    <m:r>
                      <m:rPr>
                        <m:sty m:val="p"/>
                      </m:rPr>
                      <a:rPr lang="en-US" b="0" i="0" smtClean="0">
                        <a:latin typeface="Cambria Math" panose="02040503050406030204" pitchFamily="18" charset="0"/>
                      </a:rPr>
                      <m:t>all</m:t>
                    </m:r>
                    <m:r>
                      <a:rPr lang="en-US" b="0" i="0"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known</m:t>
                    </m:r>
                  </m:oMath>
                </a14:m>
                <a:r>
                  <a:rPr lang="en-US" dirty="0"/>
                  <a:t>?</a:t>
                </a:r>
              </a:p>
              <a:p>
                <a:pPr marL="914400" lvl="1" indent="-457200">
                  <a:buFont typeface="+mj-lt"/>
                  <a:buAutoNum type="arabicPeriod"/>
                </a:pPr>
                <a:r>
                  <a:rPr lang="en-US" dirty="0"/>
                  <a:t>Build or estimate value</a:t>
                </a:r>
              </a:p>
              <a:p>
                <a:pPr marL="914400" lvl="1" indent="-457200">
                  <a:buFont typeface="+mj-lt"/>
                  <a:buAutoNum type="arabicPeriod"/>
                </a:pPr>
                <a:r>
                  <a:rPr lang="en-US" dirty="0"/>
                  <a:t>Extract policy from value</a:t>
                </a:r>
              </a:p>
            </p:txBody>
          </p:sp>
        </mc:Choice>
        <mc:Fallback>
          <p:sp>
            <p:nvSpPr>
              <p:cNvPr id="7" name="Content Placeholder 6">
                <a:extLst>
                  <a:ext uri="{FF2B5EF4-FFF2-40B4-BE49-F238E27FC236}">
                    <a16:creationId xmlns:a16="http://schemas.microsoft.com/office/drawing/2014/main" id="{7A9D3048-C20B-42C5-858D-92D3DED9677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878749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14F1-EAA1-4C31-8D8C-9BC28A865CA3}"/>
              </a:ext>
            </a:extLst>
          </p:cNvPr>
          <p:cNvSpPr>
            <a:spLocks noGrp="1"/>
          </p:cNvSpPr>
          <p:nvPr>
            <p:ph type="title"/>
          </p:nvPr>
        </p:nvSpPr>
        <p:spPr/>
        <p:txBody>
          <a:bodyPr/>
          <a:lstStyle/>
          <a:p>
            <a:r>
              <a:rPr lang="en-US" dirty="0"/>
              <a:t>Policy Evaluation: Motivation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545670-6C26-4A86-A3A2-C629CCE892C3}"/>
                  </a:ext>
                </a:extLst>
              </p:cNvPr>
              <p:cNvSpPr>
                <a:spLocks noGrp="1"/>
              </p:cNvSpPr>
              <p:nvPr>
                <p:ph idx="1"/>
              </p:nvPr>
            </p:nvSpPr>
            <p:spPr/>
            <p:txBody>
              <a:bodyPr>
                <a:normAutofit/>
              </a:bodyPr>
              <a:lstStyle/>
              <a:p>
                <a:r>
                  <a:rPr lang="en-US" dirty="0"/>
                  <a:t>Policy evaluation is called prediction problem</a:t>
                </a:r>
              </a:p>
              <a:p>
                <a:pPr lvl="1"/>
                <a:r>
                  <a:rPr lang="en-US" dirty="0"/>
                  <a:t>Predict value function for a particular policy</a:t>
                </a:r>
              </a:p>
              <a:p>
                <a:r>
                  <a:rPr lang="en-US" dirty="0"/>
                  <a:t>Bellman </a:t>
                </a:r>
                <a:r>
                  <a:rPr lang="en-US" dirty="0">
                    <a:solidFill>
                      <a:schemeClr val="accent1"/>
                    </a:solidFill>
                  </a:rPr>
                  <a:t>expectation</a:t>
                </a:r>
                <a:r>
                  <a:rPr lang="en-US" dirty="0"/>
                  <a:t> equation</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𝑎</m:t>
                          </m:r>
                        </m:sub>
                        <m:sup/>
                        <m:e>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sub>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e>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nary>
                        </m:e>
                      </m:nary>
                    </m:oMath>
                  </m:oMathPara>
                </a14:m>
                <a:endParaRPr lang="en-US" dirty="0"/>
              </a:p>
              <a:p>
                <a:r>
                  <a:rPr lang="en-US" dirty="0"/>
                  <a:t>That’s basically a system of linear equations with #of unknows = #of equations = #of states</a:t>
                </a:r>
              </a:p>
              <a:p>
                <a:r>
                  <a:rPr lang="en-US" dirty="0"/>
                  <a:t>However we usually solved it iteratively for computational complexity reasons</a:t>
                </a:r>
              </a:p>
              <a:p>
                <a:pPr lvl="1"/>
                <a:endParaRPr lang="en-US" dirty="0"/>
              </a:p>
            </p:txBody>
          </p:sp>
        </mc:Choice>
        <mc:Fallback>
          <p:sp>
            <p:nvSpPr>
              <p:cNvPr id="3" name="Content Placeholder 2">
                <a:extLst>
                  <a:ext uri="{FF2B5EF4-FFF2-40B4-BE49-F238E27FC236}">
                    <a16:creationId xmlns:a16="http://schemas.microsoft.com/office/drawing/2014/main" id="{51545670-6C26-4A86-A3A2-C629CCE892C3}"/>
                  </a:ext>
                </a:extLst>
              </p:cNvPr>
              <p:cNvSpPr>
                <a:spLocks noGrp="1" noRot="1" noChangeAspect="1" noMove="1" noResize="1" noEditPoints="1" noAdjustHandles="1" noChangeArrowheads="1" noChangeShapeType="1" noTextEdit="1"/>
              </p:cNvSpPr>
              <p:nvPr>
                <p:ph idx="1"/>
              </p:nvPr>
            </p:nvSpPr>
            <p:spPr>
              <a:blipFill>
                <a:blip r:embed="rId2"/>
                <a:stretch>
                  <a:fillRect l="-1043" t="-2241" r="-232"/>
                </a:stretch>
              </a:blipFill>
            </p:spPr>
            <p:txBody>
              <a:bodyPr/>
              <a:lstStyle/>
              <a:p>
                <a:r>
                  <a:rPr lang="en-US">
                    <a:noFill/>
                  </a:rPr>
                  <a:t> </a:t>
                </a:r>
              </a:p>
            </p:txBody>
          </p:sp>
        </mc:Fallback>
      </mc:AlternateContent>
    </p:spTree>
    <p:extLst>
      <p:ext uri="{BB962C8B-B14F-4D97-AF65-F5344CB8AC3E}">
        <p14:creationId xmlns:p14="http://schemas.microsoft.com/office/powerpoint/2010/main" val="32297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0E02-7C5B-49EE-AD6F-78CB11EA219D}"/>
              </a:ext>
            </a:extLst>
          </p:cNvPr>
          <p:cNvSpPr>
            <a:spLocks noGrp="1"/>
          </p:cNvSpPr>
          <p:nvPr>
            <p:ph type="title"/>
          </p:nvPr>
        </p:nvSpPr>
        <p:spPr/>
        <p:txBody>
          <a:bodyPr/>
          <a:lstStyle/>
          <a:p>
            <a:r>
              <a:rPr lang="en-US" dirty="0"/>
              <a:t>Policy evaluation with iterative algorithm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5EFA34-167D-4BB3-9C51-F3A97DECF8F6}"/>
                  </a:ext>
                </a:extLst>
              </p:cNvPr>
              <p:cNvSpPr>
                <a:spLocks noGrp="1"/>
              </p:cNvSpPr>
              <p:nvPr>
                <p:ph idx="1"/>
              </p:nvPr>
            </p:nvSpPr>
            <p:spPr/>
            <p:txBody>
              <a:bodyPr/>
              <a:lstStyle/>
              <a:p>
                <a:r>
                  <a:rPr lang="en-US" dirty="0"/>
                  <a:t>Input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the policy to e evaluated</a:t>
                </a:r>
              </a:p>
              <a:p>
                <a:r>
                  <a:rPr lang="en-US" dirty="0"/>
                  <a:t>Initialize an array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 for all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a14:m>
                <a:endParaRPr lang="en-US" dirty="0"/>
              </a:p>
              <a:p>
                <a:r>
                  <a:rPr lang="en-US" dirty="0"/>
                  <a:t>Repeat</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pPr lvl="1"/>
                <a:r>
                  <a:rPr lang="en-US" dirty="0"/>
                  <a:t>For each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pPr lvl="2"/>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𝑜𝑙𝑑</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oMath>
                </a14:m>
                <a:endParaRPr lang="en-US" b="0" dirty="0">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 </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𝑎</m:t>
                        </m:r>
                      </m:sub>
                      <m:sup/>
                      <m:e>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 </m:t>
                        </m:r>
                        <m:nary>
                          <m:naryPr>
                            <m:chr m:val="∑"/>
                            <m:supHide m:val="on"/>
                            <m:ctrlPr>
                              <a:rPr lang="en-US" b="0" i="1" smtClean="0">
                                <a:latin typeface="Cambria Math" panose="02040503050406030204" pitchFamily="18" charset="0"/>
                                <a:ea typeface="Cambria Math" panose="02040503050406030204" pitchFamily="18" charset="0"/>
                              </a:rPr>
                            </m:ctrlPr>
                          </m:naryPr>
                          <m:sub>
                            <m:sSup>
                              <m:sSupPr>
                                <m:ctrlPr>
                                  <a:rPr lang="en-US" b="0" i="1" smtClean="0">
                                    <a:latin typeface="Cambria Math" panose="02040503050406030204" pitchFamily="18" charset="0"/>
                                    <a:ea typeface="Cambria Math" panose="02040503050406030204" pitchFamily="18" charset="0"/>
                                  </a:rPr>
                                </m:ctrlPr>
                              </m:sSupPr>
                              <m:e>
                                <m:r>
                                  <m:rPr>
                                    <m:brk m:alnAt="7"/>
                                  </m:rP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sub>
                          <m:sup/>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e>
                            </m:d>
                          </m:e>
                        </m:nary>
                      </m:e>
                    </m:nary>
                  </m:oMath>
                </a14:m>
                <a:endParaRPr lang="en-US" b="0" dirty="0">
                  <a:ea typeface="Cambria Math" panose="02040503050406030204" pitchFamily="18" charset="0"/>
                </a:endParaRPr>
              </a:p>
              <a:p>
                <a:pPr lvl="2"/>
                <a14:m>
                  <m:oMath xmlns:m="http://schemas.openxmlformats.org/officeDocument/2006/math">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max</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𝑜𝑙𝑑</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e>
                    </m:d>
                  </m:oMath>
                </a14:m>
                <a:r>
                  <a:rPr lang="en-US" b="0" dirty="0">
                    <a:ea typeface="Cambria Math" panose="02040503050406030204" pitchFamily="18" charset="0"/>
                  </a:rPr>
                  <a:t>)</a:t>
                </a:r>
              </a:p>
              <a:p>
                <a:r>
                  <a:rPr lang="en-US" dirty="0">
                    <a:ea typeface="Cambria Math" panose="02040503050406030204" pitchFamily="18" charset="0"/>
                  </a:rPr>
                  <a:t>Until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 0</m:t>
                    </m:r>
                  </m:oMath>
                </a14:m>
                <a:r>
                  <a:rPr lang="en-US" b="0" dirty="0">
                    <a:ea typeface="Cambria Math" panose="02040503050406030204" pitchFamily="18" charset="0"/>
                  </a:rPr>
                  <a:t> (a small positive number)</a:t>
                </a:r>
              </a:p>
              <a:p>
                <a:r>
                  <a:rPr lang="en-US" dirty="0">
                    <a:ea typeface="Cambria Math" panose="02040503050406030204" pitchFamily="18" charset="0"/>
                  </a:rPr>
                  <a:t>Output </a:t>
                </a:r>
                <a14:m>
                  <m:oMath xmlns:m="http://schemas.openxmlformats.org/officeDocument/2006/math">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𝜋</m:t>
                        </m:r>
                      </m:sub>
                    </m:sSub>
                  </m:oMath>
                </a14:m>
                <a:endParaRPr lang="en-US" b="0" dirty="0">
                  <a:ea typeface="Cambria Math" panose="02040503050406030204" pitchFamily="18" charset="0"/>
                </a:endParaRPr>
              </a:p>
              <a:p>
                <a:pPr lvl="2"/>
                <a:endParaRPr lang="en-US" dirty="0"/>
              </a:p>
              <a:p>
                <a:pPr lvl="1"/>
                <a:endParaRPr lang="en-US" dirty="0"/>
              </a:p>
            </p:txBody>
          </p:sp>
        </mc:Choice>
        <mc:Fallback>
          <p:sp>
            <p:nvSpPr>
              <p:cNvPr id="3" name="Content Placeholder 2">
                <a:extLst>
                  <a:ext uri="{FF2B5EF4-FFF2-40B4-BE49-F238E27FC236}">
                    <a16:creationId xmlns:a16="http://schemas.microsoft.com/office/drawing/2014/main" id="{515EFA34-167D-4BB3-9C51-F3A97DECF8F6}"/>
                  </a:ext>
                </a:extLst>
              </p:cNvPr>
              <p:cNvSpPr>
                <a:spLocks noGrp="1" noRot="1" noChangeAspect="1" noMove="1" noResize="1" noEditPoints="1" noAdjustHandles="1" noChangeArrowheads="1" noChangeShapeType="1" noTextEdit="1"/>
              </p:cNvSpPr>
              <p:nvPr>
                <p:ph idx="1"/>
              </p:nvPr>
            </p:nvSpPr>
            <p:spPr>
              <a:blipFill>
                <a:blip r:embed="rId2"/>
                <a:stretch>
                  <a:fillRect l="-1043" t="-2241" b="-3922"/>
                </a:stretch>
              </a:blipFill>
            </p:spPr>
            <p:txBody>
              <a:bodyPr/>
              <a:lstStyle/>
              <a:p>
                <a:r>
                  <a:rPr lang="en-US">
                    <a:noFill/>
                  </a:rPr>
                  <a:t> </a:t>
                </a:r>
              </a:p>
            </p:txBody>
          </p:sp>
        </mc:Fallback>
      </mc:AlternateContent>
    </p:spTree>
    <p:extLst>
      <p:ext uri="{BB962C8B-B14F-4D97-AF65-F5344CB8AC3E}">
        <p14:creationId xmlns:p14="http://schemas.microsoft.com/office/powerpoint/2010/main" val="1503908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1A93-D9FC-4D3E-BC70-BED956293BFC}"/>
              </a:ext>
            </a:extLst>
          </p:cNvPr>
          <p:cNvSpPr>
            <a:spLocks noGrp="1"/>
          </p:cNvSpPr>
          <p:nvPr>
            <p:ph type="title"/>
          </p:nvPr>
        </p:nvSpPr>
        <p:spPr/>
        <p:txBody>
          <a:bodyPr/>
          <a:lstStyle/>
          <a:p>
            <a:r>
              <a:rPr lang="en-US" dirty="0"/>
              <a:t>Policy Improvement: an idea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0E9F68B-BBB2-4497-9806-55503AA21E29}"/>
                  </a:ext>
                </a:extLst>
              </p:cNvPr>
              <p:cNvSpPr>
                <a:spLocks noGrp="1"/>
              </p:cNvSpPr>
              <p:nvPr>
                <p:ph idx="1"/>
              </p:nvPr>
            </p:nvSpPr>
            <p:spPr/>
            <p:txBody>
              <a:bodyPr/>
              <a:lstStyle/>
              <a:p>
                <a:r>
                  <a:rPr lang="en-US" dirty="0"/>
                  <a:t>Once we know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what is for a particular policy, we could improve it by acting greedily </a:t>
                </a:r>
                <a:r>
                  <a:rPr lang="en-US" dirty="0" err="1"/>
                  <a:t>w.r.t.</a:t>
                </a:r>
                <a:r>
                  <a:rPr lang="en-US" dirty="0"/>
                  <a:t>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dirty="0"/>
              </a:p>
              <a:p>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arg</m:t>
                            </m:r>
                            <m:r>
                              <m:rPr>
                                <m:sty m:val="p"/>
                              </m:rPr>
                              <a:rPr lang="en-US" b="0" i="0" smtClean="0">
                                <a:latin typeface="Cambria Math" panose="02040503050406030204" pitchFamily="18" charset="0"/>
                                <a:ea typeface="Cambria Math" panose="02040503050406030204" pitchFamily="18" charset="0"/>
                              </a:rPr>
                              <m:t>max</m:t>
                            </m:r>
                          </m:e>
                          <m:lim>
                            <m:r>
                              <a:rPr lang="en-US" b="0" i="1" smtClean="0">
                                <a:latin typeface="Cambria Math" panose="02040503050406030204" pitchFamily="18" charset="0"/>
                                <a:ea typeface="Cambria Math" panose="02040503050406030204" pitchFamily="18" charset="0"/>
                              </a:rPr>
                              <m:t>𝑎</m:t>
                            </m:r>
                          </m:lim>
                        </m:limLow>
                      </m:fName>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sub>
                          <m:sup/>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e>
                            </m:d>
                          </m:e>
                        </m:nary>
                      </m:e>
                    </m:func>
                  </m:oMath>
                </a14:m>
                <a:endParaRPr lang="en-US" b="0" i="0" dirty="0"/>
              </a:p>
              <a:p>
                <a14:m>
                  <m:oMath xmlns:m="http://schemas.openxmlformats.org/officeDocument/2006/math">
                    <m:r>
                      <m:rPr>
                        <m:nor/>
                      </m:rPr>
                      <a:rPr lang="en-US" b="0" i="0" smtClean="0"/>
                      <m:t> </m:t>
                    </m:r>
                  </m:oMath>
                </a14:m>
                <a:r>
                  <a:rPr lang="en-US" b="0" dirty="0"/>
                  <a:t>This is guaranteed to produce better policy</a:t>
                </a:r>
              </a:p>
              <a:p>
                <a:r>
                  <a:rPr lang="en-US" b="0" dirty="0">
                    <a:ea typeface="Cambria Math" panose="02040503050406030204" pitchFamily="18" charset="0"/>
                  </a:rPr>
                  <a:t>  Convergence</a:t>
                </a:r>
              </a:p>
              <a:p>
                <a:pPr lvl="1"/>
                <a:r>
                  <a:rPr lang="en-US" dirty="0">
                    <a:ea typeface="Cambria Math" panose="02040503050406030204" pitchFamily="18" charset="0"/>
                  </a:rPr>
                  <a:t>If after improvement we have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𝜋</m:t>
                        </m:r>
                      </m:sub>
                    </m:sSub>
                  </m:oMath>
                </a14:m>
                <a:r>
                  <a:rPr lang="en-US" dirty="0">
                    <a:ea typeface="Cambria Math" panose="02040503050406030204" pitchFamily="18" charset="0"/>
                  </a:rPr>
                  <a:t> then this is the optimal policy</a:t>
                </a:r>
              </a:p>
              <a:p>
                <a:pPr lvl="1"/>
                <a:endParaRPr lang="en-US" b="0" dirty="0">
                  <a:ea typeface="Cambria Math" panose="02040503050406030204" pitchFamily="18" charset="0"/>
                </a:endParaRPr>
              </a:p>
              <a:p>
                <a:endParaRPr lang="en-US" dirty="0"/>
              </a:p>
            </p:txBody>
          </p:sp>
        </mc:Choice>
        <mc:Fallback>
          <p:sp>
            <p:nvSpPr>
              <p:cNvPr id="3" name="Content Placeholder 2">
                <a:extLst>
                  <a:ext uri="{FF2B5EF4-FFF2-40B4-BE49-F238E27FC236}">
                    <a16:creationId xmlns:a16="http://schemas.microsoft.com/office/drawing/2014/main" id="{70E9F68B-BBB2-4497-9806-55503AA21E2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68397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FD8B-2773-4966-9FA9-8CF7EBBA8E4F}"/>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5A5F0337-09C8-4131-B39C-DBA14FB3093E}"/>
              </a:ext>
            </a:extLst>
          </p:cNvPr>
          <p:cNvSpPr>
            <a:spLocks noGrp="1"/>
          </p:cNvSpPr>
          <p:nvPr>
            <p:ph idx="1"/>
          </p:nvPr>
        </p:nvSpPr>
        <p:spPr>
          <a:xfrm>
            <a:off x="838200" y="1825625"/>
            <a:ext cx="10515600" cy="4667250"/>
          </a:xfrm>
        </p:spPr>
        <p:txBody>
          <a:bodyPr>
            <a:normAutofit fontScale="85000" lnSpcReduction="20000"/>
          </a:bodyPr>
          <a:lstStyle/>
          <a:p>
            <a:r>
              <a:rPr lang="en-US" dirty="0"/>
              <a:t>Now we know what is</a:t>
            </a:r>
          </a:p>
          <a:p>
            <a:pPr lvl="1"/>
            <a:r>
              <a:rPr lang="en-US" dirty="0"/>
              <a:t>Policy evaluation (based on Bellman </a:t>
            </a:r>
            <a:r>
              <a:rPr lang="en-US" dirty="0">
                <a:solidFill>
                  <a:schemeClr val="accent1"/>
                </a:solidFill>
              </a:rPr>
              <a:t>expectation</a:t>
            </a:r>
            <a:r>
              <a:rPr lang="en-US" dirty="0"/>
              <a:t> equation)</a:t>
            </a:r>
          </a:p>
          <a:p>
            <a:pPr lvl="1"/>
            <a:r>
              <a:rPr lang="en-US" dirty="0"/>
              <a:t>Policy improvement (based on Bellman </a:t>
            </a:r>
            <a:r>
              <a:rPr lang="en-US" dirty="0">
                <a:solidFill>
                  <a:schemeClr val="accent1"/>
                </a:solidFill>
              </a:rPr>
              <a:t>optimality</a:t>
            </a:r>
            <a:r>
              <a:rPr lang="en-US" dirty="0"/>
              <a:t> equation)</a:t>
            </a:r>
          </a:p>
          <a:p>
            <a:r>
              <a:rPr lang="en-US" dirty="0"/>
              <a:t>The final piece: how to combine these to get an optimal policy?</a:t>
            </a:r>
          </a:p>
          <a:p>
            <a:pPr lvl="1"/>
            <a:r>
              <a:rPr lang="en-US" dirty="0"/>
              <a:t>Generalized policy iteration</a:t>
            </a:r>
          </a:p>
          <a:p>
            <a:endParaRPr lang="en-US" dirty="0"/>
          </a:p>
          <a:p>
            <a:endParaRPr lang="en-US" dirty="0"/>
          </a:p>
          <a:p>
            <a:endParaRPr lang="en-US" dirty="0"/>
          </a:p>
          <a:p>
            <a:endParaRPr lang="en-US" dirty="0"/>
          </a:p>
          <a:p>
            <a:endParaRPr lang="en-US" dirty="0"/>
          </a:p>
          <a:p>
            <a:r>
              <a:rPr lang="en-US" dirty="0"/>
              <a:t>There are two extreme ways to implement generalized policy iteration </a:t>
            </a:r>
          </a:p>
          <a:p>
            <a:pPr lvl="1"/>
            <a:r>
              <a:rPr lang="en-US" dirty="0"/>
              <a:t>Policy iteration</a:t>
            </a:r>
          </a:p>
          <a:p>
            <a:pPr lvl="1"/>
            <a:r>
              <a:rPr lang="en-US" dirty="0"/>
              <a:t>Value iteration</a:t>
            </a:r>
          </a:p>
        </p:txBody>
      </p:sp>
      <p:graphicFrame>
        <p:nvGraphicFramePr>
          <p:cNvPr id="4" name="Diagram 3">
            <a:extLst>
              <a:ext uri="{FF2B5EF4-FFF2-40B4-BE49-F238E27FC236}">
                <a16:creationId xmlns:a16="http://schemas.microsoft.com/office/drawing/2014/main" id="{2E1A67D8-19C2-427D-A063-145DBEFF1B05}"/>
              </a:ext>
            </a:extLst>
          </p:cNvPr>
          <p:cNvGraphicFramePr/>
          <p:nvPr>
            <p:extLst>
              <p:ext uri="{D42A27DB-BD31-4B8C-83A1-F6EECF244321}">
                <p14:modId xmlns:p14="http://schemas.microsoft.com/office/powerpoint/2010/main" val="3564704956"/>
              </p:ext>
            </p:extLst>
          </p:nvPr>
        </p:nvGraphicFramePr>
        <p:xfrm>
          <a:off x="3653971" y="3429000"/>
          <a:ext cx="3541486" cy="1861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831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D14E45AB-B952-4286-A34A-78AE132EA882}"/>
                  </a:ext>
                </a:extLst>
              </p:cNvPr>
              <p:cNvGraphicFramePr>
                <a:graphicFrameLocks noGrp="1"/>
              </p:cNvGraphicFramePr>
              <p:nvPr>
                <p:ph idx="1"/>
                <p:extLst>
                  <p:ext uri="{D42A27DB-BD31-4B8C-83A1-F6EECF244321}">
                    <p14:modId xmlns:p14="http://schemas.microsoft.com/office/powerpoint/2010/main" val="3968942068"/>
                  </p:ext>
                </p:extLst>
              </p:nvPr>
            </p:nvGraphicFramePr>
            <p:xfrm>
              <a:off x="838200" y="108539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4" name="Content Placeholder 3">
                <a:extLst>
                  <a:ext uri="{FF2B5EF4-FFF2-40B4-BE49-F238E27FC236}">
                    <a16:creationId xmlns:a16="http://schemas.microsoft.com/office/drawing/2014/main" id="{D14E45AB-B952-4286-A34A-78AE132EA882}"/>
                  </a:ext>
                </a:extLst>
              </p:cNvPr>
              <p:cNvGraphicFramePr>
                <a:graphicFrameLocks noGrp="1"/>
              </p:cNvGraphicFramePr>
              <p:nvPr>
                <p:ph idx="1"/>
                <p:extLst>
                  <p:ext uri="{D42A27DB-BD31-4B8C-83A1-F6EECF244321}">
                    <p14:modId xmlns:p14="http://schemas.microsoft.com/office/powerpoint/2010/main" val="3968942068"/>
                  </p:ext>
                </p:extLst>
              </p:nvPr>
            </p:nvGraphicFramePr>
            <p:xfrm>
              <a:off x="838200" y="1085396"/>
              <a:ext cx="10515600" cy="4351338"/>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Tree>
    <p:extLst>
      <p:ext uri="{BB962C8B-B14F-4D97-AF65-F5344CB8AC3E}">
        <p14:creationId xmlns:p14="http://schemas.microsoft.com/office/powerpoint/2010/main" val="1251175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F739C3-1768-4865-8180-2AC2B31DF2F7}"/>
              </a:ext>
            </a:extLst>
          </p:cNvPr>
          <p:cNvSpPr>
            <a:spLocks noGrp="1"/>
          </p:cNvSpPr>
          <p:nvPr>
            <p:ph type="ctrTitle"/>
          </p:nvPr>
        </p:nvSpPr>
        <p:spPr/>
        <p:txBody>
          <a:bodyPr/>
          <a:lstStyle/>
          <a:p>
            <a:r>
              <a:rPr lang="en-US" dirty="0"/>
              <a:t>We will focus on value iteration</a:t>
            </a:r>
          </a:p>
        </p:txBody>
      </p:sp>
      <p:sp>
        <p:nvSpPr>
          <p:cNvPr id="5" name="Subtitle 4">
            <a:extLst>
              <a:ext uri="{FF2B5EF4-FFF2-40B4-BE49-F238E27FC236}">
                <a16:creationId xmlns:a16="http://schemas.microsoft.com/office/drawing/2014/main" id="{42FA1C88-DAE2-491C-B9A3-6656C34C4BC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4654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0E02-7C5B-49EE-AD6F-78CB11EA219D}"/>
              </a:ext>
            </a:extLst>
          </p:cNvPr>
          <p:cNvSpPr>
            <a:spLocks noGrp="1"/>
          </p:cNvSpPr>
          <p:nvPr>
            <p:ph type="title"/>
          </p:nvPr>
        </p:nvSpPr>
        <p:spPr/>
        <p:txBody>
          <a:bodyPr/>
          <a:lstStyle/>
          <a:p>
            <a:r>
              <a:rPr lang="en-US" dirty="0"/>
              <a:t>Value Iteration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5EFA34-167D-4BB3-9C51-F3A97DECF8F6}"/>
                  </a:ext>
                </a:extLst>
              </p:cNvPr>
              <p:cNvSpPr>
                <a:spLocks noGrp="1"/>
              </p:cNvSpPr>
              <p:nvPr>
                <p:ph idx="1"/>
              </p:nvPr>
            </p:nvSpPr>
            <p:spPr/>
            <p:txBody>
              <a:bodyPr>
                <a:normAutofit/>
              </a:bodyPr>
              <a:lstStyle/>
              <a:p>
                <a:r>
                  <a:rPr lang="en-US" sz="2400" dirty="0"/>
                  <a:t>Initialize an array </a:t>
                </a:r>
                <a14:m>
                  <m:oMath xmlns:m="http://schemas.openxmlformats.org/officeDocument/2006/math">
                    <m:r>
                      <a:rPr lang="en-US" sz="2400" b="0" i="1" smtClean="0">
                        <a:latin typeface="Cambria Math" panose="02040503050406030204" pitchFamily="18" charset="0"/>
                      </a:rPr>
                      <m:t>𝑣</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=0</m:t>
                    </m:r>
                  </m:oMath>
                </a14:m>
                <a:r>
                  <a:rPr lang="en-US" sz="2400" dirty="0"/>
                  <a:t> , for all </a:t>
                </a: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oMath>
                </a14:m>
                <a:endParaRPr lang="en-US" sz="2400" dirty="0"/>
              </a:p>
              <a:p>
                <a:r>
                  <a:rPr lang="en-US" sz="2400" dirty="0"/>
                  <a:t>Repeat</a:t>
                </a:r>
              </a:p>
              <a:p>
                <a:pPr lvl="1"/>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oMath>
                </a14:m>
                <a:endParaRPr lang="en-US" sz="2000" b="0" dirty="0">
                  <a:ea typeface="Cambria Math" panose="02040503050406030204" pitchFamily="18" charset="0"/>
                </a:endParaRPr>
              </a:p>
              <a:p>
                <a:pPr lvl="1"/>
                <a:r>
                  <a:rPr lang="en-US" sz="2000" dirty="0"/>
                  <a:t>For each </a:t>
                </a:r>
                <a14:m>
                  <m:oMath xmlns:m="http://schemas.openxmlformats.org/officeDocument/2006/math">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𝑆</m:t>
                    </m:r>
                    <m:r>
                      <a:rPr lang="en-US" sz="2000" b="0" i="1" smtClean="0">
                        <a:latin typeface="Cambria Math" panose="02040503050406030204" pitchFamily="18" charset="0"/>
                        <a:ea typeface="Cambria Math" panose="02040503050406030204" pitchFamily="18" charset="0"/>
                      </a:rPr>
                      <m:t>:</m:t>
                    </m:r>
                  </m:oMath>
                </a14:m>
                <a:endParaRPr lang="en-US" sz="2000" b="0" dirty="0">
                  <a:ea typeface="Cambria Math" panose="02040503050406030204" pitchFamily="18" charset="0"/>
                </a:endParaRPr>
              </a:p>
              <a:p>
                <a:pPr lvl="2"/>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𝑣</m:t>
                        </m:r>
                      </m:e>
                      <m:sub>
                        <m:r>
                          <a:rPr lang="en-US" sz="1800" b="0" i="1" smtClean="0">
                            <a:latin typeface="Cambria Math" panose="02040503050406030204" pitchFamily="18" charset="0"/>
                            <a:ea typeface="Cambria Math" panose="02040503050406030204" pitchFamily="18" charset="0"/>
                          </a:rPr>
                          <m:t>𝑜𝑙𝑑</m:t>
                        </m:r>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𝑠</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𝑣</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𝑠</m:t>
                        </m:r>
                      </m:e>
                    </m:d>
                  </m:oMath>
                </a14:m>
                <a:endParaRPr lang="en-US" sz="1800" b="0" dirty="0">
                  <a:ea typeface="Cambria Math" panose="02040503050406030204" pitchFamily="18" charset="0"/>
                </a:endParaRPr>
              </a:p>
              <a:p>
                <a:pPr lvl="2"/>
                <a14:m>
                  <m:oMath xmlns:m="http://schemas.openxmlformats.org/officeDocument/2006/math">
                    <m:r>
                      <a:rPr lang="en-US" sz="1800" b="0" i="1" smtClean="0">
                        <a:latin typeface="Cambria Math" panose="02040503050406030204" pitchFamily="18" charset="0"/>
                        <a:ea typeface="Cambria Math" panose="02040503050406030204" pitchFamily="18" charset="0"/>
                      </a:rPr>
                      <m:t>𝑣</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𝑠</m:t>
                        </m:r>
                      </m:e>
                    </m:d>
                    <m:r>
                      <a:rPr lang="en-US" sz="1800" b="0" i="1" smtClean="0">
                        <a:latin typeface="Cambria Math" panose="02040503050406030204" pitchFamily="18" charset="0"/>
                        <a:ea typeface="Cambria Math" panose="02040503050406030204" pitchFamily="18" charset="0"/>
                      </a:rPr>
                      <m:t>←</m:t>
                    </m:r>
                    <m:func>
                      <m:funcPr>
                        <m:ctrlPr>
                          <a:rPr lang="en-US" sz="1800" b="0" i="1" smtClean="0">
                            <a:latin typeface="Cambria Math" panose="02040503050406030204" pitchFamily="18" charset="0"/>
                            <a:ea typeface="Cambria Math" panose="02040503050406030204" pitchFamily="18" charset="0"/>
                          </a:rPr>
                        </m:ctrlPr>
                      </m:funcPr>
                      <m:fName>
                        <m:limLow>
                          <m:limLowPr>
                            <m:ctrlPr>
                              <a:rPr lang="en-US" sz="1800" b="0" i="1" smtClean="0">
                                <a:latin typeface="Cambria Math" panose="02040503050406030204" pitchFamily="18" charset="0"/>
                                <a:ea typeface="Cambria Math" panose="02040503050406030204" pitchFamily="18" charset="0"/>
                              </a:rPr>
                            </m:ctrlPr>
                          </m:limLowPr>
                          <m:e>
                            <m:r>
                              <m:rPr>
                                <m:sty m:val="p"/>
                              </m:rPr>
                              <a:rPr lang="en-US" sz="1800" b="0" i="0" smtClean="0">
                                <a:latin typeface="Cambria Math" panose="02040503050406030204" pitchFamily="18" charset="0"/>
                                <a:ea typeface="Cambria Math" panose="02040503050406030204" pitchFamily="18" charset="0"/>
                              </a:rPr>
                              <m:t>max</m:t>
                            </m:r>
                          </m:e>
                          <m:lim>
                            <m:r>
                              <a:rPr lang="en-US" sz="1800" b="0" i="1" smtClean="0">
                                <a:latin typeface="Cambria Math" panose="02040503050406030204" pitchFamily="18" charset="0"/>
                                <a:ea typeface="Cambria Math" panose="02040503050406030204" pitchFamily="18" charset="0"/>
                              </a:rPr>
                              <m:t>𝑎</m:t>
                            </m:r>
                          </m:lim>
                        </m:limLow>
                      </m:fName>
                      <m:e>
                        <m:nary>
                          <m:naryPr>
                            <m:chr m:val="∑"/>
                            <m:supHide m:val="on"/>
                            <m:ctrlPr>
                              <a:rPr lang="en-US" sz="1800" i="1">
                                <a:latin typeface="Cambria Math" panose="02040503050406030204" pitchFamily="18" charset="0"/>
                                <a:ea typeface="Cambria Math" panose="02040503050406030204" pitchFamily="18" charset="0"/>
                              </a:rPr>
                            </m:ctrlPr>
                          </m:naryPr>
                          <m:sub>
                            <m:sSup>
                              <m:sSupPr>
                                <m:ctrlPr>
                                  <a:rPr lang="en-US" sz="1800" i="1">
                                    <a:latin typeface="Cambria Math" panose="02040503050406030204" pitchFamily="18" charset="0"/>
                                    <a:ea typeface="Cambria Math" panose="02040503050406030204" pitchFamily="18" charset="0"/>
                                  </a:rPr>
                                </m:ctrlPr>
                              </m:sSupPr>
                              <m:e>
                                <m:r>
                                  <m:rPr>
                                    <m:brk m:alnAt="7"/>
                                  </m:rPr>
                                  <a:rPr lang="en-US" sz="1800" i="1">
                                    <a:latin typeface="Cambria Math" panose="02040503050406030204" pitchFamily="18" charset="0"/>
                                    <a:ea typeface="Cambria Math" panose="02040503050406030204" pitchFamily="18" charset="0"/>
                                  </a:rPr>
                                  <m:t>𝑠</m:t>
                                </m:r>
                              </m:e>
                              <m:sup>
                                <m:r>
                                  <a:rPr lang="en-US" sz="1800" i="1">
                                    <a:latin typeface="Cambria Math" panose="02040503050406030204" pitchFamily="18" charset="0"/>
                                    <a:ea typeface="Cambria Math" panose="02040503050406030204" pitchFamily="18" charset="0"/>
                                  </a:rPr>
                                  <m:t>′</m:t>
                                </m:r>
                              </m:sup>
                            </m:sSup>
                            <m:r>
                              <m:rPr>
                                <m:brk m:alnAt="7"/>
                              </m:rP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𝑟</m:t>
                            </m:r>
                          </m:sub>
                          <m:sup/>
                          <m:e>
                            <m:r>
                              <a:rPr lang="en-US" sz="1800" i="1">
                                <a:latin typeface="Cambria Math" panose="02040503050406030204" pitchFamily="18" charset="0"/>
                                <a:ea typeface="Cambria Math" panose="02040503050406030204" pitchFamily="18" charset="0"/>
                              </a:rPr>
                              <m:t>𝑝</m:t>
                            </m:r>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𝑠</m:t>
                                </m:r>
                              </m:e>
                              <m:sup>
                                <m:r>
                                  <a:rPr lang="en-US" sz="1800" i="1">
                                    <a:latin typeface="Cambria Math" panose="02040503050406030204" pitchFamily="18" charset="0"/>
                                    <a:ea typeface="Cambria Math" panose="02040503050406030204" pitchFamily="18" charset="0"/>
                                  </a:rPr>
                                  <m:t>′</m:t>
                                </m:r>
                              </m:sup>
                            </m:sSup>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𝑠</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𝑎</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𝑟</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𝑣</m:t>
                                </m:r>
                                <m:r>
                                  <a:rPr lang="en-US" sz="1800" i="1">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𝑠</m:t>
                                    </m:r>
                                  </m:e>
                                  <m:sup>
                                    <m:r>
                                      <a:rPr lang="en-US" sz="1800" i="1">
                                        <a:latin typeface="Cambria Math" panose="02040503050406030204" pitchFamily="18" charset="0"/>
                                        <a:ea typeface="Cambria Math" panose="02040503050406030204" pitchFamily="18" charset="0"/>
                                      </a:rPr>
                                      <m:t>′</m:t>
                                    </m:r>
                                  </m:sup>
                                </m:sSup>
                                <m:r>
                                  <a:rPr lang="en-US" sz="1800" i="1">
                                    <a:latin typeface="Cambria Math" panose="02040503050406030204" pitchFamily="18" charset="0"/>
                                    <a:ea typeface="Cambria Math" panose="02040503050406030204" pitchFamily="18" charset="0"/>
                                  </a:rPr>
                                  <m:t>)</m:t>
                                </m:r>
                              </m:e>
                            </m:d>
                          </m:e>
                        </m:nary>
                      </m:e>
                    </m:func>
                  </m:oMath>
                </a14:m>
                <a:endParaRPr lang="en-US" sz="1800" b="0" dirty="0">
                  <a:ea typeface="Cambria Math" panose="02040503050406030204" pitchFamily="18" charset="0"/>
                </a:endParaRPr>
              </a:p>
              <a:p>
                <a:pPr lvl="2"/>
                <a14:m>
                  <m:oMath xmlns:m="http://schemas.openxmlformats.org/officeDocument/2006/math">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max</m:t>
                    </m:r>
                    <m:r>
                      <a:rPr lang="en-US" sz="1800" b="0" i="1" smtClean="0">
                        <a:latin typeface="Cambria Math" panose="02040503050406030204" pitchFamily="18" charset="0"/>
                        <a:ea typeface="Cambria Math" panose="02040503050406030204" pitchFamily="18" charset="0"/>
                      </a:rPr>
                      <m:t>⁡(∆, </m:t>
                    </m:r>
                    <m:d>
                      <m:dPr>
                        <m:begChr m:val="|"/>
                        <m:endChr m:val="|"/>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𝑣</m:t>
                            </m:r>
                          </m:e>
                          <m:sub>
                            <m:r>
                              <a:rPr lang="en-US" sz="1800" b="0" i="1" smtClean="0">
                                <a:latin typeface="Cambria Math" panose="02040503050406030204" pitchFamily="18" charset="0"/>
                                <a:ea typeface="Cambria Math" panose="02040503050406030204" pitchFamily="18" charset="0"/>
                              </a:rPr>
                              <m:t>𝑜𝑙𝑑</m:t>
                            </m:r>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𝑠</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𝑣</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e>
                    </m:d>
                  </m:oMath>
                </a14:m>
                <a:endParaRPr lang="en-US" sz="1800" b="0" dirty="0">
                  <a:ea typeface="Cambria Math" panose="02040503050406030204" pitchFamily="18" charset="0"/>
                </a:endParaRPr>
              </a:p>
              <a:p>
                <a:r>
                  <a:rPr lang="en-US" sz="2400" dirty="0">
                    <a:ea typeface="Cambria Math" panose="02040503050406030204" pitchFamily="18" charset="0"/>
                  </a:rPr>
                  <a:t>Until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&lt;</m:t>
                    </m:r>
                    <m:r>
                      <a:rPr lang="en-US" sz="2400" b="0" i="1" smtClean="0">
                        <a:latin typeface="Cambria Math" panose="02040503050406030204" pitchFamily="18" charset="0"/>
                        <a:ea typeface="Cambria Math" panose="02040503050406030204" pitchFamily="18" charset="0"/>
                      </a:rPr>
                      <m:t> 0</m:t>
                    </m:r>
                  </m:oMath>
                </a14:m>
                <a:r>
                  <a:rPr lang="en-US" sz="2400" b="0" dirty="0">
                    <a:ea typeface="Cambria Math" panose="02040503050406030204" pitchFamily="18" charset="0"/>
                  </a:rPr>
                  <a:t> (a small positive number)</a:t>
                </a:r>
              </a:p>
              <a:p>
                <a:r>
                  <a:rPr lang="en-US" sz="2400" dirty="0">
                    <a:ea typeface="Cambria Math" panose="02040503050406030204" pitchFamily="18" charset="0"/>
                  </a:rPr>
                  <a:t>Output a deterministic policy </a:t>
                </a:r>
                <a14:m>
                  <m:oMath xmlns:m="http://schemas.openxmlformats.org/officeDocument/2006/math">
                    <m:r>
                      <a:rPr lang="en-US" sz="2400" i="1" smtClean="0">
                        <a:latin typeface="Cambria Math" panose="02040503050406030204" pitchFamily="18" charset="0"/>
                        <a:ea typeface="Cambria Math" panose="02040503050406030204" pitchFamily="18" charset="0"/>
                      </a:rPr>
                      <m:t>𝜋</m:t>
                    </m:r>
                    <m:r>
                      <a:rPr lang="en-US" sz="240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𝜋</m:t>
                        </m:r>
                      </m:e>
                      <m:sub>
                        <m:r>
                          <a:rPr lang="en-US" sz="2400" b="0" i="1" smtClean="0">
                            <a:latin typeface="Cambria Math" panose="02040503050406030204" pitchFamily="18" charset="0"/>
                            <a:ea typeface="Cambria Math" panose="02040503050406030204" pitchFamily="18" charset="0"/>
                          </a:rPr>
                          <m:t>∗</m:t>
                        </m:r>
                      </m:sub>
                    </m:sSub>
                  </m:oMath>
                </a14:m>
                <a:r>
                  <a:rPr lang="en-US" sz="2400" b="0" dirty="0">
                    <a:ea typeface="Cambria Math" panose="02040503050406030204" pitchFamily="18" charset="0"/>
                  </a:rPr>
                  <a:t> such that</a:t>
                </a:r>
              </a:p>
              <a:p>
                <a14:m>
                  <m:oMath xmlns:m="http://schemas.openxmlformats.org/officeDocument/2006/math">
                    <m:r>
                      <a:rPr lang="en-US" sz="2400" b="0" i="1" smtClean="0">
                        <a:latin typeface="Cambria Math" panose="02040503050406030204" pitchFamily="18" charset="0"/>
                        <a:ea typeface="Cambria Math" panose="02040503050406030204" pitchFamily="18" charset="0"/>
                      </a:rPr>
                      <m:t>𝜋</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 </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arg</m:t>
                            </m:r>
                            <m:r>
                              <m:rPr>
                                <m:sty m:val="p"/>
                              </m:rPr>
                              <a:rPr lang="en-US" sz="2400" b="0" i="0" smtClean="0">
                                <a:latin typeface="Cambria Math" panose="02040503050406030204" pitchFamily="18" charset="0"/>
                                <a:ea typeface="Cambria Math" panose="02040503050406030204" pitchFamily="18" charset="0"/>
                              </a:rPr>
                              <m:t>max</m:t>
                            </m:r>
                          </m:e>
                          <m:lim>
                            <m:r>
                              <a:rPr lang="en-US" sz="2400" b="0" i="1" smtClean="0">
                                <a:latin typeface="Cambria Math" panose="02040503050406030204" pitchFamily="18" charset="0"/>
                                <a:ea typeface="Cambria Math" panose="02040503050406030204" pitchFamily="18" charset="0"/>
                              </a:rPr>
                              <m:t>𝑎</m:t>
                            </m:r>
                          </m:lim>
                        </m:limLow>
                      </m:fName>
                      <m:e>
                        <m:nary>
                          <m:naryPr>
                            <m:chr m:val="∑"/>
                            <m:supHide m:val="on"/>
                            <m:ctrlPr>
                              <a:rPr lang="en-US" sz="2400" b="0" i="1" smtClean="0">
                                <a:latin typeface="Cambria Math" panose="02040503050406030204" pitchFamily="18" charset="0"/>
                                <a:ea typeface="Cambria Math" panose="02040503050406030204" pitchFamily="18" charset="0"/>
                              </a:rPr>
                            </m:ctrlPr>
                          </m:naryPr>
                          <m:sub>
                            <m:sSup>
                              <m:sSupPr>
                                <m:ctrlPr>
                                  <a:rPr lang="en-US" sz="2400" b="0" i="1" smtClean="0">
                                    <a:latin typeface="Cambria Math" panose="02040503050406030204" pitchFamily="18" charset="0"/>
                                    <a:ea typeface="Cambria Math" panose="02040503050406030204" pitchFamily="18" charset="0"/>
                                  </a:rPr>
                                </m:ctrlPr>
                              </m:sSupPr>
                              <m:e>
                                <m:r>
                                  <m:rPr>
                                    <m:brk m:alnAt="7"/>
                                  </m:rPr>
                                  <a:rPr lang="en-US" sz="2400" b="0" i="1" smtClean="0">
                                    <a:latin typeface="Cambria Math" panose="02040503050406030204" pitchFamily="18" charset="0"/>
                                    <a:ea typeface="Cambria Math" panose="02040503050406030204" pitchFamily="18" charset="0"/>
                                  </a:rPr>
                                  <m:t>𝑠</m:t>
                                </m:r>
                              </m:e>
                              <m:sup>
                                <m:r>
                                  <a:rPr lang="en-US" sz="2400" b="0" i="1" smtClean="0">
                                    <a:latin typeface="Cambria Math" panose="02040503050406030204" pitchFamily="18" charset="0"/>
                                    <a:ea typeface="Cambria Math" panose="02040503050406030204" pitchFamily="18" charset="0"/>
                                  </a:rPr>
                                  <m:t>′</m:t>
                                </m:r>
                              </m:sup>
                            </m:sSup>
                            <m:r>
                              <m:rPr>
                                <m:brk m:alnAt="7"/>
                              </m:rP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m:t>
                            </m:r>
                          </m:sub>
                          <m:sup/>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𝑠</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𝑟</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𝑠</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e>
                            </m:d>
                          </m:e>
                        </m:nary>
                      </m:e>
                    </m:func>
                  </m:oMath>
                </a14:m>
                <a:endParaRPr lang="en-US" sz="2400" dirty="0"/>
              </a:p>
              <a:p>
                <a:pPr lvl="1"/>
                <a:endParaRPr lang="en-US" sz="2000" dirty="0"/>
              </a:p>
            </p:txBody>
          </p:sp>
        </mc:Choice>
        <mc:Fallback>
          <p:sp>
            <p:nvSpPr>
              <p:cNvPr id="3" name="Content Placeholder 2">
                <a:extLst>
                  <a:ext uri="{FF2B5EF4-FFF2-40B4-BE49-F238E27FC236}">
                    <a16:creationId xmlns:a16="http://schemas.microsoft.com/office/drawing/2014/main" id="{515EFA34-167D-4BB3-9C51-F3A97DECF8F6}"/>
                  </a:ext>
                </a:extLst>
              </p:cNvPr>
              <p:cNvSpPr>
                <a:spLocks noGrp="1" noRot="1" noChangeAspect="1" noMove="1" noResize="1" noEditPoints="1" noAdjustHandles="1" noChangeArrowheads="1" noChangeShapeType="1" noTextEdit="1"/>
              </p:cNvSpPr>
              <p:nvPr>
                <p:ph idx="1"/>
              </p:nvPr>
            </p:nvSpPr>
            <p:spPr>
              <a:blipFill>
                <a:blip r:embed="rId2"/>
                <a:stretch>
                  <a:fillRect l="-812" t="-1961" b="-1022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1F2F8B7-C171-4121-AB98-CFA6BEA0A348}"/>
              </a:ext>
            </a:extLst>
          </p:cNvPr>
          <p:cNvCxnSpPr/>
          <p:nvPr/>
        </p:nvCxnSpPr>
        <p:spPr>
          <a:xfrm flipH="1">
            <a:off x="6901543" y="3200400"/>
            <a:ext cx="1186543" cy="642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E701096-CEC6-4E90-A63C-DC8D5A32134A}"/>
                  </a:ext>
                </a:extLst>
              </p:cNvPr>
              <p:cNvSpPr txBox="1"/>
              <p:nvPr/>
            </p:nvSpPr>
            <p:spPr>
              <a:xfrm>
                <a:off x="8098971" y="2525486"/>
                <a:ext cx="2754086" cy="646331"/>
              </a:xfrm>
              <a:prstGeom prst="rect">
                <a:avLst/>
              </a:prstGeom>
              <a:noFill/>
            </p:spPr>
            <p:txBody>
              <a:bodyPr wrap="square" rtlCol="0">
                <a:spAutoFit/>
              </a:bodyPr>
              <a:lstStyle/>
              <a:p>
                <a:r>
                  <a:rPr lang="en-US" dirty="0"/>
                  <a:t>Bellman optimality equation for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dirty="0"/>
              </a:p>
            </p:txBody>
          </p:sp>
        </mc:Choice>
        <mc:Fallback>
          <p:sp>
            <p:nvSpPr>
              <p:cNvPr id="6" name="TextBox 5">
                <a:extLst>
                  <a:ext uri="{FF2B5EF4-FFF2-40B4-BE49-F238E27FC236}">
                    <a16:creationId xmlns:a16="http://schemas.microsoft.com/office/drawing/2014/main" id="{BE701096-CEC6-4E90-A63C-DC8D5A32134A}"/>
                  </a:ext>
                </a:extLst>
              </p:cNvPr>
              <p:cNvSpPr txBox="1">
                <a:spLocks noRot="1" noChangeAspect="1" noMove="1" noResize="1" noEditPoints="1" noAdjustHandles="1" noChangeArrowheads="1" noChangeShapeType="1" noTextEdit="1"/>
              </p:cNvSpPr>
              <p:nvPr/>
            </p:nvSpPr>
            <p:spPr>
              <a:xfrm>
                <a:off x="8098971" y="2525486"/>
                <a:ext cx="2754086" cy="646331"/>
              </a:xfrm>
              <a:prstGeom prst="rect">
                <a:avLst/>
              </a:prstGeom>
              <a:blipFill>
                <a:blip r:embed="rId3"/>
                <a:stretch>
                  <a:fillRect l="-1996" t="-4717" b="-1415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544ACCE-27D5-41F8-B2BA-D7BDA73339C7}"/>
              </a:ext>
            </a:extLst>
          </p:cNvPr>
          <p:cNvSpPr txBox="1"/>
          <p:nvPr/>
        </p:nvSpPr>
        <p:spPr>
          <a:xfrm>
            <a:off x="219075" y="5952931"/>
            <a:ext cx="1181099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1"/>
                </a:solidFill>
              </a:rPr>
              <a:t>Value Iteration only contains one component. It updates the value function V based on the Optimal Bellman Equation.</a:t>
            </a:r>
          </a:p>
          <a:p>
            <a:pPr marL="285750" indent="-285750">
              <a:buFont typeface="Arial" panose="020B0604020202020204" pitchFamily="34" charset="0"/>
              <a:buChar char="•"/>
            </a:pPr>
            <a:endParaRPr lang="en-US" sz="1600" dirty="0">
              <a:solidFill>
                <a:schemeClr val="accent1"/>
              </a:solidFill>
            </a:endParaRPr>
          </a:p>
          <a:p>
            <a:pPr marL="285750" indent="-285750">
              <a:buFont typeface="Arial" panose="020B0604020202020204" pitchFamily="34" charset="0"/>
              <a:buChar char="•"/>
            </a:pPr>
            <a:r>
              <a:rPr lang="en-US" sz="1600" dirty="0">
                <a:solidFill>
                  <a:schemeClr val="accent1"/>
                </a:solidFill>
              </a:rPr>
              <a:t>After the iteration converges, the optimal policy is straight-forwardly derived by applying an argument-max function for all of the states.</a:t>
            </a:r>
          </a:p>
        </p:txBody>
      </p:sp>
    </p:spTree>
    <p:extLst>
      <p:ext uri="{BB962C8B-B14F-4D97-AF65-F5344CB8AC3E}">
        <p14:creationId xmlns:p14="http://schemas.microsoft.com/office/powerpoint/2010/main" val="369143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99EC-8E5C-4A27-B428-D80F2FBB535C}"/>
              </a:ext>
            </a:extLst>
          </p:cNvPr>
          <p:cNvSpPr>
            <a:spLocks noGrp="1"/>
          </p:cNvSpPr>
          <p:nvPr>
            <p:ph type="title"/>
          </p:nvPr>
        </p:nvSpPr>
        <p:spPr/>
        <p:txBody>
          <a:bodyPr/>
          <a:lstStyle/>
          <a:p>
            <a:r>
              <a:rPr lang="en-US" dirty="0"/>
              <a:t>Motivating Example</a:t>
            </a:r>
          </a:p>
        </p:txBody>
      </p:sp>
      <p:sp>
        <p:nvSpPr>
          <p:cNvPr id="3" name="Content Placeholder 2">
            <a:extLst>
              <a:ext uri="{FF2B5EF4-FFF2-40B4-BE49-F238E27FC236}">
                <a16:creationId xmlns:a16="http://schemas.microsoft.com/office/drawing/2014/main" id="{1E07BC8A-F7A5-4567-AD27-0556EFA54397}"/>
              </a:ext>
            </a:extLst>
          </p:cNvPr>
          <p:cNvSpPr>
            <a:spLocks noGrp="1"/>
          </p:cNvSpPr>
          <p:nvPr>
            <p:ph idx="1"/>
          </p:nvPr>
        </p:nvSpPr>
        <p:spPr/>
        <p:txBody>
          <a:bodyPr>
            <a:normAutofit fontScale="77500" lnSpcReduction="20000"/>
          </a:bodyPr>
          <a:lstStyle/>
          <a:p>
            <a:r>
              <a:rPr lang="en-US" dirty="0"/>
              <a:t>Suppose you’re playing a video game. You enter a room with two doors</a:t>
            </a:r>
          </a:p>
          <a:p>
            <a:pPr lvl="1"/>
            <a:r>
              <a:rPr lang="en-US" dirty="0"/>
              <a:t>Behind Door 1 are 100 gold coins, followed by a passageway</a:t>
            </a:r>
          </a:p>
          <a:p>
            <a:pPr lvl="1"/>
            <a:r>
              <a:rPr lang="en-US" dirty="0"/>
              <a:t>Behind Door 2 is 1 gold coin, followed by a second passageway going in a different direction </a:t>
            </a:r>
          </a:p>
          <a:p>
            <a:r>
              <a:rPr lang="en-US" dirty="0"/>
              <a:t>Once you go through one of the doors, there is no going back. Which of the doors should you choose?</a:t>
            </a:r>
          </a:p>
          <a:p>
            <a:r>
              <a:rPr lang="en-US" dirty="0"/>
              <a:t>If you made your decision based solely on maximizing your immediate reward (or score), then your answer would be Door 1</a:t>
            </a:r>
          </a:p>
          <a:p>
            <a:pPr lvl="1"/>
            <a:r>
              <a:rPr lang="en-US" dirty="0"/>
              <a:t>However, the aim of most video games is not to maximize your score in a single section of the game, but to maximize your score for the entire game. After all, there could be 1000 gold coins at the end of the passageway behind Door 2, for all you know.</a:t>
            </a:r>
          </a:p>
          <a:p>
            <a:r>
              <a:rPr lang="en-US" dirty="0"/>
              <a:t>The only way to really answer this question is to play the game multiple times; try a different door each time; and then based on the information you’ve collected, determine your optimal strategy.</a:t>
            </a:r>
          </a:p>
          <a:p>
            <a:endParaRPr lang="en-US" dirty="0"/>
          </a:p>
          <a:p>
            <a:pPr marL="0" indent="0">
              <a:buNone/>
            </a:pPr>
            <a:r>
              <a:rPr lang="en-US" dirty="0">
                <a:hlinkClick r:id="rId2"/>
              </a:rPr>
              <a:t>https://towardsdatascience.com/the-other-type-of-machine-learning-97ab81306ce9</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5689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E5F1-21C2-453E-A780-E4DF646F8FE9}"/>
              </a:ext>
            </a:extLst>
          </p:cNvPr>
          <p:cNvSpPr>
            <a:spLocks noGrp="1"/>
          </p:cNvSpPr>
          <p:nvPr>
            <p:ph type="title"/>
          </p:nvPr>
        </p:nvSpPr>
        <p:spPr/>
        <p:txBody>
          <a:bodyPr/>
          <a:lstStyle/>
          <a:p>
            <a:r>
              <a:rPr lang="en-US" dirty="0"/>
              <a:t>What we learned so far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72F329-A0EA-4D90-97C7-1FADCD1F986A}"/>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r>
                  <a:rPr lang="en-US" dirty="0"/>
                  <a:t>If we know </a:t>
                </a:r>
                <a14:m>
                  <m:oMath xmlns:m="http://schemas.openxmlformats.org/officeDocument/2006/math">
                    <m:r>
                      <a:rPr lang="en-US" b="0" i="1" smtClean="0">
                        <a:latin typeface="Cambria Math" panose="02040503050406030204" pitchFamily="18" charset="0"/>
                      </a:rPr>
                      <m:t>𝑣</m:t>
                    </m:r>
                  </m:oMath>
                </a14:m>
                <a:r>
                  <a:rPr lang="en-US" dirty="0"/>
                  <a:t> or </a:t>
                </a:r>
                <a14:m>
                  <m:oMath xmlns:m="http://schemas.openxmlformats.org/officeDocument/2006/math">
                    <m:r>
                      <a:rPr lang="en-US" b="0" i="1" smtClean="0">
                        <a:latin typeface="Cambria Math" panose="02040503050406030204" pitchFamily="18" charset="0"/>
                      </a:rPr>
                      <m:t>𝑄</m:t>
                    </m:r>
                  </m:oMath>
                </a14:m>
                <a:r>
                  <a:rPr lang="en-US" dirty="0"/>
                  <a:t> we can compute optimal policy</a:t>
                </a:r>
              </a:p>
              <a:p>
                <a:r>
                  <a:rPr lang="en-US" dirty="0"/>
                  <a:t>We use dynamic programming to compute </a:t>
                </a:r>
                <a14:m>
                  <m:oMath xmlns:m="http://schemas.openxmlformats.org/officeDocument/2006/math">
                    <m:r>
                      <a:rPr lang="en-US" i="1">
                        <a:latin typeface="Cambria Math" panose="02040503050406030204" pitchFamily="18" charset="0"/>
                      </a:rPr>
                      <m:t>𝑣</m:t>
                    </m:r>
                  </m:oMath>
                </a14:m>
                <a:r>
                  <a:rPr lang="en-US" dirty="0"/>
                  <a:t> or </a:t>
                </a:r>
                <a14:m>
                  <m:oMath xmlns:m="http://schemas.openxmlformats.org/officeDocument/2006/math">
                    <m:r>
                      <a:rPr lang="en-US" i="1">
                        <a:latin typeface="Cambria Math" panose="02040503050406030204" pitchFamily="18" charset="0"/>
                      </a:rPr>
                      <m:t>𝑄</m:t>
                    </m:r>
                  </m:oMath>
                </a14:m>
                <a:endParaRPr lang="en-US" dirty="0"/>
              </a:p>
              <a:p>
                <a:r>
                  <a:rPr lang="en-US" dirty="0"/>
                  <a:t>What if the decision process is in the wild? (without knowledge of transition probabilities)</a:t>
                </a:r>
              </a:p>
            </p:txBody>
          </p:sp>
        </mc:Choice>
        <mc:Fallback>
          <p:sp>
            <p:nvSpPr>
              <p:cNvPr id="3" name="Content Placeholder 2">
                <a:extLst>
                  <a:ext uri="{FF2B5EF4-FFF2-40B4-BE49-F238E27FC236}">
                    <a16:creationId xmlns:a16="http://schemas.microsoft.com/office/drawing/2014/main" id="{5072F329-A0EA-4D90-97C7-1FADCD1F986A}"/>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859782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CAF77-418F-4675-BB9F-AF12E16F3BF7}"/>
              </a:ext>
            </a:extLst>
          </p:cNvPr>
          <p:cNvSpPr>
            <a:spLocks noGrp="1"/>
          </p:cNvSpPr>
          <p:nvPr>
            <p:ph type="title"/>
          </p:nvPr>
        </p:nvSpPr>
        <p:spPr/>
        <p:txBody>
          <a:bodyPr/>
          <a:lstStyle/>
          <a:p>
            <a:r>
              <a:rPr lang="en-US" dirty="0"/>
              <a:t>Decision Process in The Wild</a:t>
            </a:r>
          </a:p>
        </p:txBody>
      </p:sp>
      <p:sp>
        <p:nvSpPr>
          <p:cNvPr id="4" name="Rectangle 3">
            <a:extLst>
              <a:ext uri="{FF2B5EF4-FFF2-40B4-BE49-F238E27FC236}">
                <a16:creationId xmlns:a16="http://schemas.microsoft.com/office/drawing/2014/main" id="{291CEA18-A10F-4ED0-89E4-DC20469BD6F2}"/>
              </a:ext>
            </a:extLst>
          </p:cNvPr>
          <p:cNvSpPr/>
          <p:nvPr/>
        </p:nvSpPr>
        <p:spPr>
          <a:xfrm>
            <a:off x="4509407" y="1745041"/>
            <a:ext cx="1524000" cy="870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Agent</a:t>
            </a:r>
          </a:p>
        </p:txBody>
      </p:sp>
      <p:pic>
        <p:nvPicPr>
          <p:cNvPr id="7170" name="Picture 2" descr="Image result for earth images clipart">
            <a:extLst>
              <a:ext uri="{FF2B5EF4-FFF2-40B4-BE49-F238E27FC236}">
                <a16:creationId xmlns:a16="http://schemas.microsoft.com/office/drawing/2014/main" id="{DEB72AFC-E6E1-430B-8741-143B93FA6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775" y="3674029"/>
            <a:ext cx="1310368" cy="138850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Elbow 7">
            <a:extLst>
              <a:ext uri="{FF2B5EF4-FFF2-40B4-BE49-F238E27FC236}">
                <a16:creationId xmlns:a16="http://schemas.microsoft.com/office/drawing/2014/main" id="{91A2C842-FEF3-40F6-B047-F9174114ABF3}"/>
              </a:ext>
            </a:extLst>
          </p:cNvPr>
          <p:cNvCxnSpPr>
            <a:stCxn id="4" idx="1"/>
          </p:cNvCxnSpPr>
          <p:nvPr/>
        </p:nvCxnSpPr>
        <p:spPr>
          <a:xfrm rot="10800000" flipV="1">
            <a:off x="3243943" y="2180469"/>
            <a:ext cx="1265464" cy="218781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19D8248-7979-4C8B-8FAB-4F8338C92AE2}"/>
              </a:ext>
            </a:extLst>
          </p:cNvPr>
          <p:cNvCxnSpPr>
            <a:cxnSpLocks/>
            <a:endCxn id="7170" idx="1"/>
          </p:cNvCxnSpPr>
          <p:nvPr/>
        </p:nvCxnSpPr>
        <p:spPr>
          <a:xfrm>
            <a:off x="3243942" y="4364125"/>
            <a:ext cx="1432833" cy="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11705853-8FD8-4965-AF33-D090CF0BD4BC}"/>
              </a:ext>
            </a:extLst>
          </p:cNvPr>
          <p:cNvCxnSpPr>
            <a:stCxn id="7170" idx="3"/>
          </p:cNvCxnSpPr>
          <p:nvPr/>
        </p:nvCxnSpPr>
        <p:spPr>
          <a:xfrm flipV="1">
            <a:off x="5987143" y="2180469"/>
            <a:ext cx="1785257" cy="218781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562A0A-91CE-4901-AE5E-3ECC55441C8B}"/>
              </a:ext>
            </a:extLst>
          </p:cNvPr>
          <p:cNvCxnSpPr>
            <a:endCxn id="4" idx="3"/>
          </p:cNvCxnSpPr>
          <p:nvPr/>
        </p:nvCxnSpPr>
        <p:spPr>
          <a:xfrm flipH="1">
            <a:off x="6033407" y="2180469"/>
            <a:ext cx="17498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66554B0-7148-42FC-8A51-FCFBB14C9BED}"/>
              </a:ext>
            </a:extLst>
          </p:cNvPr>
          <p:cNvSpPr txBox="1"/>
          <p:nvPr/>
        </p:nvSpPr>
        <p:spPr>
          <a:xfrm rot="16200000">
            <a:off x="2746526" y="3085515"/>
            <a:ext cx="1321406" cy="369332"/>
          </a:xfrm>
          <a:prstGeom prst="rect">
            <a:avLst/>
          </a:prstGeom>
          <a:noFill/>
        </p:spPr>
        <p:txBody>
          <a:bodyPr wrap="square" rtlCol="0">
            <a:spAutoFit/>
          </a:bodyPr>
          <a:lstStyle/>
          <a:p>
            <a:r>
              <a:rPr lang="en-US" dirty="0"/>
              <a:t>observation</a:t>
            </a:r>
          </a:p>
        </p:txBody>
      </p:sp>
      <p:sp>
        <p:nvSpPr>
          <p:cNvPr id="21" name="TextBox 20">
            <a:extLst>
              <a:ext uri="{FF2B5EF4-FFF2-40B4-BE49-F238E27FC236}">
                <a16:creationId xmlns:a16="http://schemas.microsoft.com/office/drawing/2014/main" id="{30DAA305-FBB8-4784-BD79-14DD56C920A7}"/>
              </a:ext>
            </a:extLst>
          </p:cNvPr>
          <p:cNvSpPr txBox="1"/>
          <p:nvPr/>
        </p:nvSpPr>
        <p:spPr>
          <a:xfrm rot="16200000">
            <a:off x="7238609" y="3099863"/>
            <a:ext cx="821871" cy="369332"/>
          </a:xfrm>
          <a:prstGeom prst="rect">
            <a:avLst/>
          </a:prstGeom>
          <a:noFill/>
        </p:spPr>
        <p:txBody>
          <a:bodyPr wrap="square" rtlCol="0">
            <a:spAutoFit/>
          </a:bodyPr>
          <a:lstStyle/>
          <a:p>
            <a:r>
              <a:rPr lang="en-US" dirty="0"/>
              <a:t>action</a:t>
            </a:r>
          </a:p>
        </p:txBody>
      </p:sp>
      <p:cxnSp>
        <p:nvCxnSpPr>
          <p:cNvPr id="20" name="Straight Connector 19">
            <a:extLst>
              <a:ext uri="{FF2B5EF4-FFF2-40B4-BE49-F238E27FC236}">
                <a16:creationId xmlns:a16="http://schemas.microsoft.com/office/drawing/2014/main" id="{4462BDA4-10FA-4060-ADC6-EAF552594A35}"/>
              </a:ext>
            </a:extLst>
          </p:cNvPr>
          <p:cNvCxnSpPr/>
          <p:nvPr/>
        </p:nvCxnSpPr>
        <p:spPr>
          <a:xfrm>
            <a:off x="2068286" y="3284529"/>
            <a:ext cx="660762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6BE4071-742B-415A-B640-D5FDC4E4E63D}"/>
              </a:ext>
            </a:extLst>
          </p:cNvPr>
          <p:cNvSpPr txBox="1"/>
          <p:nvPr/>
        </p:nvSpPr>
        <p:spPr>
          <a:xfrm>
            <a:off x="1509813" y="2847131"/>
            <a:ext cx="1905000" cy="369332"/>
          </a:xfrm>
          <a:prstGeom prst="rect">
            <a:avLst/>
          </a:prstGeom>
          <a:noFill/>
        </p:spPr>
        <p:txBody>
          <a:bodyPr wrap="square" rtlCol="0">
            <a:spAutoFit/>
          </a:bodyPr>
          <a:lstStyle/>
          <a:p>
            <a:r>
              <a:rPr lang="en-US" dirty="0"/>
              <a:t>Can do anything </a:t>
            </a:r>
          </a:p>
        </p:txBody>
      </p:sp>
      <p:sp>
        <p:nvSpPr>
          <p:cNvPr id="25" name="TextBox 24">
            <a:extLst>
              <a:ext uri="{FF2B5EF4-FFF2-40B4-BE49-F238E27FC236}">
                <a16:creationId xmlns:a16="http://schemas.microsoft.com/office/drawing/2014/main" id="{997F431C-C21A-4949-9D45-ABEF06B9B3DD}"/>
              </a:ext>
            </a:extLst>
          </p:cNvPr>
          <p:cNvSpPr txBox="1"/>
          <p:nvPr/>
        </p:nvSpPr>
        <p:spPr>
          <a:xfrm>
            <a:off x="1514865" y="3326133"/>
            <a:ext cx="1905000" cy="369332"/>
          </a:xfrm>
          <a:prstGeom prst="rect">
            <a:avLst/>
          </a:prstGeom>
          <a:noFill/>
        </p:spPr>
        <p:txBody>
          <a:bodyPr wrap="square" rtlCol="0">
            <a:spAutoFit/>
          </a:bodyPr>
          <a:lstStyle/>
          <a:p>
            <a:r>
              <a:rPr lang="en-US" dirty="0"/>
              <a:t>Can’t even see</a:t>
            </a:r>
          </a:p>
        </p:txBody>
      </p:sp>
    </p:spTree>
    <p:extLst>
      <p:ext uri="{BB962C8B-B14F-4D97-AF65-F5344CB8AC3E}">
        <p14:creationId xmlns:p14="http://schemas.microsoft.com/office/powerpoint/2010/main" val="2514283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CAF77-418F-4675-BB9F-AF12E16F3BF7}"/>
              </a:ext>
            </a:extLst>
          </p:cNvPr>
          <p:cNvSpPr>
            <a:spLocks noGrp="1"/>
          </p:cNvSpPr>
          <p:nvPr>
            <p:ph type="title"/>
          </p:nvPr>
        </p:nvSpPr>
        <p:spPr/>
        <p:txBody>
          <a:bodyPr/>
          <a:lstStyle/>
          <a:p>
            <a:r>
              <a:rPr lang="en-US" dirty="0"/>
              <a:t>Decision Process in The Wild</a:t>
            </a:r>
          </a:p>
        </p:txBody>
      </p:sp>
      <p:sp>
        <p:nvSpPr>
          <p:cNvPr id="4" name="Rectangle 3">
            <a:extLst>
              <a:ext uri="{FF2B5EF4-FFF2-40B4-BE49-F238E27FC236}">
                <a16:creationId xmlns:a16="http://schemas.microsoft.com/office/drawing/2014/main" id="{291CEA18-A10F-4ED0-89E4-DC20469BD6F2}"/>
              </a:ext>
            </a:extLst>
          </p:cNvPr>
          <p:cNvSpPr/>
          <p:nvPr/>
        </p:nvSpPr>
        <p:spPr>
          <a:xfrm>
            <a:off x="4509407" y="1745041"/>
            <a:ext cx="1524000" cy="870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Agent</a:t>
            </a:r>
          </a:p>
        </p:txBody>
      </p:sp>
      <p:pic>
        <p:nvPicPr>
          <p:cNvPr id="7170" name="Picture 2" descr="Image result for earth images clipart">
            <a:extLst>
              <a:ext uri="{FF2B5EF4-FFF2-40B4-BE49-F238E27FC236}">
                <a16:creationId xmlns:a16="http://schemas.microsoft.com/office/drawing/2014/main" id="{DEB72AFC-E6E1-430B-8741-143B93FA6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775" y="3674029"/>
            <a:ext cx="1310368" cy="138850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Elbow 7">
            <a:extLst>
              <a:ext uri="{FF2B5EF4-FFF2-40B4-BE49-F238E27FC236}">
                <a16:creationId xmlns:a16="http://schemas.microsoft.com/office/drawing/2014/main" id="{91A2C842-FEF3-40F6-B047-F9174114ABF3}"/>
              </a:ext>
            </a:extLst>
          </p:cNvPr>
          <p:cNvCxnSpPr>
            <a:stCxn id="4" idx="1"/>
          </p:cNvCxnSpPr>
          <p:nvPr/>
        </p:nvCxnSpPr>
        <p:spPr>
          <a:xfrm rot="10800000" flipV="1">
            <a:off x="3243943" y="2180469"/>
            <a:ext cx="1265464" cy="218781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19D8248-7979-4C8B-8FAB-4F8338C92AE2}"/>
              </a:ext>
            </a:extLst>
          </p:cNvPr>
          <p:cNvCxnSpPr>
            <a:cxnSpLocks/>
            <a:endCxn id="7170" idx="1"/>
          </p:cNvCxnSpPr>
          <p:nvPr/>
        </p:nvCxnSpPr>
        <p:spPr>
          <a:xfrm>
            <a:off x="3243942" y="4364125"/>
            <a:ext cx="1432833" cy="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11705853-8FD8-4965-AF33-D090CF0BD4BC}"/>
              </a:ext>
            </a:extLst>
          </p:cNvPr>
          <p:cNvCxnSpPr>
            <a:stCxn id="7170" idx="3"/>
          </p:cNvCxnSpPr>
          <p:nvPr/>
        </p:nvCxnSpPr>
        <p:spPr>
          <a:xfrm flipV="1">
            <a:off x="5987143" y="2180469"/>
            <a:ext cx="1785257" cy="218781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562A0A-91CE-4901-AE5E-3ECC55441C8B}"/>
              </a:ext>
            </a:extLst>
          </p:cNvPr>
          <p:cNvCxnSpPr>
            <a:endCxn id="4" idx="3"/>
          </p:cNvCxnSpPr>
          <p:nvPr/>
        </p:nvCxnSpPr>
        <p:spPr>
          <a:xfrm flipH="1">
            <a:off x="6033407" y="2180469"/>
            <a:ext cx="17498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66554B0-7148-42FC-8A51-FCFBB14C9BED}"/>
              </a:ext>
            </a:extLst>
          </p:cNvPr>
          <p:cNvSpPr txBox="1"/>
          <p:nvPr/>
        </p:nvSpPr>
        <p:spPr>
          <a:xfrm rot="16200000">
            <a:off x="2746526" y="3085515"/>
            <a:ext cx="1321406" cy="369332"/>
          </a:xfrm>
          <a:prstGeom prst="rect">
            <a:avLst/>
          </a:prstGeom>
          <a:noFill/>
        </p:spPr>
        <p:txBody>
          <a:bodyPr wrap="square" rtlCol="0">
            <a:spAutoFit/>
          </a:bodyPr>
          <a:lstStyle/>
          <a:p>
            <a:r>
              <a:rPr lang="en-US" dirty="0"/>
              <a:t>observation</a:t>
            </a:r>
          </a:p>
        </p:txBody>
      </p:sp>
      <p:sp>
        <p:nvSpPr>
          <p:cNvPr id="21" name="TextBox 20">
            <a:extLst>
              <a:ext uri="{FF2B5EF4-FFF2-40B4-BE49-F238E27FC236}">
                <a16:creationId xmlns:a16="http://schemas.microsoft.com/office/drawing/2014/main" id="{30DAA305-FBB8-4784-BD79-14DD56C920A7}"/>
              </a:ext>
            </a:extLst>
          </p:cNvPr>
          <p:cNvSpPr txBox="1"/>
          <p:nvPr/>
        </p:nvSpPr>
        <p:spPr>
          <a:xfrm rot="16200000">
            <a:off x="7238609" y="3099863"/>
            <a:ext cx="821871" cy="369332"/>
          </a:xfrm>
          <a:prstGeom prst="rect">
            <a:avLst/>
          </a:prstGeom>
          <a:noFill/>
        </p:spPr>
        <p:txBody>
          <a:bodyPr wrap="square" rtlCol="0">
            <a:spAutoFit/>
          </a:bodyPr>
          <a:lstStyle/>
          <a:p>
            <a:r>
              <a:rPr lang="en-US" dirty="0"/>
              <a:t>action</a:t>
            </a:r>
          </a:p>
        </p:txBody>
      </p:sp>
      <p:cxnSp>
        <p:nvCxnSpPr>
          <p:cNvPr id="20" name="Straight Connector 19">
            <a:extLst>
              <a:ext uri="{FF2B5EF4-FFF2-40B4-BE49-F238E27FC236}">
                <a16:creationId xmlns:a16="http://schemas.microsoft.com/office/drawing/2014/main" id="{4462BDA4-10FA-4060-ADC6-EAF552594A35}"/>
              </a:ext>
            </a:extLst>
          </p:cNvPr>
          <p:cNvCxnSpPr/>
          <p:nvPr/>
        </p:nvCxnSpPr>
        <p:spPr>
          <a:xfrm>
            <a:off x="2068286" y="3284529"/>
            <a:ext cx="660762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6BE4071-742B-415A-B640-D5FDC4E4E63D}"/>
              </a:ext>
            </a:extLst>
          </p:cNvPr>
          <p:cNvSpPr txBox="1"/>
          <p:nvPr/>
        </p:nvSpPr>
        <p:spPr>
          <a:xfrm>
            <a:off x="1509813" y="2847131"/>
            <a:ext cx="1905000" cy="369332"/>
          </a:xfrm>
          <a:prstGeom prst="rect">
            <a:avLst/>
          </a:prstGeom>
          <a:noFill/>
        </p:spPr>
        <p:txBody>
          <a:bodyPr wrap="square" rtlCol="0">
            <a:spAutoFit/>
          </a:bodyPr>
          <a:lstStyle/>
          <a:p>
            <a:r>
              <a:rPr lang="en-US" dirty="0"/>
              <a:t>Can do anything </a:t>
            </a:r>
          </a:p>
        </p:txBody>
      </p:sp>
      <p:sp>
        <p:nvSpPr>
          <p:cNvPr id="25" name="TextBox 24">
            <a:extLst>
              <a:ext uri="{FF2B5EF4-FFF2-40B4-BE49-F238E27FC236}">
                <a16:creationId xmlns:a16="http://schemas.microsoft.com/office/drawing/2014/main" id="{997F431C-C21A-4949-9D45-ABEF06B9B3DD}"/>
              </a:ext>
            </a:extLst>
          </p:cNvPr>
          <p:cNvSpPr txBox="1"/>
          <p:nvPr/>
        </p:nvSpPr>
        <p:spPr>
          <a:xfrm>
            <a:off x="1514865" y="3326133"/>
            <a:ext cx="1905000" cy="369332"/>
          </a:xfrm>
          <a:prstGeom prst="rect">
            <a:avLst/>
          </a:prstGeom>
          <a:noFill/>
        </p:spPr>
        <p:txBody>
          <a:bodyPr wrap="square" rtlCol="0">
            <a:spAutoFit/>
          </a:bodyPr>
          <a:lstStyle/>
          <a:p>
            <a:r>
              <a:rPr lang="en-US" dirty="0"/>
              <a:t>Can’t even see</a:t>
            </a:r>
          </a:p>
        </p:txBody>
      </p:sp>
      <p:pic>
        <p:nvPicPr>
          <p:cNvPr id="16" name="Picture 2">
            <a:extLst>
              <a:ext uri="{FF2B5EF4-FFF2-40B4-BE49-F238E27FC236}">
                <a16:creationId xmlns:a16="http://schemas.microsoft.com/office/drawing/2014/main" id="{E0EEDD5B-39A4-47AA-85FF-8D125C7809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92" t="48334" r="4751" b="16480"/>
          <a:stretch/>
        </p:blipFill>
        <p:spPr bwMode="auto">
          <a:xfrm>
            <a:off x="3015343" y="3394200"/>
            <a:ext cx="5756794"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349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B2470-E6E3-4AE6-93E6-CB00A256F69F}"/>
              </a:ext>
            </a:extLst>
          </p:cNvPr>
          <p:cNvSpPr>
            <a:spLocks noGrp="1"/>
          </p:cNvSpPr>
          <p:nvPr>
            <p:ph type="title"/>
          </p:nvPr>
        </p:nvSpPr>
        <p:spPr/>
        <p:txBody>
          <a:bodyPr/>
          <a:lstStyle/>
          <a:p>
            <a:r>
              <a:rPr lang="en-US" dirty="0"/>
              <a:t>Model-free Setting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A159CA-87B7-413E-9594-D3184E793972}"/>
                  </a:ext>
                </a:extLst>
              </p:cNvPr>
              <p:cNvSpPr>
                <a:spLocks noGrp="1"/>
              </p:cNvSpPr>
              <p:nvPr>
                <p:ph idx="1"/>
              </p:nvPr>
            </p:nvSpPr>
            <p:spPr>
              <a:xfrm>
                <a:off x="838200" y="1825625"/>
                <a:ext cx="10515600" cy="4667250"/>
              </a:xfrm>
            </p:spPr>
            <p:txBody>
              <a:bodyPr>
                <a:normAutofit fontScale="70000" lnSpcReduction="20000"/>
              </a:bodyPr>
              <a:lstStyle/>
              <a:p>
                <a:r>
                  <a:rPr lang="en-US" dirty="0"/>
                  <a:t>We don’t know actual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b="0" dirty="0"/>
              </a:p>
              <a:p>
                <a:r>
                  <a:rPr lang="en-US" dirty="0"/>
                  <a:t>Can we learn it? Get rid of it?</a:t>
                </a:r>
              </a:p>
              <a:p>
                <a:r>
                  <a:rPr lang="en-US" dirty="0"/>
                  <a:t>Leverage concept of MDP trajectory through simulations</a:t>
                </a:r>
              </a:p>
              <a:p>
                <a:r>
                  <a:rPr lang="en-US" dirty="0"/>
                  <a:t>Trajectory is a sequence of</a:t>
                </a:r>
              </a:p>
              <a:p>
                <a:pPr lvl="1"/>
                <a:r>
                  <a:rPr lang="en-US" dirty="0"/>
                  <a:t>States </a:t>
                </a:r>
              </a:p>
              <a:p>
                <a:pPr lvl="1"/>
                <a:r>
                  <a:rPr lang="en-US" dirty="0"/>
                  <a:t>Actions</a:t>
                </a:r>
              </a:p>
              <a:p>
                <a:pPr lvl="1"/>
                <a:r>
                  <a:rPr lang="en-US" dirty="0"/>
                  <a:t>Rewards </a:t>
                </a:r>
              </a:p>
              <a:p>
                <a:endParaRPr lang="en-US" dirty="0"/>
              </a:p>
              <a:p>
                <a:endParaRPr lang="en-US" dirty="0"/>
              </a:p>
              <a:p>
                <a:endParaRPr lang="en-US" dirty="0"/>
              </a:p>
              <a:p>
                <a:endParaRPr lang="en-US" dirty="0"/>
              </a:p>
              <a:p>
                <a:endParaRPr lang="en-US" dirty="0"/>
              </a:p>
              <a:p>
                <a:r>
                  <a:rPr lang="en-US" dirty="0"/>
                  <a:t>We can only sample trajectories to estimate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or </a:t>
                </a:r>
                <a14:m>
                  <m:oMath xmlns:m="http://schemas.openxmlformats.org/officeDocument/2006/math">
                    <m:r>
                      <a:rPr lang="en-US" b="0" i="1" smtClean="0">
                        <a:latin typeface="Cambria Math" panose="02040503050406030204" pitchFamily="18" charset="0"/>
                      </a:rPr>
                      <m:t>𝑄</m:t>
                    </m:r>
                  </m:oMath>
                </a14:m>
                <a:endParaRPr lang="en-US" dirty="0"/>
              </a:p>
              <a:p>
                <a:r>
                  <a:rPr lang="en-US" dirty="0"/>
                  <a:t>We will focus on </a:t>
                </a:r>
                <a14:m>
                  <m:oMath xmlns:m="http://schemas.openxmlformats.org/officeDocument/2006/math">
                    <m:r>
                      <a:rPr lang="en-US" b="0" i="1" smtClean="0">
                        <a:latin typeface="Cambria Math" panose="02040503050406030204" pitchFamily="18" charset="0"/>
                      </a:rPr>
                      <m:t>𝑄</m:t>
                    </m:r>
                  </m:oMath>
                </a14:m>
                <a:r>
                  <a:rPr lang="en-US" dirty="0"/>
                  <a:t> (since this is the method behind DeepMind Atari agent)</a:t>
                </a:r>
              </a:p>
            </p:txBody>
          </p:sp>
        </mc:Choice>
        <mc:Fallback>
          <p:sp>
            <p:nvSpPr>
              <p:cNvPr id="3" name="Content Placeholder 2">
                <a:extLst>
                  <a:ext uri="{FF2B5EF4-FFF2-40B4-BE49-F238E27FC236}">
                    <a16:creationId xmlns:a16="http://schemas.microsoft.com/office/drawing/2014/main" id="{F5A159CA-87B7-413E-9594-D3184E79397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522" t="-2350"/>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4C1A301B-052E-47BB-9B0D-6D094E05875B}"/>
              </a:ext>
            </a:extLst>
          </p:cNvPr>
          <p:cNvGrpSpPr/>
          <p:nvPr/>
        </p:nvGrpSpPr>
        <p:grpSpPr>
          <a:xfrm>
            <a:off x="1317171" y="3926230"/>
            <a:ext cx="9557657" cy="1477392"/>
            <a:chOff x="1796143" y="4868979"/>
            <a:chExt cx="9557657" cy="1477392"/>
          </a:xfrm>
        </p:grpSpPr>
        <p:sp>
          <p:nvSpPr>
            <p:cNvPr id="46" name="Oval 45">
              <a:extLst>
                <a:ext uri="{FF2B5EF4-FFF2-40B4-BE49-F238E27FC236}">
                  <a16:creationId xmlns:a16="http://schemas.microsoft.com/office/drawing/2014/main" id="{DA716050-719E-4F76-9CB4-971985CA0CE6}"/>
                </a:ext>
              </a:extLst>
            </p:cNvPr>
            <p:cNvSpPr/>
            <p:nvPr/>
          </p:nvSpPr>
          <p:spPr>
            <a:xfrm>
              <a:off x="2666999" y="5263243"/>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4180E61-03AA-495B-8301-50DCA597C2C1}"/>
                </a:ext>
              </a:extLst>
            </p:cNvPr>
            <p:cNvSpPr/>
            <p:nvPr/>
          </p:nvSpPr>
          <p:spPr>
            <a:xfrm>
              <a:off x="4452256" y="5900057"/>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BB3768A-1820-410F-A3D6-474D84FD8AE3}"/>
                </a:ext>
              </a:extLst>
            </p:cNvPr>
            <p:cNvSpPr/>
            <p:nvPr/>
          </p:nvSpPr>
          <p:spPr>
            <a:xfrm>
              <a:off x="6096000" y="5301343"/>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8DAD4FE-23F3-4E42-B85F-D3B6D83672ED}"/>
                </a:ext>
              </a:extLst>
            </p:cNvPr>
            <p:cNvSpPr/>
            <p:nvPr/>
          </p:nvSpPr>
          <p:spPr>
            <a:xfrm>
              <a:off x="7815942" y="5900057"/>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806D379-A839-4F47-87E5-1359F3CA0E01}"/>
                </a:ext>
              </a:extLst>
            </p:cNvPr>
            <p:cNvSpPr/>
            <p:nvPr/>
          </p:nvSpPr>
          <p:spPr>
            <a:xfrm>
              <a:off x="9503229" y="5263243"/>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1B0B8C7A-94DE-4270-9887-A6BD92F29A58}"/>
                </a:ext>
              </a:extLst>
            </p:cNvPr>
            <p:cNvCxnSpPr>
              <a:cxnSpLocks/>
              <a:endCxn id="46" idx="3"/>
            </p:cNvCxnSpPr>
            <p:nvPr/>
          </p:nvCxnSpPr>
          <p:spPr>
            <a:xfrm flipV="1">
              <a:off x="1796143" y="5644196"/>
              <a:ext cx="937811" cy="582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EE62DEB-F014-45F7-8B2E-1F4C1EFDCB9B}"/>
                </a:ext>
              </a:extLst>
            </p:cNvPr>
            <p:cNvCxnSpPr>
              <a:cxnSpLocks/>
              <a:stCxn id="46" idx="5"/>
              <a:endCxn id="47" idx="2"/>
            </p:cNvCxnSpPr>
            <p:nvPr/>
          </p:nvCxnSpPr>
          <p:spPr>
            <a:xfrm>
              <a:off x="3057244" y="5644196"/>
              <a:ext cx="1395012" cy="479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9565895-D100-428B-92B8-57B32DA36B83}"/>
                </a:ext>
              </a:extLst>
            </p:cNvPr>
            <p:cNvCxnSpPr>
              <a:cxnSpLocks/>
              <a:stCxn id="47" idx="6"/>
              <a:endCxn id="48" idx="3"/>
            </p:cNvCxnSpPr>
            <p:nvPr/>
          </p:nvCxnSpPr>
          <p:spPr>
            <a:xfrm flipV="1">
              <a:off x="4909456" y="5682296"/>
              <a:ext cx="1253499" cy="440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BA6E83D-9FB2-4184-8959-2928517576C3}"/>
                </a:ext>
              </a:extLst>
            </p:cNvPr>
            <p:cNvCxnSpPr>
              <a:cxnSpLocks/>
              <a:stCxn id="48" idx="6"/>
              <a:endCxn id="49" idx="2"/>
            </p:cNvCxnSpPr>
            <p:nvPr/>
          </p:nvCxnSpPr>
          <p:spPr>
            <a:xfrm>
              <a:off x="6553200" y="5524500"/>
              <a:ext cx="1262742" cy="59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6DE82E8-E630-447D-8561-E5CEC6757F5C}"/>
                </a:ext>
              </a:extLst>
            </p:cNvPr>
            <p:cNvCxnSpPr>
              <a:cxnSpLocks/>
              <a:stCxn id="49" idx="6"/>
              <a:endCxn id="50" idx="3"/>
            </p:cNvCxnSpPr>
            <p:nvPr/>
          </p:nvCxnSpPr>
          <p:spPr>
            <a:xfrm flipV="1">
              <a:off x="8273142" y="5644196"/>
              <a:ext cx="1297042" cy="479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D5C31DC-D16D-4C15-BB1E-0C586B44535E}"/>
                </a:ext>
              </a:extLst>
            </p:cNvPr>
            <p:cNvCxnSpPr>
              <a:cxnSpLocks/>
              <a:stCxn id="50" idx="6"/>
            </p:cNvCxnSpPr>
            <p:nvPr/>
          </p:nvCxnSpPr>
          <p:spPr>
            <a:xfrm>
              <a:off x="9960429" y="5486400"/>
              <a:ext cx="1393371" cy="740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0C14E81C-5333-4588-AAB8-D54218CDB9F3}"/>
                    </a:ext>
                  </a:extLst>
                </p:cNvPr>
                <p:cNvSpPr txBox="1"/>
                <p:nvPr/>
              </p:nvSpPr>
              <p:spPr>
                <a:xfrm>
                  <a:off x="2442611" y="4904751"/>
                  <a:ext cx="937811" cy="369332"/>
                </a:xfrm>
                <a:prstGeom prst="rect">
                  <a:avLst/>
                </a:prstGeom>
                <a:noFill/>
              </p:spPr>
              <p:txBody>
                <a:bodyPr wrap="square" rtlCol="0">
                  <a:spAutoFit/>
                </a:bodyPr>
                <a:lstStyle/>
                <a:p>
                  <a:r>
                    <a:rPr lang="en-US" dirty="0">
                      <a:solidFill>
                        <a:schemeClr val="accent1"/>
                      </a:solidFill>
                    </a:rPr>
                    <a:t>p</a:t>
                  </a:r>
                  <a:r>
                    <a:rPr lang="en-US" dirty="0" err="1">
                      <a:solidFill>
                        <a:schemeClr val="accent1"/>
                      </a:solidFill>
                    </a:rPr>
                    <a:t>rev</a:t>
                  </a:r>
                  <a:r>
                    <a:rPr lang="en-US" dirty="0">
                      <a:solidFill>
                        <a:schemeClr val="accent1"/>
                      </a:solidFill>
                    </a:rPr>
                    <a:t> </a:t>
                  </a:r>
                  <a14:m>
                    <m:oMath xmlns:m="http://schemas.openxmlformats.org/officeDocument/2006/math">
                      <m:r>
                        <a:rPr lang="en-US" b="0" i="1" smtClean="0">
                          <a:solidFill>
                            <a:schemeClr val="accent1"/>
                          </a:solidFill>
                          <a:latin typeface="Cambria Math" panose="02040503050406030204" pitchFamily="18" charset="0"/>
                        </a:rPr>
                        <m:t>𝑠</m:t>
                      </m:r>
                    </m:oMath>
                  </a14:m>
                  <a:endParaRPr lang="en-US" dirty="0">
                    <a:solidFill>
                      <a:schemeClr val="accent1"/>
                    </a:solidFill>
                  </a:endParaRPr>
                </a:p>
              </p:txBody>
            </p:sp>
          </mc:Choice>
          <mc:Fallback>
            <p:sp>
              <p:nvSpPr>
                <p:cNvPr id="57" name="TextBox 56">
                  <a:extLst>
                    <a:ext uri="{FF2B5EF4-FFF2-40B4-BE49-F238E27FC236}">
                      <a16:creationId xmlns:a16="http://schemas.microsoft.com/office/drawing/2014/main" id="{0C14E81C-5333-4588-AAB8-D54218CDB9F3}"/>
                    </a:ext>
                  </a:extLst>
                </p:cNvPr>
                <p:cNvSpPr txBox="1">
                  <a:spLocks noRot="1" noChangeAspect="1" noMove="1" noResize="1" noEditPoints="1" noAdjustHandles="1" noChangeArrowheads="1" noChangeShapeType="1" noTextEdit="1"/>
                </p:cNvSpPr>
                <p:nvPr/>
              </p:nvSpPr>
              <p:spPr>
                <a:xfrm>
                  <a:off x="2442611" y="4904751"/>
                  <a:ext cx="937811" cy="369332"/>
                </a:xfrm>
                <a:prstGeom prst="rect">
                  <a:avLst/>
                </a:prstGeom>
                <a:blipFill>
                  <a:blip r:embed="rId3"/>
                  <a:stretch>
                    <a:fillRect l="-5195" t="-9836"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3B7F7699-CE11-4FED-B500-2BB0E38908EC}"/>
                    </a:ext>
                  </a:extLst>
                </p:cNvPr>
                <p:cNvSpPr txBox="1"/>
                <p:nvPr/>
              </p:nvSpPr>
              <p:spPr>
                <a:xfrm>
                  <a:off x="3145968" y="5865461"/>
                  <a:ext cx="937811" cy="369332"/>
                </a:xfrm>
                <a:prstGeom prst="rect">
                  <a:avLst/>
                </a:prstGeom>
                <a:noFill/>
              </p:spPr>
              <p:txBody>
                <a:bodyPr wrap="square" rtlCol="0">
                  <a:spAutoFit/>
                </a:bodyPr>
                <a:lstStyle/>
                <a:p>
                  <a:r>
                    <a:rPr lang="en-US" dirty="0">
                      <a:solidFill>
                        <a:schemeClr val="accent1"/>
                      </a:solidFill>
                    </a:rPr>
                    <a:t>prev </a:t>
                  </a:r>
                  <a14:m>
                    <m:oMath xmlns:m="http://schemas.openxmlformats.org/officeDocument/2006/math">
                      <m:r>
                        <a:rPr lang="en-US" b="0" i="1" smtClean="0">
                          <a:solidFill>
                            <a:schemeClr val="accent1"/>
                          </a:solidFill>
                          <a:latin typeface="Cambria Math" panose="02040503050406030204" pitchFamily="18" charset="0"/>
                        </a:rPr>
                        <m:t>𝑎</m:t>
                      </m:r>
                    </m:oMath>
                  </a14:m>
                  <a:endParaRPr lang="en-US" dirty="0">
                    <a:solidFill>
                      <a:schemeClr val="accent1"/>
                    </a:solidFill>
                  </a:endParaRPr>
                </a:p>
              </p:txBody>
            </p:sp>
          </mc:Choice>
          <mc:Fallback>
            <p:sp>
              <p:nvSpPr>
                <p:cNvPr id="58" name="TextBox 57">
                  <a:extLst>
                    <a:ext uri="{FF2B5EF4-FFF2-40B4-BE49-F238E27FC236}">
                      <a16:creationId xmlns:a16="http://schemas.microsoft.com/office/drawing/2014/main" id="{3B7F7699-CE11-4FED-B500-2BB0E38908EC}"/>
                    </a:ext>
                  </a:extLst>
                </p:cNvPr>
                <p:cNvSpPr txBox="1">
                  <a:spLocks noRot="1" noChangeAspect="1" noMove="1" noResize="1" noEditPoints="1" noAdjustHandles="1" noChangeArrowheads="1" noChangeShapeType="1" noTextEdit="1"/>
                </p:cNvSpPr>
                <p:nvPr/>
              </p:nvSpPr>
              <p:spPr>
                <a:xfrm>
                  <a:off x="3145968" y="5865461"/>
                  <a:ext cx="937811" cy="369332"/>
                </a:xfrm>
                <a:prstGeom prst="rect">
                  <a:avLst/>
                </a:prstGeom>
                <a:blipFill>
                  <a:blip r:embed="rId4"/>
                  <a:stretch>
                    <a:fillRect l="-5195"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1FD2A5F-14ED-4231-B26D-BEFFE9333F55}"/>
                    </a:ext>
                  </a:extLst>
                </p:cNvPr>
                <p:cNvSpPr txBox="1"/>
                <p:nvPr/>
              </p:nvSpPr>
              <p:spPr>
                <a:xfrm>
                  <a:off x="4408713" y="5540829"/>
                  <a:ext cx="55517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𝑠</m:t>
                        </m:r>
                      </m:oMath>
                    </m:oMathPara>
                  </a14:m>
                  <a:endParaRPr lang="en-US" dirty="0"/>
                </a:p>
              </p:txBody>
            </p:sp>
          </mc:Choice>
          <mc:Fallback>
            <p:sp>
              <p:nvSpPr>
                <p:cNvPr id="59" name="TextBox 58">
                  <a:extLst>
                    <a:ext uri="{FF2B5EF4-FFF2-40B4-BE49-F238E27FC236}">
                      <a16:creationId xmlns:a16="http://schemas.microsoft.com/office/drawing/2014/main" id="{01FD2A5F-14ED-4231-B26D-BEFFE9333F55}"/>
                    </a:ext>
                  </a:extLst>
                </p:cNvPr>
                <p:cNvSpPr txBox="1">
                  <a:spLocks noRot="1" noChangeAspect="1" noMove="1" noResize="1" noEditPoints="1" noAdjustHandles="1" noChangeArrowheads="1" noChangeShapeType="1" noTextEdit="1"/>
                </p:cNvSpPr>
                <p:nvPr/>
              </p:nvSpPr>
              <p:spPr>
                <a:xfrm>
                  <a:off x="4408713" y="5540829"/>
                  <a:ext cx="55517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D5C2051-892A-4404-8A44-C7FC69A442A4}"/>
                    </a:ext>
                  </a:extLst>
                </p:cNvPr>
                <p:cNvSpPr txBox="1"/>
                <p:nvPr/>
              </p:nvSpPr>
              <p:spPr>
                <a:xfrm>
                  <a:off x="5372101" y="5874017"/>
                  <a:ext cx="4572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𝑎</m:t>
                        </m:r>
                      </m:oMath>
                    </m:oMathPara>
                  </a14:m>
                  <a:endParaRPr lang="en-US" dirty="0"/>
                </a:p>
              </p:txBody>
            </p:sp>
          </mc:Choice>
          <mc:Fallback>
            <p:sp>
              <p:nvSpPr>
                <p:cNvPr id="60" name="TextBox 59">
                  <a:extLst>
                    <a:ext uri="{FF2B5EF4-FFF2-40B4-BE49-F238E27FC236}">
                      <a16:creationId xmlns:a16="http://schemas.microsoft.com/office/drawing/2014/main" id="{9D5C2051-892A-4404-8A44-C7FC69A442A4}"/>
                    </a:ext>
                  </a:extLst>
                </p:cNvPr>
                <p:cNvSpPr txBox="1">
                  <a:spLocks noRot="1" noChangeAspect="1" noMove="1" noResize="1" noEditPoints="1" noAdjustHandles="1" noChangeArrowheads="1" noChangeShapeType="1" noTextEdit="1"/>
                </p:cNvSpPr>
                <p:nvPr/>
              </p:nvSpPr>
              <p:spPr>
                <a:xfrm>
                  <a:off x="5372101" y="5874017"/>
                  <a:ext cx="45720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742FB832-51AA-45FF-8A6C-B1BE192557A0}"/>
                    </a:ext>
                  </a:extLst>
                </p:cNvPr>
                <p:cNvSpPr txBox="1"/>
                <p:nvPr/>
              </p:nvSpPr>
              <p:spPr>
                <a:xfrm>
                  <a:off x="5998027" y="4868979"/>
                  <a:ext cx="55517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𝑠</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p:sp>
              <p:nvSpPr>
                <p:cNvPr id="61" name="TextBox 60">
                  <a:extLst>
                    <a:ext uri="{FF2B5EF4-FFF2-40B4-BE49-F238E27FC236}">
                      <a16:creationId xmlns:a16="http://schemas.microsoft.com/office/drawing/2014/main" id="{742FB832-51AA-45FF-8A6C-B1BE192557A0}"/>
                    </a:ext>
                  </a:extLst>
                </p:cNvPr>
                <p:cNvSpPr txBox="1">
                  <a:spLocks noRot="1" noChangeAspect="1" noMove="1" noResize="1" noEditPoints="1" noAdjustHandles="1" noChangeArrowheads="1" noChangeShapeType="1" noTextEdit="1"/>
                </p:cNvSpPr>
                <p:nvPr/>
              </p:nvSpPr>
              <p:spPr>
                <a:xfrm>
                  <a:off x="5998027" y="4868979"/>
                  <a:ext cx="55517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AF625DB4-028F-402B-A331-6122B1542401}"/>
                    </a:ext>
                  </a:extLst>
                </p:cNvPr>
                <p:cNvSpPr txBox="1"/>
                <p:nvPr/>
              </p:nvSpPr>
              <p:spPr>
                <a:xfrm>
                  <a:off x="6825346" y="5821527"/>
                  <a:ext cx="4572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𝑎</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p:sp>
              <p:nvSpPr>
                <p:cNvPr id="62" name="TextBox 61">
                  <a:extLst>
                    <a:ext uri="{FF2B5EF4-FFF2-40B4-BE49-F238E27FC236}">
                      <a16:creationId xmlns:a16="http://schemas.microsoft.com/office/drawing/2014/main" id="{AF625DB4-028F-402B-A331-6122B1542401}"/>
                    </a:ext>
                  </a:extLst>
                </p:cNvPr>
                <p:cNvSpPr txBox="1">
                  <a:spLocks noRot="1" noChangeAspect="1" noMove="1" noResize="1" noEditPoints="1" noAdjustHandles="1" noChangeArrowheads="1" noChangeShapeType="1" noTextEdit="1"/>
                </p:cNvSpPr>
                <p:nvPr/>
              </p:nvSpPr>
              <p:spPr>
                <a:xfrm>
                  <a:off x="6825346" y="5821527"/>
                  <a:ext cx="4572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E67FF5AB-65EC-4353-B698-921D08D55836}"/>
                    </a:ext>
                  </a:extLst>
                </p:cNvPr>
                <p:cNvSpPr txBox="1"/>
                <p:nvPr/>
              </p:nvSpPr>
              <p:spPr>
                <a:xfrm>
                  <a:off x="7815942" y="5514326"/>
                  <a:ext cx="555170" cy="369332"/>
                </a:xfrm>
                <a:prstGeom prst="rect">
                  <a:avLst/>
                </a:prstGeom>
                <a:noFill/>
              </p:spPr>
              <p:txBody>
                <a:bodyPr wrap="square" rtlCol="0">
                  <a:spAutoFit/>
                </a:bodyPr>
                <a:lstStyle/>
                <a:p>
                  <a14:m>
                    <m:oMath xmlns:m="http://schemas.openxmlformats.org/officeDocument/2006/math">
                      <m:r>
                        <a:rPr lang="en-US" b="0" i="1" smtClean="0">
                          <a:solidFill>
                            <a:schemeClr val="accent1"/>
                          </a:solidFill>
                          <a:latin typeface="Cambria Math" panose="02040503050406030204" pitchFamily="18" charset="0"/>
                        </a:rPr>
                        <m:t>𝑠</m:t>
                      </m:r>
                    </m:oMath>
                  </a14:m>
                  <a:r>
                    <a:rPr lang="en-US" dirty="0">
                      <a:solidFill>
                        <a:schemeClr val="accent1"/>
                      </a:solidFill>
                    </a:rPr>
                    <a:t>’’</a:t>
                  </a:r>
                </a:p>
              </p:txBody>
            </p:sp>
          </mc:Choice>
          <mc:Fallback>
            <p:sp>
              <p:nvSpPr>
                <p:cNvPr id="63" name="TextBox 62">
                  <a:extLst>
                    <a:ext uri="{FF2B5EF4-FFF2-40B4-BE49-F238E27FC236}">
                      <a16:creationId xmlns:a16="http://schemas.microsoft.com/office/drawing/2014/main" id="{E67FF5AB-65EC-4353-B698-921D08D55836}"/>
                    </a:ext>
                  </a:extLst>
                </p:cNvPr>
                <p:cNvSpPr txBox="1">
                  <a:spLocks noRot="1" noChangeAspect="1" noMove="1" noResize="1" noEditPoints="1" noAdjustHandles="1" noChangeArrowheads="1" noChangeShapeType="1" noTextEdit="1"/>
                </p:cNvSpPr>
                <p:nvPr/>
              </p:nvSpPr>
              <p:spPr>
                <a:xfrm>
                  <a:off x="7815942" y="5514326"/>
                  <a:ext cx="555170" cy="369332"/>
                </a:xfrm>
                <a:prstGeom prst="rect">
                  <a:avLst/>
                </a:prstGeom>
                <a:blipFill>
                  <a:blip r:embed="rId9"/>
                  <a:stretch>
                    <a:fillRect t="-9836"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371AE9EB-455F-467E-BA8A-095CCC35F335}"/>
                    </a:ext>
                  </a:extLst>
                </p:cNvPr>
                <p:cNvSpPr txBox="1"/>
                <p:nvPr/>
              </p:nvSpPr>
              <p:spPr>
                <a:xfrm>
                  <a:off x="8806538" y="5883752"/>
                  <a:ext cx="4572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𝑎</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p:sp>
              <p:nvSpPr>
                <p:cNvPr id="64" name="TextBox 63">
                  <a:extLst>
                    <a:ext uri="{FF2B5EF4-FFF2-40B4-BE49-F238E27FC236}">
                      <a16:creationId xmlns:a16="http://schemas.microsoft.com/office/drawing/2014/main" id="{371AE9EB-455F-467E-BA8A-095CCC35F335}"/>
                    </a:ext>
                  </a:extLst>
                </p:cNvPr>
                <p:cNvSpPr txBox="1">
                  <a:spLocks noRot="1" noChangeAspect="1" noMove="1" noResize="1" noEditPoints="1" noAdjustHandles="1" noChangeArrowheads="1" noChangeShapeType="1" noTextEdit="1"/>
                </p:cNvSpPr>
                <p:nvPr/>
              </p:nvSpPr>
              <p:spPr>
                <a:xfrm>
                  <a:off x="8806538" y="5883752"/>
                  <a:ext cx="457200" cy="369332"/>
                </a:xfrm>
                <a:prstGeom prst="rect">
                  <a:avLst/>
                </a:prstGeom>
                <a:blipFill>
                  <a:blip r:embed="rId10"/>
                  <a:stretch>
                    <a:fillRect/>
                  </a:stretch>
                </a:blipFill>
              </p:spPr>
              <p:txBody>
                <a:bodyPr/>
                <a:lstStyle/>
                <a:p>
                  <a:r>
                    <a:rPr lang="en-US">
                      <a:noFill/>
                    </a:rPr>
                    <a:t> </a:t>
                  </a:r>
                </a:p>
              </p:txBody>
            </p:sp>
          </mc:Fallback>
        </mc:AlternateContent>
        <p:sp>
          <p:nvSpPr>
            <p:cNvPr id="65" name="Lightning Bolt 64">
              <a:extLst>
                <a:ext uri="{FF2B5EF4-FFF2-40B4-BE49-F238E27FC236}">
                  <a16:creationId xmlns:a16="http://schemas.microsoft.com/office/drawing/2014/main" id="{0B4721AA-2611-49F4-95BB-90FA8D84E46F}"/>
                </a:ext>
              </a:extLst>
            </p:cNvPr>
            <p:cNvSpPr/>
            <p:nvPr/>
          </p:nvSpPr>
          <p:spPr>
            <a:xfrm rot="15432987">
              <a:off x="3589842" y="5371602"/>
              <a:ext cx="438795" cy="299052"/>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ightning Bolt 65">
              <a:extLst>
                <a:ext uri="{FF2B5EF4-FFF2-40B4-BE49-F238E27FC236}">
                  <a16:creationId xmlns:a16="http://schemas.microsoft.com/office/drawing/2014/main" id="{030F6AD9-E840-46D3-95F2-166F8699131B}"/>
                </a:ext>
              </a:extLst>
            </p:cNvPr>
            <p:cNvSpPr/>
            <p:nvPr/>
          </p:nvSpPr>
          <p:spPr>
            <a:xfrm rot="15432987">
              <a:off x="5265883" y="5430351"/>
              <a:ext cx="438795" cy="299052"/>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ightning Bolt 66">
              <a:extLst>
                <a:ext uri="{FF2B5EF4-FFF2-40B4-BE49-F238E27FC236}">
                  <a16:creationId xmlns:a16="http://schemas.microsoft.com/office/drawing/2014/main" id="{6C7AB9C3-C7A7-4195-A76B-1565661CDC65}"/>
                </a:ext>
              </a:extLst>
            </p:cNvPr>
            <p:cNvSpPr/>
            <p:nvPr/>
          </p:nvSpPr>
          <p:spPr>
            <a:xfrm rot="15432987">
              <a:off x="7063150" y="5336873"/>
              <a:ext cx="438795" cy="299052"/>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Lightning Bolt 67">
              <a:extLst>
                <a:ext uri="{FF2B5EF4-FFF2-40B4-BE49-F238E27FC236}">
                  <a16:creationId xmlns:a16="http://schemas.microsoft.com/office/drawing/2014/main" id="{9EAB3643-4BA9-4B4B-81A4-5DFE5B114AF8}"/>
                </a:ext>
              </a:extLst>
            </p:cNvPr>
            <p:cNvSpPr/>
            <p:nvPr/>
          </p:nvSpPr>
          <p:spPr>
            <a:xfrm rot="15432987">
              <a:off x="8620562" y="5391303"/>
              <a:ext cx="438795" cy="299052"/>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BA48B4CD-7523-43D9-BDA1-E822C8B06B5C}"/>
                    </a:ext>
                  </a:extLst>
                </p:cNvPr>
                <p:cNvSpPr txBox="1"/>
                <p:nvPr/>
              </p:nvSpPr>
              <p:spPr>
                <a:xfrm>
                  <a:off x="5170714" y="5007037"/>
                  <a:ext cx="52409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𝑟</m:t>
                        </m:r>
                      </m:oMath>
                    </m:oMathPara>
                  </a14:m>
                  <a:endParaRPr lang="en-US" dirty="0">
                    <a:solidFill>
                      <a:schemeClr val="accent1"/>
                    </a:solidFill>
                  </a:endParaRPr>
                </a:p>
              </p:txBody>
            </p:sp>
          </mc:Choice>
          <mc:Fallback>
            <p:sp>
              <p:nvSpPr>
                <p:cNvPr id="69" name="TextBox 68">
                  <a:extLst>
                    <a:ext uri="{FF2B5EF4-FFF2-40B4-BE49-F238E27FC236}">
                      <a16:creationId xmlns:a16="http://schemas.microsoft.com/office/drawing/2014/main" id="{BA48B4CD-7523-43D9-BDA1-E822C8B06B5C}"/>
                    </a:ext>
                  </a:extLst>
                </p:cNvPr>
                <p:cNvSpPr txBox="1">
                  <a:spLocks noRot="1" noChangeAspect="1" noMove="1" noResize="1" noEditPoints="1" noAdjustHandles="1" noChangeArrowheads="1" noChangeShapeType="1" noTextEdit="1"/>
                </p:cNvSpPr>
                <p:nvPr/>
              </p:nvSpPr>
              <p:spPr>
                <a:xfrm>
                  <a:off x="5170714" y="5007037"/>
                  <a:ext cx="52409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5289B663-82CE-4D2E-A1EC-CAF999ED9BCF}"/>
                    </a:ext>
                  </a:extLst>
                </p:cNvPr>
                <p:cNvSpPr txBox="1"/>
                <p:nvPr/>
              </p:nvSpPr>
              <p:spPr>
                <a:xfrm>
                  <a:off x="7184571" y="4898962"/>
                  <a:ext cx="4773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𝑟</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p:sp>
              <p:nvSpPr>
                <p:cNvPr id="70" name="TextBox 69">
                  <a:extLst>
                    <a:ext uri="{FF2B5EF4-FFF2-40B4-BE49-F238E27FC236}">
                      <a16:creationId xmlns:a16="http://schemas.microsoft.com/office/drawing/2014/main" id="{5289B663-82CE-4D2E-A1EC-CAF999ED9BCF}"/>
                    </a:ext>
                  </a:extLst>
                </p:cNvPr>
                <p:cNvSpPr txBox="1">
                  <a:spLocks noRot="1" noChangeAspect="1" noMove="1" noResize="1" noEditPoints="1" noAdjustHandles="1" noChangeArrowheads="1" noChangeShapeType="1" noTextEdit="1"/>
                </p:cNvSpPr>
                <p:nvPr/>
              </p:nvSpPr>
              <p:spPr>
                <a:xfrm>
                  <a:off x="7184571" y="4898962"/>
                  <a:ext cx="47733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B38D6722-5CAE-42B6-8438-457F2E0BA831}"/>
                    </a:ext>
                  </a:extLst>
                </p:cNvPr>
                <p:cNvSpPr txBox="1"/>
                <p:nvPr/>
              </p:nvSpPr>
              <p:spPr>
                <a:xfrm>
                  <a:off x="8645594" y="5007037"/>
                  <a:ext cx="4773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𝑟</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p:sp>
              <p:nvSpPr>
                <p:cNvPr id="71" name="TextBox 70">
                  <a:extLst>
                    <a:ext uri="{FF2B5EF4-FFF2-40B4-BE49-F238E27FC236}">
                      <a16:creationId xmlns:a16="http://schemas.microsoft.com/office/drawing/2014/main" id="{B38D6722-5CAE-42B6-8438-457F2E0BA831}"/>
                    </a:ext>
                  </a:extLst>
                </p:cNvPr>
                <p:cNvSpPr txBox="1">
                  <a:spLocks noRot="1" noChangeAspect="1" noMove="1" noResize="1" noEditPoints="1" noAdjustHandles="1" noChangeArrowheads="1" noChangeShapeType="1" noTextEdit="1"/>
                </p:cNvSpPr>
                <p:nvPr/>
              </p:nvSpPr>
              <p:spPr>
                <a:xfrm>
                  <a:off x="8645594" y="5007037"/>
                  <a:ext cx="477332" cy="369332"/>
                </a:xfrm>
                <a:prstGeom prst="rect">
                  <a:avLst/>
                </a:prstGeom>
                <a:blipFill>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0307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7E416-4416-4E90-90DE-23C1C8781282}"/>
              </a:ext>
            </a:extLst>
          </p:cNvPr>
          <p:cNvSpPr>
            <a:spLocks noGrp="1"/>
          </p:cNvSpPr>
          <p:nvPr>
            <p:ph type="title"/>
          </p:nvPr>
        </p:nvSpPr>
        <p:spPr/>
        <p:txBody>
          <a:bodyPr/>
          <a:lstStyle/>
          <a:p>
            <a:r>
              <a:rPr lang="en-US" dirty="0"/>
              <a:t>Methods for Estimating Q</a:t>
            </a:r>
          </a:p>
        </p:txBody>
      </p:sp>
      <p:sp>
        <p:nvSpPr>
          <p:cNvPr id="3" name="Content Placeholder 2">
            <a:extLst>
              <a:ext uri="{FF2B5EF4-FFF2-40B4-BE49-F238E27FC236}">
                <a16:creationId xmlns:a16="http://schemas.microsoft.com/office/drawing/2014/main" id="{C253BA60-957B-4D28-B703-25B86B623A77}"/>
              </a:ext>
            </a:extLst>
          </p:cNvPr>
          <p:cNvSpPr>
            <a:spLocks noGrp="1"/>
          </p:cNvSpPr>
          <p:nvPr>
            <p:ph idx="1"/>
          </p:nvPr>
        </p:nvSpPr>
        <p:spPr/>
        <p:txBody>
          <a:bodyPr/>
          <a:lstStyle/>
          <a:p>
            <a:r>
              <a:rPr lang="en-US" dirty="0"/>
              <a:t>Monte Carlo</a:t>
            </a:r>
          </a:p>
          <a:p>
            <a:r>
              <a:rPr lang="en-US" dirty="0"/>
              <a:t>TD learning</a:t>
            </a:r>
          </a:p>
          <a:p>
            <a:r>
              <a:rPr lang="en-US" dirty="0"/>
              <a:t>Q-learning (basic method behind Deep Mind Atari)</a:t>
            </a:r>
          </a:p>
        </p:txBody>
      </p:sp>
    </p:spTree>
    <p:extLst>
      <p:ext uri="{BB962C8B-B14F-4D97-AF65-F5344CB8AC3E}">
        <p14:creationId xmlns:p14="http://schemas.microsoft.com/office/powerpoint/2010/main" val="3963956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146D-E067-4EEC-A625-397513BB0723}"/>
              </a:ext>
            </a:extLst>
          </p:cNvPr>
          <p:cNvSpPr>
            <a:spLocks noGrp="1"/>
          </p:cNvSpPr>
          <p:nvPr>
            <p:ph type="title"/>
          </p:nvPr>
        </p:nvSpPr>
        <p:spPr/>
        <p:txBody>
          <a:bodyPr/>
          <a:lstStyle/>
          <a:p>
            <a:r>
              <a:rPr lang="en-US" dirty="0"/>
              <a:t>Method 1: MC</a:t>
            </a:r>
          </a:p>
        </p:txBody>
      </p:sp>
      <mc:AlternateContent xmlns:mc="http://schemas.openxmlformats.org/markup-compatibility/2006">
        <mc:Choice xmlns:a14="http://schemas.microsoft.com/office/drawing/2010/main" Requires="a14">
          <p:sp>
            <p:nvSpPr>
              <p:cNvPr id="49" name="Content Placeholder 48">
                <a:extLst>
                  <a:ext uri="{FF2B5EF4-FFF2-40B4-BE49-F238E27FC236}">
                    <a16:creationId xmlns:a16="http://schemas.microsoft.com/office/drawing/2014/main" id="{04F22AA9-1F2E-4069-9D50-740032C77F53}"/>
                  </a:ext>
                </a:extLst>
              </p:cNvPr>
              <p:cNvSpPr>
                <a:spLocks noGrp="1"/>
              </p:cNvSpPr>
              <p:nvPr>
                <p:ph idx="1"/>
              </p:nvPr>
            </p:nvSpPr>
            <p:spPr/>
            <p:txBody>
              <a:bodyPr/>
              <a:lstStyle/>
              <a:p>
                <a:r>
                  <a:rPr lang="en-US" dirty="0"/>
                  <a:t>Get all trajectories containing particular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b="0" dirty="0"/>
              </a:p>
              <a:p>
                <a:r>
                  <a:rPr lang="en-US" dirty="0"/>
                  <a:t>Estimate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r>
                  <a:rPr lang="en-US" dirty="0"/>
                  <a:t>Average them to get expectation</a:t>
                </a:r>
              </a:p>
              <a:p>
                <a:r>
                  <a:rPr lang="en-US" dirty="0"/>
                  <a:t>Unbiased estimate but takes lots of sessions</a:t>
                </a:r>
              </a:p>
              <a:p>
                <a:r>
                  <a:rPr lang="en-US" dirty="0"/>
                  <a:t>Needs full trajectories!</a:t>
                </a:r>
              </a:p>
            </p:txBody>
          </p:sp>
        </mc:Choice>
        <mc:Fallback>
          <p:sp>
            <p:nvSpPr>
              <p:cNvPr id="49" name="Content Placeholder 48">
                <a:extLst>
                  <a:ext uri="{FF2B5EF4-FFF2-40B4-BE49-F238E27FC236}">
                    <a16:creationId xmlns:a16="http://schemas.microsoft.com/office/drawing/2014/main" id="{04F22AA9-1F2E-4069-9D50-740032C77F5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C2FB5BCE-35A7-4B11-BF0E-FFC6B9ADE332}"/>
              </a:ext>
            </a:extLst>
          </p:cNvPr>
          <p:cNvGrpSpPr/>
          <p:nvPr/>
        </p:nvGrpSpPr>
        <p:grpSpPr>
          <a:xfrm>
            <a:off x="1317171" y="4484914"/>
            <a:ext cx="9557657" cy="2133600"/>
            <a:chOff x="1317171" y="4484914"/>
            <a:chExt cx="9557657" cy="2133600"/>
          </a:xfrm>
        </p:grpSpPr>
        <p:grpSp>
          <p:nvGrpSpPr>
            <p:cNvPr id="4" name="Group 3">
              <a:extLst>
                <a:ext uri="{FF2B5EF4-FFF2-40B4-BE49-F238E27FC236}">
                  <a16:creationId xmlns:a16="http://schemas.microsoft.com/office/drawing/2014/main" id="{C435FB83-3D85-4433-8AE9-89E97B0C9662}"/>
                </a:ext>
              </a:extLst>
            </p:cNvPr>
            <p:cNvGrpSpPr/>
            <p:nvPr/>
          </p:nvGrpSpPr>
          <p:grpSpPr>
            <a:xfrm>
              <a:off x="1317171" y="4622915"/>
              <a:ext cx="9557657" cy="1477392"/>
              <a:chOff x="1796143" y="4868979"/>
              <a:chExt cx="9557657" cy="1477392"/>
            </a:xfrm>
          </p:grpSpPr>
          <p:sp>
            <p:nvSpPr>
              <p:cNvPr id="5" name="Oval 4">
                <a:extLst>
                  <a:ext uri="{FF2B5EF4-FFF2-40B4-BE49-F238E27FC236}">
                    <a16:creationId xmlns:a16="http://schemas.microsoft.com/office/drawing/2014/main" id="{B2ED1011-D94E-4F18-ABD6-60E7A82FF5AF}"/>
                  </a:ext>
                </a:extLst>
              </p:cNvPr>
              <p:cNvSpPr/>
              <p:nvPr/>
            </p:nvSpPr>
            <p:spPr>
              <a:xfrm>
                <a:off x="2666999" y="5263243"/>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E16E252-0DA4-4D57-9B1B-345C6625D9E5}"/>
                  </a:ext>
                </a:extLst>
              </p:cNvPr>
              <p:cNvSpPr/>
              <p:nvPr/>
            </p:nvSpPr>
            <p:spPr>
              <a:xfrm>
                <a:off x="4452256" y="5900057"/>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54B3EE8-4715-45E1-B26D-3A8AFADAFA4E}"/>
                  </a:ext>
                </a:extLst>
              </p:cNvPr>
              <p:cNvSpPr/>
              <p:nvPr/>
            </p:nvSpPr>
            <p:spPr>
              <a:xfrm>
                <a:off x="6096000" y="5301343"/>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3EB1847-A773-4EEA-BA30-3DEFA4F47DEE}"/>
                  </a:ext>
                </a:extLst>
              </p:cNvPr>
              <p:cNvSpPr/>
              <p:nvPr/>
            </p:nvSpPr>
            <p:spPr>
              <a:xfrm>
                <a:off x="7815942" y="5900057"/>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640BAAB-D067-4024-80EF-758ED5CB5DE8}"/>
                  </a:ext>
                </a:extLst>
              </p:cNvPr>
              <p:cNvSpPr/>
              <p:nvPr/>
            </p:nvSpPr>
            <p:spPr>
              <a:xfrm>
                <a:off x="9503229" y="5263243"/>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190E8BC-AC22-455C-9FF7-81F9844BE733}"/>
                  </a:ext>
                </a:extLst>
              </p:cNvPr>
              <p:cNvCxnSpPr>
                <a:cxnSpLocks/>
                <a:endCxn id="5" idx="3"/>
              </p:cNvCxnSpPr>
              <p:nvPr/>
            </p:nvCxnSpPr>
            <p:spPr>
              <a:xfrm flipV="1">
                <a:off x="1796143" y="5644196"/>
                <a:ext cx="937811" cy="582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94E8E8-D4B3-41B2-8A72-174D6E4A260B}"/>
                  </a:ext>
                </a:extLst>
              </p:cNvPr>
              <p:cNvCxnSpPr>
                <a:cxnSpLocks/>
                <a:stCxn id="5" idx="5"/>
                <a:endCxn id="6" idx="2"/>
              </p:cNvCxnSpPr>
              <p:nvPr/>
            </p:nvCxnSpPr>
            <p:spPr>
              <a:xfrm>
                <a:off x="3057244" y="5644196"/>
                <a:ext cx="1395012" cy="479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4C0BFC6-DE24-4E93-BAA5-8FC7F1D0D87D}"/>
                  </a:ext>
                </a:extLst>
              </p:cNvPr>
              <p:cNvCxnSpPr>
                <a:cxnSpLocks/>
                <a:stCxn id="6" idx="6"/>
                <a:endCxn id="7" idx="3"/>
              </p:cNvCxnSpPr>
              <p:nvPr/>
            </p:nvCxnSpPr>
            <p:spPr>
              <a:xfrm flipV="1">
                <a:off x="4909456" y="5682296"/>
                <a:ext cx="1253499" cy="440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ABF5E7-BF8C-4523-BB3C-6DA4C18B42A7}"/>
                  </a:ext>
                </a:extLst>
              </p:cNvPr>
              <p:cNvCxnSpPr>
                <a:cxnSpLocks/>
                <a:stCxn id="7" idx="6"/>
                <a:endCxn id="8" idx="2"/>
              </p:cNvCxnSpPr>
              <p:nvPr/>
            </p:nvCxnSpPr>
            <p:spPr>
              <a:xfrm>
                <a:off x="6553200" y="5524500"/>
                <a:ext cx="1262742" cy="59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68879CD-5FC3-4C35-B165-6BB0DA18DE2A}"/>
                  </a:ext>
                </a:extLst>
              </p:cNvPr>
              <p:cNvCxnSpPr>
                <a:cxnSpLocks/>
                <a:stCxn id="8" idx="6"/>
                <a:endCxn id="9" idx="3"/>
              </p:cNvCxnSpPr>
              <p:nvPr/>
            </p:nvCxnSpPr>
            <p:spPr>
              <a:xfrm flipV="1">
                <a:off x="8273142" y="5644196"/>
                <a:ext cx="1297042" cy="479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F2898A-488A-40A6-B042-11B2FD207C94}"/>
                  </a:ext>
                </a:extLst>
              </p:cNvPr>
              <p:cNvCxnSpPr>
                <a:cxnSpLocks/>
                <a:stCxn id="9" idx="6"/>
              </p:cNvCxnSpPr>
              <p:nvPr/>
            </p:nvCxnSpPr>
            <p:spPr>
              <a:xfrm>
                <a:off x="9960429" y="5486400"/>
                <a:ext cx="1393371" cy="740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CA67F1A-626E-47B5-8C30-688D98363818}"/>
                      </a:ext>
                    </a:extLst>
                  </p:cNvPr>
                  <p:cNvSpPr txBox="1"/>
                  <p:nvPr/>
                </p:nvSpPr>
                <p:spPr>
                  <a:xfrm>
                    <a:off x="2442611" y="4904751"/>
                    <a:ext cx="937811" cy="369332"/>
                  </a:xfrm>
                  <a:prstGeom prst="rect">
                    <a:avLst/>
                  </a:prstGeom>
                  <a:noFill/>
                </p:spPr>
                <p:txBody>
                  <a:bodyPr wrap="square" rtlCol="0">
                    <a:spAutoFit/>
                  </a:bodyPr>
                  <a:lstStyle/>
                  <a:p>
                    <a:r>
                      <a:rPr lang="en-US" dirty="0">
                        <a:solidFill>
                          <a:schemeClr val="accent1"/>
                        </a:solidFill>
                      </a:rPr>
                      <a:t>p</a:t>
                    </a:r>
                    <a:r>
                      <a:rPr lang="en-US" dirty="0" err="1">
                        <a:solidFill>
                          <a:schemeClr val="accent1"/>
                        </a:solidFill>
                      </a:rPr>
                      <a:t>rev</a:t>
                    </a:r>
                    <a:r>
                      <a:rPr lang="en-US" dirty="0">
                        <a:solidFill>
                          <a:schemeClr val="accent1"/>
                        </a:solidFill>
                      </a:rPr>
                      <a:t> </a:t>
                    </a:r>
                    <a14:m>
                      <m:oMath xmlns:m="http://schemas.openxmlformats.org/officeDocument/2006/math">
                        <m:r>
                          <a:rPr lang="en-US" b="0" i="1" smtClean="0">
                            <a:solidFill>
                              <a:schemeClr val="accent1"/>
                            </a:solidFill>
                            <a:latin typeface="Cambria Math" panose="02040503050406030204" pitchFamily="18" charset="0"/>
                          </a:rPr>
                          <m:t>𝑠</m:t>
                        </m:r>
                      </m:oMath>
                    </a14:m>
                    <a:endParaRPr lang="en-US" dirty="0">
                      <a:solidFill>
                        <a:schemeClr val="accent1"/>
                      </a:solidFill>
                    </a:endParaRPr>
                  </a:p>
                </p:txBody>
              </p:sp>
            </mc:Choice>
            <mc:Fallback>
              <p:sp>
                <p:nvSpPr>
                  <p:cNvPr id="16" name="TextBox 15">
                    <a:extLst>
                      <a:ext uri="{FF2B5EF4-FFF2-40B4-BE49-F238E27FC236}">
                        <a16:creationId xmlns:a16="http://schemas.microsoft.com/office/drawing/2014/main" id="{5CA67F1A-626E-47B5-8C30-688D98363818}"/>
                      </a:ext>
                    </a:extLst>
                  </p:cNvPr>
                  <p:cNvSpPr txBox="1">
                    <a:spLocks noRot="1" noChangeAspect="1" noMove="1" noResize="1" noEditPoints="1" noAdjustHandles="1" noChangeArrowheads="1" noChangeShapeType="1" noTextEdit="1"/>
                  </p:cNvSpPr>
                  <p:nvPr/>
                </p:nvSpPr>
                <p:spPr>
                  <a:xfrm>
                    <a:off x="2442611" y="4904751"/>
                    <a:ext cx="937811" cy="369332"/>
                  </a:xfrm>
                  <a:prstGeom prst="rect">
                    <a:avLst/>
                  </a:prstGeom>
                  <a:blipFill>
                    <a:blip r:embed="rId3"/>
                    <a:stretch>
                      <a:fillRect l="-5195"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42B7103-D036-4B98-A80A-E0716C0578FF}"/>
                      </a:ext>
                    </a:extLst>
                  </p:cNvPr>
                  <p:cNvSpPr txBox="1"/>
                  <p:nvPr/>
                </p:nvSpPr>
                <p:spPr>
                  <a:xfrm>
                    <a:off x="3145968" y="5865461"/>
                    <a:ext cx="937811" cy="369332"/>
                  </a:xfrm>
                  <a:prstGeom prst="rect">
                    <a:avLst/>
                  </a:prstGeom>
                  <a:noFill/>
                </p:spPr>
                <p:txBody>
                  <a:bodyPr wrap="square" rtlCol="0">
                    <a:spAutoFit/>
                  </a:bodyPr>
                  <a:lstStyle/>
                  <a:p>
                    <a:r>
                      <a:rPr lang="en-US" dirty="0">
                        <a:solidFill>
                          <a:schemeClr val="accent1"/>
                        </a:solidFill>
                      </a:rPr>
                      <a:t>prev </a:t>
                    </a:r>
                    <a14:m>
                      <m:oMath xmlns:m="http://schemas.openxmlformats.org/officeDocument/2006/math">
                        <m:r>
                          <a:rPr lang="en-US" b="0" i="1" smtClean="0">
                            <a:solidFill>
                              <a:schemeClr val="accent1"/>
                            </a:solidFill>
                            <a:latin typeface="Cambria Math" panose="02040503050406030204" pitchFamily="18" charset="0"/>
                          </a:rPr>
                          <m:t>𝑎</m:t>
                        </m:r>
                      </m:oMath>
                    </a14:m>
                    <a:endParaRPr lang="en-US" dirty="0">
                      <a:solidFill>
                        <a:schemeClr val="accent1"/>
                      </a:solidFill>
                    </a:endParaRPr>
                  </a:p>
                </p:txBody>
              </p:sp>
            </mc:Choice>
            <mc:Fallback>
              <p:sp>
                <p:nvSpPr>
                  <p:cNvPr id="17" name="TextBox 16">
                    <a:extLst>
                      <a:ext uri="{FF2B5EF4-FFF2-40B4-BE49-F238E27FC236}">
                        <a16:creationId xmlns:a16="http://schemas.microsoft.com/office/drawing/2014/main" id="{542B7103-D036-4B98-A80A-E0716C0578FF}"/>
                      </a:ext>
                    </a:extLst>
                  </p:cNvPr>
                  <p:cNvSpPr txBox="1">
                    <a:spLocks noRot="1" noChangeAspect="1" noMove="1" noResize="1" noEditPoints="1" noAdjustHandles="1" noChangeArrowheads="1" noChangeShapeType="1" noTextEdit="1"/>
                  </p:cNvSpPr>
                  <p:nvPr/>
                </p:nvSpPr>
                <p:spPr>
                  <a:xfrm>
                    <a:off x="3145968" y="5865461"/>
                    <a:ext cx="937811" cy="369332"/>
                  </a:xfrm>
                  <a:prstGeom prst="rect">
                    <a:avLst/>
                  </a:prstGeom>
                  <a:blipFill>
                    <a:blip r:embed="rId4"/>
                    <a:stretch>
                      <a:fillRect l="-5195"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5517B7B-FE4B-482F-BDEE-CA4D6FC3B951}"/>
                      </a:ext>
                    </a:extLst>
                  </p:cNvPr>
                  <p:cNvSpPr txBox="1"/>
                  <p:nvPr/>
                </p:nvSpPr>
                <p:spPr>
                  <a:xfrm>
                    <a:off x="4408713" y="5540829"/>
                    <a:ext cx="55517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𝑠</m:t>
                          </m:r>
                        </m:oMath>
                      </m:oMathPara>
                    </a14:m>
                    <a:endParaRPr lang="en-US" dirty="0"/>
                  </a:p>
                </p:txBody>
              </p:sp>
            </mc:Choice>
            <mc:Fallback>
              <p:sp>
                <p:nvSpPr>
                  <p:cNvPr id="18" name="TextBox 17">
                    <a:extLst>
                      <a:ext uri="{FF2B5EF4-FFF2-40B4-BE49-F238E27FC236}">
                        <a16:creationId xmlns:a16="http://schemas.microsoft.com/office/drawing/2014/main" id="{35517B7B-FE4B-482F-BDEE-CA4D6FC3B951}"/>
                      </a:ext>
                    </a:extLst>
                  </p:cNvPr>
                  <p:cNvSpPr txBox="1">
                    <a:spLocks noRot="1" noChangeAspect="1" noMove="1" noResize="1" noEditPoints="1" noAdjustHandles="1" noChangeArrowheads="1" noChangeShapeType="1" noTextEdit="1"/>
                  </p:cNvSpPr>
                  <p:nvPr/>
                </p:nvSpPr>
                <p:spPr>
                  <a:xfrm>
                    <a:off x="4408713" y="5540829"/>
                    <a:ext cx="55517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4F12DC2-2780-46C3-AEB8-F605C16EC05D}"/>
                      </a:ext>
                    </a:extLst>
                  </p:cNvPr>
                  <p:cNvSpPr txBox="1"/>
                  <p:nvPr/>
                </p:nvSpPr>
                <p:spPr>
                  <a:xfrm>
                    <a:off x="5372101" y="5874017"/>
                    <a:ext cx="4572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𝑎</m:t>
                          </m:r>
                        </m:oMath>
                      </m:oMathPara>
                    </a14:m>
                    <a:endParaRPr lang="en-US" dirty="0"/>
                  </a:p>
                </p:txBody>
              </p:sp>
            </mc:Choice>
            <mc:Fallback>
              <p:sp>
                <p:nvSpPr>
                  <p:cNvPr id="19" name="TextBox 18">
                    <a:extLst>
                      <a:ext uri="{FF2B5EF4-FFF2-40B4-BE49-F238E27FC236}">
                        <a16:creationId xmlns:a16="http://schemas.microsoft.com/office/drawing/2014/main" id="{14F12DC2-2780-46C3-AEB8-F605C16EC05D}"/>
                      </a:ext>
                    </a:extLst>
                  </p:cNvPr>
                  <p:cNvSpPr txBox="1">
                    <a:spLocks noRot="1" noChangeAspect="1" noMove="1" noResize="1" noEditPoints="1" noAdjustHandles="1" noChangeArrowheads="1" noChangeShapeType="1" noTextEdit="1"/>
                  </p:cNvSpPr>
                  <p:nvPr/>
                </p:nvSpPr>
                <p:spPr>
                  <a:xfrm>
                    <a:off x="5372101" y="5874017"/>
                    <a:ext cx="45720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AB9B8895-3BB0-49E7-A382-50D8EEC2E0E0}"/>
                      </a:ext>
                    </a:extLst>
                  </p:cNvPr>
                  <p:cNvSpPr txBox="1"/>
                  <p:nvPr/>
                </p:nvSpPr>
                <p:spPr>
                  <a:xfrm>
                    <a:off x="5998027" y="4868979"/>
                    <a:ext cx="55517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𝑠</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p:sp>
                <p:nvSpPr>
                  <p:cNvPr id="20" name="TextBox 19">
                    <a:extLst>
                      <a:ext uri="{FF2B5EF4-FFF2-40B4-BE49-F238E27FC236}">
                        <a16:creationId xmlns:a16="http://schemas.microsoft.com/office/drawing/2014/main" id="{AB9B8895-3BB0-49E7-A382-50D8EEC2E0E0}"/>
                      </a:ext>
                    </a:extLst>
                  </p:cNvPr>
                  <p:cNvSpPr txBox="1">
                    <a:spLocks noRot="1" noChangeAspect="1" noMove="1" noResize="1" noEditPoints="1" noAdjustHandles="1" noChangeArrowheads="1" noChangeShapeType="1" noTextEdit="1"/>
                  </p:cNvSpPr>
                  <p:nvPr/>
                </p:nvSpPr>
                <p:spPr>
                  <a:xfrm>
                    <a:off x="5998027" y="4868979"/>
                    <a:ext cx="55517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B037E88-219C-4869-A846-849C2105CABA}"/>
                      </a:ext>
                    </a:extLst>
                  </p:cNvPr>
                  <p:cNvSpPr txBox="1"/>
                  <p:nvPr/>
                </p:nvSpPr>
                <p:spPr>
                  <a:xfrm>
                    <a:off x="6825346" y="5821527"/>
                    <a:ext cx="4572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𝑎</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p:sp>
                <p:nvSpPr>
                  <p:cNvPr id="21" name="TextBox 20">
                    <a:extLst>
                      <a:ext uri="{FF2B5EF4-FFF2-40B4-BE49-F238E27FC236}">
                        <a16:creationId xmlns:a16="http://schemas.microsoft.com/office/drawing/2014/main" id="{BB037E88-219C-4869-A846-849C2105CABA}"/>
                      </a:ext>
                    </a:extLst>
                  </p:cNvPr>
                  <p:cNvSpPr txBox="1">
                    <a:spLocks noRot="1" noChangeAspect="1" noMove="1" noResize="1" noEditPoints="1" noAdjustHandles="1" noChangeArrowheads="1" noChangeShapeType="1" noTextEdit="1"/>
                  </p:cNvSpPr>
                  <p:nvPr/>
                </p:nvSpPr>
                <p:spPr>
                  <a:xfrm>
                    <a:off x="6825346" y="5821527"/>
                    <a:ext cx="4572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3333114-38B9-436B-A94C-3AD845A18ACC}"/>
                      </a:ext>
                    </a:extLst>
                  </p:cNvPr>
                  <p:cNvSpPr txBox="1"/>
                  <p:nvPr/>
                </p:nvSpPr>
                <p:spPr>
                  <a:xfrm>
                    <a:off x="7815942" y="5514326"/>
                    <a:ext cx="555170" cy="369332"/>
                  </a:xfrm>
                  <a:prstGeom prst="rect">
                    <a:avLst/>
                  </a:prstGeom>
                  <a:noFill/>
                </p:spPr>
                <p:txBody>
                  <a:bodyPr wrap="square" rtlCol="0">
                    <a:spAutoFit/>
                  </a:bodyPr>
                  <a:lstStyle/>
                  <a:p>
                    <a14:m>
                      <m:oMath xmlns:m="http://schemas.openxmlformats.org/officeDocument/2006/math">
                        <m:r>
                          <a:rPr lang="en-US" b="0" i="1" smtClean="0">
                            <a:solidFill>
                              <a:schemeClr val="accent1"/>
                            </a:solidFill>
                            <a:latin typeface="Cambria Math" panose="02040503050406030204" pitchFamily="18" charset="0"/>
                          </a:rPr>
                          <m:t>𝑠</m:t>
                        </m:r>
                      </m:oMath>
                    </a14:m>
                    <a:r>
                      <a:rPr lang="en-US" dirty="0">
                        <a:solidFill>
                          <a:schemeClr val="accent1"/>
                        </a:solidFill>
                      </a:rPr>
                      <a:t>’’</a:t>
                    </a:r>
                  </a:p>
                </p:txBody>
              </p:sp>
            </mc:Choice>
            <mc:Fallback>
              <p:sp>
                <p:nvSpPr>
                  <p:cNvPr id="22" name="TextBox 21">
                    <a:extLst>
                      <a:ext uri="{FF2B5EF4-FFF2-40B4-BE49-F238E27FC236}">
                        <a16:creationId xmlns:a16="http://schemas.microsoft.com/office/drawing/2014/main" id="{63333114-38B9-436B-A94C-3AD845A18ACC}"/>
                      </a:ext>
                    </a:extLst>
                  </p:cNvPr>
                  <p:cNvSpPr txBox="1">
                    <a:spLocks noRot="1" noChangeAspect="1" noMove="1" noResize="1" noEditPoints="1" noAdjustHandles="1" noChangeArrowheads="1" noChangeShapeType="1" noTextEdit="1"/>
                  </p:cNvSpPr>
                  <p:nvPr/>
                </p:nvSpPr>
                <p:spPr>
                  <a:xfrm>
                    <a:off x="7815942" y="5514326"/>
                    <a:ext cx="555170" cy="369332"/>
                  </a:xfrm>
                  <a:prstGeom prst="rect">
                    <a:avLst/>
                  </a:prstGeom>
                  <a:blipFill>
                    <a:blip r:embed="rId9"/>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7C51903-6FC6-4BEA-9831-1E66F18EB753}"/>
                      </a:ext>
                    </a:extLst>
                  </p:cNvPr>
                  <p:cNvSpPr txBox="1"/>
                  <p:nvPr/>
                </p:nvSpPr>
                <p:spPr>
                  <a:xfrm>
                    <a:off x="8806538" y="5883752"/>
                    <a:ext cx="4572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𝑎</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p:sp>
                <p:nvSpPr>
                  <p:cNvPr id="23" name="TextBox 22">
                    <a:extLst>
                      <a:ext uri="{FF2B5EF4-FFF2-40B4-BE49-F238E27FC236}">
                        <a16:creationId xmlns:a16="http://schemas.microsoft.com/office/drawing/2014/main" id="{B7C51903-6FC6-4BEA-9831-1E66F18EB753}"/>
                      </a:ext>
                    </a:extLst>
                  </p:cNvPr>
                  <p:cNvSpPr txBox="1">
                    <a:spLocks noRot="1" noChangeAspect="1" noMove="1" noResize="1" noEditPoints="1" noAdjustHandles="1" noChangeArrowheads="1" noChangeShapeType="1" noTextEdit="1"/>
                  </p:cNvSpPr>
                  <p:nvPr/>
                </p:nvSpPr>
                <p:spPr>
                  <a:xfrm>
                    <a:off x="8806538" y="5883752"/>
                    <a:ext cx="457200" cy="369332"/>
                  </a:xfrm>
                  <a:prstGeom prst="rect">
                    <a:avLst/>
                  </a:prstGeom>
                  <a:blipFill>
                    <a:blip r:embed="rId10"/>
                    <a:stretch>
                      <a:fillRect/>
                    </a:stretch>
                  </a:blipFill>
                </p:spPr>
                <p:txBody>
                  <a:bodyPr/>
                  <a:lstStyle/>
                  <a:p>
                    <a:r>
                      <a:rPr lang="en-US">
                        <a:noFill/>
                      </a:rPr>
                      <a:t> </a:t>
                    </a:r>
                  </a:p>
                </p:txBody>
              </p:sp>
            </mc:Fallback>
          </mc:AlternateContent>
          <p:sp>
            <p:nvSpPr>
              <p:cNvPr id="24" name="Lightning Bolt 23">
                <a:extLst>
                  <a:ext uri="{FF2B5EF4-FFF2-40B4-BE49-F238E27FC236}">
                    <a16:creationId xmlns:a16="http://schemas.microsoft.com/office/drawing/2014/main" id="{4BA2D398-EB4F-4AB8-AD29-199E4187F67D}"/>
                  </a:ext>
                </a:extLst>
              </p:cNvPr>
              <p:cNvSpPr/>
              <p:nvPr/>
            </p:nvSpPr>
            <p:spPr>
              <a:xfrm rot="15432987">
                <a:off x="3589842" y="5371602"/>
                <a:ext cx="438795" cy="299052"/>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ightning Bolt 24">
                <a:extLst>
                  <a:ext uri="{FF2B5EF4-FFF2-40B4-BE49-F238E27FC236}">
                    <a16:creationId xmlns:a16="http://schemas.microsoft.com/office/drawing/2014/main" id="{87E4705B-1BEF-47E6-A87E-6833B491E1CB}"/>
                  </a:ext>
                </a:extLst>
              </p:cNvPr>
              <p:cNvSpPr/>
              <p:nvPr/>
            </p:nvSpPr>
            <p:spPr>
              <a:xfrm rot="15432987">
                <a:off x="5265883" y="5430351"/>
                <a:ext cx="438795" cy="299052"/>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ghtning Bolt 25">
                <a:extLst>
                  <a:ext uri="{FF2B5EF4-FFF2-40B4-BE49-F238E27FC236}">
                    <a16:creationId xmlns:a16="http://schemas.microsoft.com/office/drawing/2014/main" id="{A2ABD619-DCFC-4323-9AD3-60A979B87317}"/>
                  </a:ext>
                </a:extLst>
              </p:cNvPr>
              <p:cNvSpPr/>
              <p:nvPr/>
            </p:nvSpPr>
            <p:spPr>
              <a:xfrm rot="15432987">
                <a:off x="7063150" y="5336873"/>
                <a:ext cx="438795" cy="299052"/>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ightning Bolt 26">
                <a:extLst>
                  <a:ext uri="{FF2B5EF4-FFF2-40B4-BE49-F238E27FC236}">
                    <a16:creationId xmlns:a16="http://schemas.microsoft.com/office/drawing/2014/main" id="{768A996F-9F89-4303-864E-D02258665A46}"/>
                  </a:ext>
                </a:extLst>
              </p:cNvPr>
              <p:cNvSpPr/>
              <p:nvPr/>
            </p:nvSpPr>
            <p:spPr>
              <a:xfrm rot="15432987">
                <a:off x="8620562" y="5391303"/>
                <a:ext cx="438795" cy="299052"/>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911BA0F-9E2B-4CE6-A861-F4709D3F60A7}"/>
                      </a:ext>
                    </a:extLst>
                  </p:cNvPr>
                  <p:cNvSpPr txBox="1"/>
                  <p:nvPr/>
                </p:nvSpPr>
                <p:spPr>
                  <a:xfrm>
                    <a:off x="5170714" y="5007037"/>
                    <a:ext cx="52409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𝑟</m:t>
                          </m:r>
                        </m:oMath>
                      </m:oMathPara>
                    </a14:m>
                    <a:endParaRPr lang="en-US" dirty="0">
                      <a:solidFill>
                        <a:schemeClr val="accent1"/>
                      </a:solidFill>
                    </a:endParaRPr>
                  </a:p>
                </p:txBody>
              </p:sp>
            </mc:Choice>
            <mc:Fallback>
              <p:sp>
                <p:nvSpPr>
                  <p:cNvPr id="28" name="TextBox 27">
                    <a:extLst>
                      <a:ext uri="{FF2B5EF4-FFF2-40B4-BE49-F238E27FC236}">
                        <a16:creationId xmlns:a16="http://schemas.microsoft.com/office/drawing/2014/main" id="{2911BA0F-9E2B-4CE6-A861-F4709D3F60A7}"/>
                      </a:ext>
                    </a:extLst>
                  </p:cNvPr>
                  <p:cNvSpPr txBox="1">
                    <a:spLocks noRot="1" noChangeAspect="1" noMove="1" noResize="1" noEditPoints="1" noAdjustHandles="1" noChangeArrowheads="1" noChangeShapeType="1" noTextEdit="1"/>
                  </p:cNvSpPr>
                  <p:nvPr/>
                </p:nvSpPr>
                <p:spPr>
                  <a:xfrm>
                    <a:off x="5170714" y="5007037"/>
                    <a:ext cx="52409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46EC7B79-BCC9-4F21-98D7-AB5B839C1505}"/>
                      </a:ext>
                    </a:extLst>
                  </p:cNvPr>
                  <p:cNvSpPr txBox="1"/>
                  <p:nvPr/>
                </p:nvSpPr>
                <p:spPr>
                  <a:xfrm>
                    <a:off x="7184571" y="4898962"/>
                    <a:ext cx="4773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𝑟</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p:sp>
                <p:nvSpPr>
                  <p:cNvPr id="29" name="TextBox 28">
                    <a:extLst>
                      <a:ext uri="{FF2B5EF4-FFF2-40B4-BE49-F238E27FC236}">
                        <a16:creationId xmlns:a16="http://schemas.microsoft.com/office/drawing/2014/main" id="{46EC7B79-BCC9-4F21-98D7-AB5B839C1505}"/>
                      </a:ext>
                    </a:extLst>
                  </p:cNvPr>
                  <p:cNvSpPr txBox="1">
                    <a:spLocks noRot="1" noChangeAspect="1" noMove="1" noResize="1" noEditPoints="1" noAdjustHandles="1" noChangeArrowheads="1" noChangeShapeType="1" noTextEdit="1"/>
                  </p:cNvSpPr>
                  <p:nvPr/>
                </p:nvSpPr>
                <p:spPr>
                  <a:xfrm>
                    <a:off x="7184571" y="4898962"/>
                    <a:ext cx="47733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716E67E0-C679-40D8-B4C0-7441B3957268}"/>
                      </a:ext>
                    </a:extLst>
                  </p:cNvPr>
                  <p:cNvSpPr txBox="1"/>
                  <p:nvPr/>
                </p:nvSpPr>
                <p:spPr>
                  <a:xfrm>
                    <a:off x="8645594" y="5007037"/>
                    <a:ext cx="47733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𝑟</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p:sp>
                <p:nvSpPr>
                  <p:cNvPr id="30" name="TextBox 29">
                    <a:extLst>
                      <a:ext uri="{FF2B5EF4-FFF2-40B4-BE49-F238E27FC236}">
                        <a16:creationId xmlns:a16="http://schemas.microsoft.com/office/drawing/2014/main" id="{716E67E0-C679-40D8-B4C0-7441B3957268}"/>
                      </a:ext>
                    </a:extLst>
                  </p:cNvPr>
                  <p:cNvSpPr txBox="1">
                    <a:spLocks noRot="1" noChangeAspect="1" noMove="1" noResize="1" noEditPoints="1" noAdjustHandles="1" noChangeArrowheads="1" noChangeShapeType="1" noTextEdit="1"/>
                  </p:cNvSpPr>
                  <p:nvPr/>
                </p:nvSpPr>
                <p:spPr>
                  <a:xfrm>
                    <a:off x="8645594" y="5007037"/>
                    <a:ext cx="477332" cy="369332"/>
                  </a:xfrm>
                  <a:prstGeom prst="rect">
                    <a:avLst/>
                  </a:prstGeom>
                  <a:blipFill>
                    <a:blip r:embed="rId13"/>
                    <a:stretch>
                      <a:fillRect/>
                    </a:stretch>
                  </a:blipFill>
                </p:spPr>
                <p:txBody>
                  <a:bodyPr/>
                  <a:lstStyle/>
                  <a:p>
                    <a:r>
                      <a:rPr lang="en-US">
                        <a:noFill/>
                      </a:rPr>
                      <a:t> </a:t>
                    </a:r>
                  </a:p>
                </p:txBody>
              </p:sp>
            </mc:Fallback>
          </mc:AlternateContent>
        </p:grpSp>
        <p:cxnSp>
          <p:nvCxnSpPr>
            <p:cNvPr id="32" name="Straight Arrow Connector 31">
              <a:extLst>
                <a:ext uri="{FF2B5EF4-FFF2-40B4-BE49-F238E27FC236}">
                  <a16:creationId xmlns:a16="http://schemas.microsoft.com/office/drawing/2014/main" id="{5D8497D0-151A-442F-9B06-6C9B8764D23F}"/>
                </a:ext>
              </a:extLst>
            </p:cNvPr>
            <p:cNvCxnSpPr>
              <a:stCxn id="5" idx="7"/>
            </p:cNvCxnSpPr>
            <p:nvPr/>
          </p:nvCxnSpPr>
          <p:spPr>
            <a:xfrm flipV="1">
              <a:off x="2578272" y="4652898"/>
              <a:ext cx="557630" cy="42964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008153F-6BB9-4E40-AACA-C7B508C524A6}"/>
                </a:ext>
              </a:extLst>
            </p:cNvPr>
            <p:cNvCxnSpPr>
              <a:stCxn id="5" idx="4"/>
            </p:cNvCxnSpPr>
            <p:nvPr/>
          </p:nvCxnSpPr>
          <p:spPr>
            <a:xfrm>
              <a:off x="2416627" y="5463493"/>
              <a:ext cx="402773" cy="6368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A177D51-9860-4801-8C5D-295BA3799AF0}"/>
                </a:ext>
              </a:extLst>
            </p:cNvPr>
            <p:cNvCxnSpPr>
              <a:stCxn id="6" idx="0"/>
            </p:cNvCxnSpPr>
            <p:nvPr/>
          </p:nvCxnSpPr>
          <p:spPr>
            <a:xfrm flipV="1">
              <a:off x="4201884" y="4909456"/>
              <a:ext cx="283027" cy="74453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92C629-2569-486E-9F2D-75DAA11E428B}"/>
                </a:ext>
              </a:extLst>
            </p:cNvPr>
            <p:cNvCxnSpPr>
              <a:stCxn id="6" idx="5"/>
            </p:cNvCxnSpPr>
            <p:nvPr/>
          </p:nvCxnSpPr>
          <p:spPr>
            <a:xfrm>
              <a:off x="4363529" y="6034946"/>
              <a:ext cx="448414" cy="37673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67F739-97EF-4ABF-8297-7811A048822C}"/>
                </a:ext>
              </a:extLst>
            </p:cNvPr>
            <p:cNvCxnSpPr>
              <a:stCxn id="7" idx="0"/>
            </p:cNvCxnSpPr>
            <p:nvPr/>
          </p:nvCxnSpPr>
          <p:spPr>
            <a:xfrm flipV="1">
              <a:off x="5845628" y="4484914"/>
              <a:ext cx="402772" cy="57036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209816D-756D-4210-8D09-2B3D2B4F05E3}"/>
                </a:ext>
              </a:extLst>
            </p:cNvPr>
            <p:cNvCxnSpPr>
              <a:stCxn id="7" idx="4"/>
            </p:cNvCxnSpPr>
            <p:nvPr/>
          </p:nvCxnSpPr>
          <p:spPr>
            <a:xfrm>
              <a:off x="5845628" y="5501593"/>
              <a:ext cx="500746" cy="44320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7D3EE77-C63C-45D0-B9F6-3AEE3FC40F89}"/>
                </a:ext>
              </a:extLst>
            </p:cNvPr>
            <p:cNvCxnSpPr>
              <a:stCxn id="22" idx="2"/>
            </p:cNvCxnSpPr>
            <p:nvPr/>
          </p:nvCxnSpPr>
          <p:spPr>
            <a:xfrm flipV="1">
              <a:off x="7614555" y="4909456"/>
              <a:ext cx="277585" cy="7281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2872CE-5C06-4664-84DA-04D944646A82}"/>
                </a:ext>
              </a:extLst>
            </p:cNvPr>
            <p:cNvCxnSpPr>
              <a:stCxn id="8" idx="5"/>
            </p:cNvCxnSpPr>
            <p:nvPr/>
          </p:nvCxnSpPr>
          <p:spPr>
            <a:xfrm>
              <a:off x="7727215" y="6034946"/>
              <a:ext cx="439407" cy="58356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F78F8C9-16A5-4920-80F2-08D9425C1E5A}"/>
                </a:ext>
              </a:extLst>
            </p:cNvPr>
            <p:cNvCxnSpPr>
              <a:stCxn id="7" idx="7"/>
            </p:cNvCxnSpPr>
            <p:nvPr/>
          </p:nvCxnSpPr>
          <p:spPr>
            <a:xfrm flipV="1">
              <a:off x="6007273" y="4622915"/>
              <a:ext cx="601937" cy="49772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4980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61BA-0A8F-4219-A71A-0C88F3E055EF}"/>
              </a:ext>
            </a:extLst>
          </p:cNvPr>
          <p:cNvSpPr>
            <a:spLocks noGrp="1"/>
          </p:cNvSpPr>
          <p:nvPr>
            <p:ph type="title"/>
          </p:nvPr>
        </p:nvSpPr>
        <p:spPr/>
        <p:txBody>
          <a:bodyPr/>
          <a:lstStyle/>
          <a:p>
            <a:r>
              <a:rPr lang="en-US" dirty="0"/>
              <a:t>Method 2: Temporal Difference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E94187E-4210-4008-B954-059897C9BDC6}"/>
                  </a:ext>
                </a:extLst>
              </p:cNvPr>
              <p:cNvSpPr>
                <a:spLocks noGrp="1"/>
              </p:cNvSpPr>
              <p:nvPr>
                <p:ph idx="1"/>
              </p:nvPr>
            </p:nvSpPr>
            <p:spPr/>
            <p:txBody>
              <a:bodyPr/>
              <a:lstStyle/>
              <a:p>
                <a:r>
                  <a:rPr lang="en-US" dirty="0"/>
                  <a:t>Rember we can improve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r>
                  <a:rPr lang="en-US" dirty="0"/>
                  <a:t> iteratively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E</m:t>
                              </m:r>
                            </m:e>
                            <m:li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lim>
                          </m:limLow>
                        </m:fNa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func>
                            <m:funcPr>
                              <m:ctrlPr>
                                <a:rPr lang="en-US" b="0" i="1" smtClean="0">
                                  <a:latin typeface="Cambria Math" panose="02040503050406030204" pitchFamily="18" charset="0"/>
                                  <a:ea typeface="Cambria Math" panose="02040503050406030204" pitchFamily="18" charset="0"/>
                                </a:rPr>
                              </m:ctrlPr>
                            </m:funcPr>
                            <m:fName>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max</m:t>
                                  </m:r>
                                </m:e>
                                <m:li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sup>
                                  </m:sSup>
                                </m:lim>
                              </m:limLow>
                            </m:fName>
                            <m:e>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sup>
                                  </m:sSup>
                                </m:e>
                              </m:d>
                            </m:e>
                          </m:func>
                        </m:e>
                      </m:func>
                    </m:oMath>
                  </m:oMathPara>
                </a14:m>
                <a:endParaRPr lang="en-US" b="0" dirty="0">
                  <a:ea typeface="Cambria Math" panose="02040503050406030204" pitchFamily="18" charset="0"/>
                </a:endParaRPr>
              </a:p>
              <a:p>
                <a:r>
                  <a:rPr lang="en-US" dirty="0"/>
                  <a:t>Replace expectation with sampling</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𝑁</m:t>
                          </m:r>
                        </m:den>
                      </m:f>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max</m:t>
                                  </m:r>
                                </m:e>
                                <m:li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lim>
                              </m:limLow>
                            </m:fName>
                            <m:e>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func>
                        </m:e>
                      </m:nary>
                    </m:oMath>
                  </m:oMathPara>
                </a14:m>
                <a:endParaRPr lang="en-US" dirty="0"/>
              </a:p>
              <a:p>
                <a:r>
                  <a:rPr lang="en-US" dirty="0"/>
                  <a:t>Use moving average with just one sample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func>
                        <m:funcPr>
                          <m:ctrlPr>
                            <a:rPr lang="en-US" b="0" i="1" smtClean="0">
                              <a:latin typeface="Cambria Math" panose="02040503050406030204" pitchFamily="18" charset="0"/>
                              <a:ea typeface="Cambria Math" panose="02040503050406030204" pitchFamily="18" charset="0"/>
                            </a:rPr>
                          </m:ctrlPr>
                        </m:funcPr>
                        <m:fName>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max</m:t>
                              </m:r>
                            </m:e>
                            <m:lim>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lim>
                          </m:limLow>
                        </m:fName>
                        <m:e>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e>
                      </m:func>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FE94187E-4210-4008-B954-059897C9BDC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11757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F291-7F7E-43CD-9232-E39D2D7096E1}"/>
              </a:ext>
            </a:extLst>
          </p:cNvPr>
          <p:cNvSpPr>
            <a:spLocks noGrp="1"/>
          </p:cNvSpPr>
          <p:nvPr>
            <p:ph type="title"/>
          </p:nvPr>
        </p:nvSpPr>
        <p:spPr>
          <a:xfrm>
            <a:off x="701307" y="210117"/>
            <a:ext cx="10515600" cy="1325563"/>
          </a:xfrm>
        </p:spPr>
        <p:txBody>
          <a:bodyPr/>
          <a:lstStyle/>
          <a:p>
            <a:r>
              <a:rPr lang="en-US" dirty="0"/>
              <a:t>Method 3: Q-learning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24756B-CBA9-4F5D-8014-1DDAFB620D02}"/>
                  </a:ext>
                </a:extLst>
              </p:cNvPr>
              <p:cNvSpPr>
                <a:spLocks noGrp="1"/>
              </p:cNvSpPr>
              <p:nvPr>
                <p:ph idx="1"/>
              </p:nvPr>
            </p:nvSpPr>
            <p:spPr>
              <a:xfrm>
                <a:off x="859974" y="4376060"/>
                <a:ext cx="10515600" cy="2122711"/>
              </a:xfrm>
            </p:spPr>
            <p:txBody>
              <a:bodyPr>
                <a:noAutofit/>
              </a:bodyPr>
              <a:lstStyle/>
              <a:p>
                <a:r>
                  <a:rPr lang="en-US" sz="2000" dirty="0"/>
                  <a:t>Initialize </a:t>
                </a:r>
                <a14:m>
                  <m:oMath xmlns:m="http://schemas.openxmlformats.org/officeDocument/2006/math">
                    <m:r>
                      <m:rPr>
                        <m:sty m:val="p"/>
                      </m:rPr>
                      <a:rPr lang="en-US" sz="2000" b="0" i="0" smtClean="0">
                        <a:latin typeface="Cambria Math" panose="02040503050406030204" pitchFamily="18" charset="0"/>
                      </a:rPr>
                      <m:t>Q</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e>
                    </m:d>
                  </m:oMath>
                </a14:m>
                <a:r>
                  <a:rPr lang="en-US" sz="2000" dirty="0"/>
                  <a:t> with zeros</a:t>
                </a:r>
              </a:p>
              <a:p>
                <a:r>
                  <a:rPr lang="en-US" sz="2000" dirty="0"/>
                  <a:t>Loop:</a:t>
                </a:r>
              </a:p>
              <a:p>
                <a:pPr lvl="1"/>
                <a:r>
                  <a:rPr lang="en-US" sz="1800" dirty="0"/>
                  <a:t>Sample </a:t>
                </a:r>
                <a14:m>
                  <m:oMath xmlns:m="http://schemas.openxmlformats.org/officeDocument/2006/math">
                    <m:r>
                      <a:rPr lang="en-US" sz="1800" i="1" smtClean="0">
                        <a:latin typeface="Cambria Math" panose="02040503050406030204" pitchFamily="18" charset="0"/>
                        <a:ea typeface="Cambria Math" panose="02040503050406030204" pitchFamily="18" charset="0"/>
                      </a:rPr>
                      <m:t>&lt;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𝑟</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𝑠</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&gt;</m:t>
                    </m:r>
                    <m:r>
                      <m:rPr>
                        <m:sty m:val="p"/>
                      </m:rPr>
                      <a:rPr lang="en-US" sz="1800" b="0" i="0" smtClean="0">
                        <a:latin typeface="Cambria Math" panose="02040503050406030204" pitchFamily="18" charset="0"/>
                        <a:ea typeface="Cambria Math" panose="02040503050406030204" pitchFamily="18" charset="0"/>
                      </a:rPr>
                      <m:t>from</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env</m:t>
                    </m:r>
                  </m:oMath>
                </a14:m>
                <a:endParaRPr lang="en-US" sz="1800" b="0" dirty="0">
                  <a:ea typeface="Cambria Math" panose="02040503050406030204" pitchFamily="18" charset="0"/>
                </a:endParaRPr>
              </a:p>
              <a:p>
                <a:pPr lvl="1"/>
                <a:r>
                  <a:rPr lang="en-US" sz="1800" dirty="0"/>
                  <a:t>Compute </a:t>
                </a:r>
                <a14:m>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𝑄</m:t>
                        </m:r>
                      </m:e>
                    </m:acc>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r>
                      <a:rPr lang="en-US" sz="1800" b="0" i="1" smtClean="0">
                        <a:latin typeface="Cambria Math" panose="02040503050406030204" pitchFamily="18" charset="0"/>
                      </a:rPr>
                      <m:t>𝑟</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r>
                      <a:rPr lang="en-US" sz="1800" b="0" i="1" smtClean="0">
                        <a:latin typeface="Cambria Math" panose="02040503050406030204" pitchFamily="18" charset="0"/>
                      </a:rPr>
                      <m:t>𝛾</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𝑖</m:t>
                                </m:r>
                              </m:sub>
                            </m:sSub>
                          </m:lim>
                        </m:limLow>
                      </m:fName>
                      <m:e>
                        <m:r>
                          <a:rPr lang="en-US" sz="1800" b="0" i="1" smtClean="0">
                            <a:latin typeface="Cambria Math" panose="02040503050406030204" pitchFamily="18" charset="0"/>
                          </a:rPr>
                          <m:t>𝑄</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e>
                    </m:func>
                  </m:oMath>
                </a14:m>
                <a:endParaRPr lang="en-US" sz="1800" dirty="0"/>
              </a:p>
              <a:p>
                <a:pPr lvl="1"/>
                <a:r>
                  <a:rPr lang="en-US" sz="1800" dirty="0"/>
                  <a:t>Update </a:t>
                </a:r>
                <a14:m>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𝑄</m:t>
                        </m:r>
                      </m:e>
                    </m:acc>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𝛼</m:t>
                    </m:r>
                    <m:r>
                      <a:rPr lang="en-US" sz="1800" b="0" i="1" smtClean="0">
                        <a:latin typeface="Cambria Math" panose="02040503050406030204" pitchFamily="18" charset="0"/>
                        <a:ea typeface="Cambria Math" panose="02040503050406030204" pitchFamily="18" charset="0"/>
                      </a:rPr>
                      <m:t> </m:t>
                    </m:r>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𝑄</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𝛼</m:t>
                        </m:r>
                      </m:e>
                    </m:d>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oMath>
                </a14:m>
                <a:r>
                  <a:rPr lang="en-US" sz="1800" dirty="0"/>
                  <a:t> </a:t>
                </a:r>
                <a:endParaRPr lang="en-US" sz="2000" dirty="0"/>
              </a:p>
            </p:txBody>
          </p:sp>
        </mc:Choice>
        <mc:Fallback>
          <p:sp>
            <p:nvSpPr>
              <p:cNvPr id="3" name="Content Placeholder 2">
                <a:extLst>
                  <a:ext uri="{FF2B5EF4-FFF2-40B4-BE49-F238E27FC236}">
                    <a16:creationId xmlns:a16="http://schemas.microsoft.com/office/drawing/2014/main" id="{2024756B-CBA9-4F5D-8014-1DDAFB620D02}"/>
                  </a:ext>
                </a:extLst>
              </p:cNvPr>
              <p:cNvSpPr>
                <a:spLocks noGrp="1" noRot="1" noChangeAspect="1" noMove="1" noResize="1" noEditPoints="1" noAdjustHandles="1" noChangeArrowheads="1" noChangeShapeType="1" noTextEdit="1"/>
              </p:cNvSpPr>
              <p:nvPr>
                <p:ph idx="1"/>
              </p:nvPr>
            </p:nvSpPr>
            <p:spPr>
              <a:xfrm>
                <a:off x="859974" y="4376060"/>
                <a:ext cx="10515600" cy="2122711"/>
              </a:xfrm>
              <a:blipFill>
                <a:blip r:embed="rId2"/>
                <a:stretch>
                  <a:fillRect l="-522" t="-3161"/>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6CCD8E80-E270-45F2-83A9-3F682B2A91A1}"/>
              </a:ext>
            </a:extLst>
          </p:cNvPr>
          <p:cNvGrpSpPr/>
          <p:nvPr/>
        </p:nvGrpSpPr>
        <p:grpSpPr>
          <a:xfrm>
            <a:off x="853709" y="1609471"/>
            <a:ext cx="7008757" cy="2405027"/>
            <a:chOff x="853709" y="1609471"/>
            <a:chExt cx="7008757" cy="2405027"/>
          </a:xfrm>
        </p:grpSpPr>
        <p:grpSp>
          <p:nvGrpSpPr>
            <p:cNvPr id="8" name="Group 7">
              <a:extLst>
                <a:ext uri="{FF2B5EF4-FFF2-40B4-BE49-F238E27FC236}">
                  <a16:creationId xmlns:a16="http://schemas.microsoft.com/office/drawing/2014/main" id="{75F70369-5FB4-4D23-8FE7-892F7838C9BA}"/>
                </a:ext>
              </a:extLst>
            </p:cNvPr>
            <p:cNvGrpSpPr/>
            <p:nvPr/>
          </p:nvGrpSpPr>
          <p:grpSpPr>
            <a:xfrm>
              <a:off x="853709" y="1794163"/>
              <a:ext cx="5945183" cy="2002145"/>
              <a:chOff x="1317171" y="4319586"/>
              <a:chExt cx="5945183" cy="2002145"/>
            </a:xfrm>
          </p:grpSpPr>
          <p:grpSp>
            <p:nvGrpSpPr>
              <p:cNvPr id="9" name="Group 8">
                <a:extLst>
                  <a:ext uri="{FF2B5EF4-FFF2-40B4-BE49-F238E27FC236}">
                    <a16:creationId xmlns:a16="http://schemas.microsoft.com/office/drawing/2014/main" id="{26F433F5-0C0C-45D7-948A-9FF45D3FBA60}"/>
                  </a:ext>
                </a:extLst>
              </p:cNvPr>
              <p:cNvGrpSpPr/>
              <p:nvPr/>
            </p:nvGrpSpPr>
            <p:grpSpPr>
              <a:xfrm>
                <a:off x="1317171" y="4622915"/>
                <a:ext cx="5943601" cy="1477392"/>
                <a:chOff x="1796143" y="4868979"/>
                <a:chExt cx="5943601" cy="1477392"/>
              </a:xfrm>
            </p:grpSpPr>
            <p:sp>
              <p:nvSpPr>
                <p:cNvPr id="21" name="Oval 20">
                  <a:extLst>
                    <a:ext uri="{FF2B5EF4-FFF2-40B4-BE49-F238E27FC236}">
                      <a16:creationId xmlns:a16="http://schemas.microsoft.com/office/drawing/2014/main" id="{5C656C30-DE69-4D17-9B00-F450F52CF76D}"/>
                    </a:ext>
                  </a:extLst>
                </p:cNvPr>
                <p:cNvSpPr/>
                <p:nvPr/>
              </p:nvSpPr>
              <p:spPr>
                <a:xfrm>
                  <a:off x="2666999" y="5263243"/>
                  <a:ext cx="457200" cy="446314"/>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B3ACD4-B9DE-4176-8F94-20089C12CB5D}"/>
                    </a:ext>
                  </a:extLst>
                </p:cNvPr>
                <p:cNvSpPr/>
                <p:nvPr/>
              </p:nvSpPr>
              <p:spPr>
                <a:xfrm>
                  <a:off x="4452256" y="5900057"/>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DA03AF-8CDB-4F0F-98A3-63CA7F101111}"/>
                    </a:ext>
                  </a:extLst>
                </p:cNvPr>
                <p:cNvSpPr/>
                <p:nvPr/>
              </p:nvSpPr>
              <p:spPr>
                <a:xfrm>
                  <a:off x="6096000" y="5301343"/>
                  <a:ext cx="457200" cy="446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7CCF2188-1B92-42E9-8884-5426445CCE2D}"/>
                    </a:ext>
                  </a:extLst>
                </p:cNvPr>
                <p:cNvCxnSpPr>
                  <a:cxnSpLocks/>
                  <a:endCxn id="21" idx="3"/>
                </p:cNvCxnSpPr>
                <p:nvPr/>
              </p:nvCxnSpPr>
              <p:spPr>
                <a:xfrm flipV="1">
                  <a:off x="1796143" y="5644196"/>
                  <a:ext cx="937811" cy="582433"/>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40018D9-CA0F-4CC2-8A9E-02C90174F0B4}"/>
                    </a:ext>
                  </a:extLst>
                </p:cNvPr>
                <p:cNvCxnSpPr>
                  <a:cxnSpLocks/>
                  <a:stCxn id="21" idx="5"/>
                  <a:endCxn id="22" idx="2"/>
                </p:cNvCxnSpPr>
                <p:nvPr/>
              </p:nvCxnSpPr>
              <p:spPr>
                <a:xfrm>
                  <a:off x="3057244" y="5644196"/>
                  <a:ext cx="1395012" cy="479018"/>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0DA0033-5ADD-4ED5-A5F0-9D36BF7839A3}"/>
                    </a:ext>
                  </a:extLst>
                </p:cNvPr>
                <p:cNvCxnSpPr>
                  <a:cxnSpLocks/>
                  <a:stCxn id="22" idx="6"/>
                  <a:endCxn id="23" idx="3"/>
                </p:cNvCxnSpPr>
                <p:nvPr/>
              </p:nvCxnSpPr>
              <p:spPr>
                <a:xfrm flipV="1">
                  <a:off x="4909456" y="5682296"/>
                  <a:ext cx="1253499" cy="440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44E1C1-8198-4479-AA23-C5E22FC22C5D}"/>
                    </a:ext>
                  </a:extLst>
                </p:cNvPr>
                <p:cNvCxnSpPr>
                  <a:cxnSpLocks/>
                  <a:stCxn id="23" idx="6"/>
                </p:cNvCxnSpPr>
                <p:nvPr/>
              </p:nvCxnSpPr>
              <p:spPr>
                <a:xfrm>
                  <a:off x="6553200" y="5524500"/>
                  <a:ext cx="1186544" cy="45502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E3F379C4-2404-480A-8649-3591F547FA2D}"/>
                        </a:ext>
                      </a:extLst>
                    </p:cNvPr>
                    <p:cNvSpPr txBox="1"/>
                    <p:nvPr/>
                  </p:nvSpPr>
                  <p:spPr>
                    <a:xfrm>
                      <a:off x="2442611" y="4904751"/>
                      <a:ext cx="937811" cy="369332"/>
                    </a:xfrm>
                    <a:prstGeom prst="rect">
                      <a:avLst/>
                    </a:prstGeom>
                    <a:noFill/>
                  </p:spPr>
                  <p:txBody>
                    <a:bodyPr wrap="square" rtlCol="0">
                      <a:spAutoFit/>
                    </a:bodyPr>
                    <a:lstStyle/>
                    <a:p>
                      <a:r>
                        <a:rPr lang="en-US" dirty="0">
                          <a:solidFill>
                            <a:schemeClr val="accent1">
                              <a:lumMod val="20000"/>
                              <a:lumOff val="80000"/>
                            </a:schemeClr>
                          </a:solidFill>
                        </a:rPr>
                        <a:t>p</a:t>
                      </a:r>
                      <a:r>
                        <a:rPr lang="en-US" dirty="0" err="1">
                          <a:solidFill>
                            <a:schemeClr val="accent1">
                              <a:lumMod val="20000"/>
                              <a:lumOff val="80000"/>
                            </a:schemeClr>
                          </a:solidFill>
                        </a:rPr>
                        <a:t>rev</a:t>
                      </a:r>
                      <a:r>
                        <a:rPr lang="en-US" dirty="0">
                          <a:solidFill>
                            <a:schemeClr val="accent1">
                              <a:lumMod val="20000"/>
                              <a:lumOff val="80000"/>
                            </a:schemeClr>
                          </a:solidFill>
                        </a:rPr>
                        <a:t> </a:t>
                      </a:r>
                      <a14:m>
                        <m:oMath xmlns:m="http://schemas.openxmlformats.org/officeDocument/2006/math">
                          <m:r>
                            <a:rPr lang="en-US" b="0" i="1" smtClean="0">
                              <a:solidFill>
                                <a:schemeClr val="accent1">
                                  <a:lumMod val="20000"/>
                                  <a:lumOff val="80000"/>
                                </a:schemeClr>
                              </a:solidFill>
                              <a:latin typeface="Cambria Math" panose="02040503050406030204" pitchFamily="18" charset="0"/>
                            </a:rPr>
                            <m:t>𝑠</m:t>
                          </m:r>
                        </m:oMath>
                      </a14:m>
                      <a:endParaRPr lang="en-US" dirty="0">
                        <a:solidFill>
                          <a:schemeClr val="accent1">
                            <a:lumMod val="20000"/>
                            <a:lumOff val="80000"/>
                          </a:schemeClr>
                        </a:solidFill>
                      </a:endParaRPr>
                    </a:p>
                  </p:txBody>
                </p:sp>
              </mc:Choice>
              <mc:Fallback>
                <p:sp>
                  <p:nvSpPr>
                    <p:cNvPr id="32" name="TextBox 31">
                      <a:extLst>
                        <a:ext uri="{FF2B5EF4-FFF2-40B4-BE49-F238E27FC236}">
                          <a16:creationId xmlns:a16="http://schemas.microsoft.com/office/drawing/2014/main" id="{E3F379C4-2404-480A-8649-3591F547FA2D}"/>
                        </a:ext>
                      </a:extLst>
                    </p:cNvPr>
                    <p:cNvSpPr txBox="1">
                      <a:spLocks noRot="1" noChangeAspect="1" noMove="1" noResize="1" noEditPoints="1" noAdjustHandles="1" noChangeArrowheads="1" noChangeShapeType="1" noTextEdit="1"/>
                    </p:cNvSpPr>
                    <p:nvPr/>
                  </p:nvSpPr>
                  <p:spPr>
                    <a:xfrm>
                      <a:off x="2442611" y="4904751"/>
                      <a:ext cx="937811" cy="369332"/>
                    </a:xfrm>
                    <a:prstGeom prst="rect">
                      <a:avLst/>
                    </a:prstGeom>
                    <a:blipFill>
                      <a:blip r:embed="rId3"/>
                      <a:stretch>
                        <a:fillRect l="-5195" t="-9836"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AA8C507A-BE0E-45E8-9F5D-BD8164CE1550}"/>
                        </a:ext>
                      </a:extLst>
                    </p:cNvPr>
                    <p:cNvSpPr txBox="1"/>
                    <p:nvPr/>
                  </p:nvSpPr>
                  <p:spPr>
                    <a:xfrm>
                      <a:off x="3145968" y="5865461"/>
                      <a:ext cx="937811" cy="369332"/>
                    </a:xfrm>
                    <a:prstGeom prst="rect">
                      <a:avLst/>
                    </a:prstGeom>
                    <a:noFill/>
                  </p:spPr>
                  <p:txBody>
                    <a:bodyPr wrap="square" rtlCol="0">
                      <a:spAutoFit/>
                    </a:bodyPr>
                    <a:lstStyle/>
                    <a:p>
                      <a:r>
                        <a:rPr lang="en-US" dirty="0">
                          <a:solidFill>
                            <a:schemeClr val="accent1">
                              <a:lumMod val="20000"/>
                              <a:lumOff val="80000"/>
                            </a:schemeClr>
                          </a:solidFill>
                        </a:rPr>
                        <a:t>prev </a:t>
                      </a:r>
                      <a14:m>
                        <m:oMath xmlns:m="http://schemas.openxmlformats.org/officeDocument/2006/math">
                          <m:r>
                            <a:rPr lang="en-US" b="0" i="1" smtClean="0">
                              <a:solidFill>
                                <a:schemeClr val="accent1">
                                  <a:lumMod val="20000"/>
                                  <a:lumOff val="80000"/>
                                </a:schemeClr>
                              </a:solidFill>
                              <a:latin typeface="Cambria Math" panose="02040503050406030204" pitchFamily="18" charset="0"/>
                            </a:rPr>
                            <m:t>𝑎</m:t>
                          </m:r>
                        </m:oMath>
                      </a14:m>
                      <a:endParaRPr lang="en-US" dirty="0">
                        <a:solidFill>
                          <a:schemeClr val="accent1">
                            <a:lumMod val="20000"/>
                            <a:lumOff val="80000"/>
                          </a:schemeClr>
                        </a:solidFill>
                      </a:endParaRPr>
                    </a:p>
                  </p:txBody>
                </p:sp>
              </mc:Choice>
              <mc:Fallback>
                <p:sp>
                  <p:nvSpPr>
                    <p:cNvPr id="33" name="TextBox 32">
                      <a:extLst>
                        <a:ext uri="{FF2B5EF4-FFF2-40B4-BE49-F238E27FC236}">
                          <a16:creationId xmlns:a16="http://schemas.microsoft.com/office/drawing/2014/main" id="{AA8C507A-BE0E-45E8-9F5D-BD8164CE1550}"/>
                        </a:ext>
                      </a:extLst>
                    </p:cNvPr>
                    <p:cNvSpPr txBox="1">
                      <a:spLocks noRot="1" noChangeAspect="1" noMove="1" noResize="1" noEditPoints="1" noAdjustHandles="1" noChangeArrowheads="1" noChangeShapeType="1" noTextEdit="1"/>
                    </p:cNvSpPr>
                    <p:nvPr/>
                  </p:nvSpPr>
                  <p:spPr>
                    <a:xfrm>
                      <a:off x="3145968" y="5865461"/>
                      <a:ext cx="937811" cy="369332"/>
                    </a:xfrm>
                    <a:prstGeom prst="rect">
                      <a:avLst/>
                    </a:prstGeom>
                    <a:blipFill>
                      <a:blip r:embed="rId4"/>
                      <a:stretch>
                        <a:fillRect l="-5195"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CAB2CAFD-5329-4A37-8D86-90F11E4C9242}"/>
                        </a:ext>
                      </a:extLst>
                    </p:cNvPr>
                    <p:cNvSpPr txBox="1"/>
                    <p:nvPr/>
                  </p:nvSpPr>
                  <p:spPr>
                    <a:xfrm>
                      <a:off x="4408713" y="5540829"/>
                      <a:ext cx="55517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𝑠</m:t>
                            </m:r>
                          </m:oMath>
                        </m:oMathPara>
                      </a14:m>
                      <a:endParaRPr lang="en-US" dirty="0"/>
                    </a:p>
                  </p:txBody>
                </p:sp>
              </mc:Choice>
              <mc:Fallback>
                <p:sp>
                  <p:nvSpPr>
                    <p:cNvPr id="34" name="TextBox 33">
                      <a:extLst>
                        <a:ext uri="{FF2B5EF4-FFF2-40B4-BE49-F238E27FC236}">
                          <a16:creationId xmlns:a16="http://schemas.microsoft.com/office/drawing/2014/main" id="{CAB2CAFD-5329-4A37-8D86-90F11E4C9242}"/>
                        </a:ext>
                      </a:extLst>
                    </p:cNvPr>
                    <p:cNvSpPr txBox="1">
                      <a:spLocks noRot="1" noChangeAspect="1" noMove="1" noResize="1" noEditPoints="1" noAdjustHandles="1" noChangeArrowheads="1" noChangeShapeType="1" noTextEdit="1"/>
                    </p:cNvSpPr>
                    <p:nvPr/>
                  </p:nvSpPr>
                  <p:spPr>
                    <a:xfrm>
                      <a:off x="4408713" y="5540829"/>
                      <a:ext cx="55517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3CC13ABC-B65C-49D0-9F84-8F5E21B10DB2}"/>
                        </a:ext>
                      </a:extLst>
                    </p:cNvPr>
                    <p:cNvSpPr txBox="1"/>
                    <p:nvPr/>
                  </p:nvSpPr>
                  <p:spPr>
                    <a:xfrm>
                      <a:off x="5372101" y="5874017"/>
                      <a:ext cx="4572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𝑎</m:t>
                            </m:r>
                          </m:oMath>
                        </m:oMathPara>
                      </a14:m>
                      <a:endParaRPr lang="en-US" dirty="0"/>
                    </a:p>
                  </p:txBody>
                </p:sp>
              </mc:Choice>
              <mc:Fallback>
                <p:sp>
                  <p:nvSpPr>
                    <p:cNvPr id="35" name="TextBox 34">
                      <a:extLst>
                        <a:ext uri="{FF2B5EF4-FFF2-40B4-BE49-F238E27FC236}">
                          <a16:creationId xmlns:a16="http://schemas.microsoft.com/office/drawing/2014/main" id="{3CC13ABC-B65C-49D0-9F84-8F5E21B10DB2}"/>
                        </a:ext>
                      </a:extLst>
                    </p:cNvPr>
                    <p:cNvSpPr txBox="1">
                      <a:spLocks noRot="1" noChangeAspect="1" noMove="1" noResize="1" noEditPoints="1" noAdjustHandles="1" noChangeArrowheads="1" noChangeShapeType="1" noTextEdit="1"/>
                    </p:cNvSpPr>
                    <p:nvPr/>
                  </p:nvSpPr>
                  <p:spPr>
                    <a:xfrm>
                      <a:off x="5372101" y="5874017"/>
                      <a:ext cx="45720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6970C6D0-1D68-4FFA-981E-FD2AC17519C9}"/>
                        </a:ext>
                      </a:extLst>
                    </p:cNvPr>
                    <p:cNvSpPr txBox="1"/>
                    <p:nvPr/>
                  </p:nvSpPr>
                  <p:spPr>
                    <a:xfrm>
                      <a:off x="5998027" y="4868979"/>
                      <a:ext cx="55517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𝑠</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p:sp>
                  <p:nvSpPr>
                    <p:cNvPr id="36" name="TextBox 35">
                      <a:extLst>
                        <a:ext uri="{FF2B5EF4-FFF2-40B4-BE49-F238E27FC236}">
                          <a16:creationId xmlns:a16="http://schemas.microsoft.com/office/drawing/2014/main" id="{6970C6D0-1D68-4FFA-981E-FD2AC17519C9}"/>
                        </a:ext>
                      </a:extLst>
                    </p:cNvPr>
                    <p:cNvSpPr txBox="1">
                      <a:spLocks noRot="1" noChangeAspect="1" noMove="1" noResize="1" noEditPoints="1" noAdjustHandles="1" noChangeArrowheads="1" noChangeShapeType="1" noTextEdit="1"/>
                    </p:cNvSpPr>
                    <p:nvPr/>
                  </p:nvSpPr>
                  <p:spPr>
                    <a:xfrm>
                      <a:off x="5998027" y="4868979"/>
                      <a:ext cx="555170" cy="369332"/>
                    </a:xfrm>
                    <a:prstGeom prst="rect">
                      <a:avLst/>
                    </a:prstGeom>
                    <a:blipFill>
                      <a:blip r:embed="rId7"/>
                      <a:stretch>
                        <a:fillRect/>
                      </a:stretch>
                    </a:blipFill>
                  </p:spPr>
                  <p:txBody>
                    <a:bodyPr/>
                    <a:lstStyle/>
                    <a:p>
                      <a:r>
                        <a:rPr lang="en-US">
                          <a:noFill/>
                        </a:rPr>
                        <a:t> </a:t>
                      </a:r>
                    </a:p>
                  </p:txBody>
                </p:sp>
              </mc:Fallback>
            </mc:AlternateContent>
            <p:sp>
              <p:nvSpPr>
                <p:cNvPr id="41" name="Lightning Bolt 40">
                  <a:extLst>
                    <a:ext uri="{FF2B5EF4-FFF2-40B4-BE49-F238E27FC236}">
                      <a16:creationId xmlns:a16="http://schemas.microsoft.com/office/drawing/2014/main" id="{E5A52419-932C-4427-A87D-731DAB3721E9}"/>
                    </a:ext>
                  </a:extLst>
                </p:cNvPr>
                <p:cNvSpPr/>
                <p:nvPr/>
              </p:nvSpPr>
              <p:spPr>
                <a:xfrm rot="15432987">
                  <a:off x="5265883" y="5430351"/>
                  <a:ext cx="438795" cy="299052"/>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8E471DA-5E83-4828-8F65-39130A420E38}"/>
                        </a:ext>
                      </a:extLst>
                    </p:cNvPr>
                    <p:cNvSpPr txBox="1"/>
                    <p:nvPr/>
                  </p:nvSpPr>
                  <p:spPr>
                    <a:xfrm>
                      <a:off x="5170714" y="5007037"/>
                      <a:ext cx="52409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𝑟</m:t>
                            </m:r>
                          </m:oMath>
                        </m:oMathPara>
                      </a14:m>
                      <a:endParaRPr lang="en-US" dirty="0">
                        <a:solidFill>
                          <a:schemeClr val="accent1"/>
                        </a:solidFill>
                      </a:endParaRPr>
                    </a:p>
                  </p:txBody>
                </p:sp>
              </mc:Choice>
              <mc:Fallback>
                <p:sp>
                  <p:nvSpPr>
                    <p:cNvPr id="44" name="TextBox 43">
                      <a:extLst>
                        <a:ext uri="{FF2B5EF4-FFF2-40B4-BE49-F238E27FC236}">
                          <a16:creationId xmlns:a16="http://schemas.microsoft.com/office/drawing/2014/main" id="{48E471DA-5E83-4828-8F65-39130A420E38}"/>
                        </a:ext>
                      </a:extLst>
                    </p:cNvPr>
                    <p:cNvSpPr txBox="1">
                      <a:spLocks noRot="1" noChangeAspect="1" noMove="1" noResize="1" noEditPoints="1" noAdjustHandles="1" noChangeArrowheads="1" noChangeShapeType="1" noTextEdit="1"/>
                    </p:cNvSpPr>
                    <p:nvPr/>
                  </p:nvSpPr>
                  <p:spPr>
                    <a:xfrm>
                      <a:off x="5170714" y="5007037"/>
                      <a:ext cx="524097" cy="369332"/>
                    </a:xfrm>
                    <a:prstGeom prst="rect">
                      <a:avLst/>
                    </a:prstGeom>
                    <a:blipFill>
                      <a:blip r:embed="rId8"/>
                      <a:stretch>
                        <a:fillRect/>
                      </a:stretch>
                    </a:blipFill>
                  </p:spPr>
                  <p:txBody>
                    <a:bodyPr/>
                    <a:lstStyle/>
                    <a:p>
                      <a:r>
                        <a:rPr lang="en-US">
                          <a:noFill/>
                        </a:rPr>
                        <a:t> </a:t>
                      </a:r>
                    </a:p>
                  </p:txBody>
                </p:sp>
              </mc:Fallback>
            </mc:AlternateContent>
          </p:grpSp>
          <p:cxnSp>
            <p:nvCxnSpPr>
              <p:cNvPr id="11" name="Straight Arrow Connector 10">
                <a:extLst>
                  <a:ext uri="{FF2B5EF4-FFF2-40B4-BE49-F238E27FC236}">
                    <a16:creationId xmlns:a16="http://schemas.microsoft.com/office/drawing/2014/main" id="{844703B4-964C-463D-B431-4011CB9AAA94}"/>
                  </a:ext>
                </a:extLst>
              </p:cNvPr>
              <p:cNvCxnSpPr>
                <a:cxnSpLocks/>
                <a:stCxn id="21" idx="7"/>
              </p:cNvCxnSpPr>
              <p:nvPr/>
            </p:nvCxnSpPr>
            <p:spPr>
              <a:xfrm flipV="1">
                <a:off x="2578272" y="4652898"/>
                <a:ext cx="557630" cy="429642"/>
              </a:xfrm>
              <a:prstGeom prst="straightConnector1">
                <a:avLst/>
              </a:prstGeom>
              <a:ln>
                <a:solidFill>
                  <a:schemeClr val="accent1">
                    <a:lumMod val="20000"/>
                    <a:lumOff val="8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5B1D19-31BA-43B8-8D31-B049FEB3F8CE}"/>
                  </a:ext>
                </a:extLst>
              </p:cNvPr>
              <p:cNvCxnSpPr>
                <a:cxnSpLocks/>
                <a:stCxn id="21" idx="4"/>
              </p:cNvCxnSpPr>
              <p:nvPr/>
            </p:nvCxnSpPr>
            <p:spPr>
              <a:xfrm>
                <a:off x="2416627" y="5463493"/>
                <a:ext cx="402773" cy="636814"/>
              </a:xfrm>
              <a:prstGeom prst="straightConnector1">
                <a:avLst/>
              </a:prstGeom>
              <a:ln>
                <a:solidFill>
                  <a:schemeClr val="accent1">
                    <a:lumMod val="20000"/>
                    <a:lumOff val="8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6666F2D-CDC0-4D0D-BFF8-2FD4523C95EA}"/>
                  </a:ext>
                </a:extLst>
              </p:cNvPr>
              <p:cNvCxnSpPr>
                <a:cxnSpLocks/>
                <a:stCxn id="23" idx="0"/>
              </p:cNvCxnSpPr>
              <p:nvPr/>
            </p:nvCxnSpPr>
            <p:spPr>
              <a:xfrm flipV="1">
                <a:off x="5845628" y="4319586"/>
                <a:ext cx="1315529" cy="73569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9BD182-327E-4A40-B07F-225ECE11E7C0}"/>
                  </a:ext>
                </a:extLst>
              </p:cNvPr>
              <p:cNvCxnSpPr>
                <a:cxnSpLocks/>
                <a:stCxn id="23" idx="5"/>
              </p:cNvCxnSpPr>
              <p:nvPr/>
            </p:nvCxnSpPr>
            <p:spPr>
              <a:xfrm>
                <a:off x="6007273" y="5436232"/>
                <a:ext cx="1253499" cy="88549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1AE88D-556D-49E7-B868-4FE1A8EC0633}"/>
                  </a:ext>
                </a:extLst>
              </p:cNvPr>
              <p:cNvCxnSpPr>
                <a:cxnSpLocks/>
                <a:stCxn id="23" idx="7"/>
              </p:cNvCxnSpPr>
              <p:nvPr/>
            </p:nvCxnSpPr>
            <p:spPr>
              <a:xfrm flipV="1">
                <a:off x="6007273" y="4934596"/>
                <a:ext cx="1255081" cy="1860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359BA083-AF28-4E2F-8770-839131D1DE76}"/>
                    </a:ext>
                  </a:extLst>
                </p:cNvPr>
                <p:cNvSpPr txBox="1"/>
                <p:nvPr/>
              </p:nvSpPr>
              <p:spPr>
                <a:xfrm>
                  <a:off x="6797310" y="1609471"/>
                  <a:ext cx="105591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m:oMathPara>
                  </a14:m>
                  <a:endParaRPr lang="en-US" dirty="0"/>
                </a:p>
              </p:txBody>
            </p:sp>
          </mc:Choice>
          <mc:Fallback>
            <p:sp>
              <p:nvSpPr>
                <p:cNvPr id="55" name="TextBox 54">
                  <a:extLst>
                    <a:ext uri="{FF2B5EF4-FFF2-40B4-BE49-F238E27FC236}">
                      <a16:creationId xmlns:a16="http://schemas.microsoft.com/office/drawing/2014/main" id="{359BA083-AF28-4E2F-8770-839131D1DE76}"/>
                    </a:ext>
                  </a:extLst>
                </p:cNvPr>
                <p:cNvSpPr txBox="1">
                  <a:spLocks noRot="1" noChangeAspect="1" noMove="1" noResize="1" noEditPoints="1" noAdjustHandles="1" noChangeArrowheads="1" noChangeShapeType="1" noTextEdit="1"/>
                </p:cNvSpPr>
                <p:nvPr/>
              </p:nvSpPr>
              <p:spPr>
                <a:xfrm>
                  <a:off x="6797310" y="1609471"/>
                  <a:ext cx="1055913" cy="369332"/>
                </a:xfrm>
                <a:prstGeom prst="rect">
                  <a:avLst/>
                </a:prstGeom>
                <a:blipFill>
                  <a:blip r:embed="rId9"/>
                  <a:stretch>
                    <a:fillRect l="-578" r="-1734"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96476BD-4C71-4C0D-9D55-90439E907CFD}"/>
                    </a:ext>
                  </a:extLst>
                </p:cNvPr>
                <p:cNvSpPr txBox="1"/>
                <p:nvPr/>
              </p:nvSpPr>
              <p:spPr>
                <a:xfrm>
                  <a:off x="6797310" y="2224118"/>
                  <a:ext cx="105591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p:sp>
              <p:nvSpPr>
                <p:cNvPr id="56" name="TextBox 55">
                  <a:extLst>
                    <a:ext uri="{FF2B5EF4-FFF2-40B4-BE49-F238E27FC236}">
                      <a16:creationId xmlns:a16="http://schemas.microsoft.com/office/drawing/2014/main" id="{E96476BD-4C71-4C0D-9D55-90439E907CFD}"/>
                    </a:ext>
                  </a:extLst>
                </p:cNvPr>
                <p:cNvSpPr txBox="1">
                  <a:spLocks noRot="1" noChangeAspect="1" noMove="1" noResize="1" noEditPoints="1" noAdjustHandles="1" noChangeArrowheads="1" noChangeShapeType="1" noTextEdit="1"/>
                </p:cNvSpPr>
                <p:nvPr/>
              </p:nvSpPr>
              <p:spPr>
                <a:xfrm>
                  <a:off x="6797310" y="2224118"/>
                  <a:ext cx="1055913" cy="369332"/>
                </a:xfrm>
                <a:prstGeom prst="rect">
                  <a:avLst/>
                </a:prstGeom>
                <a:blipFill>
                  <a:blip r:embed="rId10"/>
                  <a:stretch>
                    <a:fillRect r="-1156"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7EA59C3-EBF7-427C-BD2D-34C314DCE4E4}"/>
                    </a:ext>
                  </a:extLst>
                </p:cNvPr>
                <p:cNvSpPr txBox="1"/>
                <p:nvPr/>
              </p:nvSpPr>
              <p:spPr>
                <a:xfrm>
                  <a:off x="6806553" y="2949428"/>
                  <a:ext cx="105591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p:sp>
              <p:nvSpPr>
                <p:cNvPr id="57" name="TextBox 56">
                  <a:extLst>
                    <a:ext uri="{FF2B5EF4-FFF2-40B4-BE49-F238E27FC236}">
                      <a16:creationId xmlns:a16="http://schemas.microsoft.com/office/drawing/2014/main" id="{67EA59C3-EBF7-427C-BD2D-34C314DCE4E4}"/>
                    </a:ext>
                  </a:extLst>
                </p:cNvPr>
                <p:cNvSpPr txBox="1">
                  <a:spLocks noRot="1" noChangeAspect="1" noMove="1" noResize="1" noEditPoints="1" noAdjustHandles="1" noChangeArrowheads="1" noChangeShapeType="1" noTextEdit="1"/>
                </p:cNvSpPr>
                <p:nvPr/>
              </p:nvSpPr>
              <p:spPr>
                <a:xfrm>
                  <a:off x="6806553" y="2949428"/>
                  <a:ext cx="1055913" cy="369332"/>
                </a:xfrm>
                <a:prstGeom prst="rect">
                  <a:avLst/>
                </a:prstGeom>
                <a:blipFill>
                  <a:blip r:embed="rId11"/>
                  <a:stretch>
                    <a:fillRect l="-578" r="-1734"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E77B002E-EAD1-400A-B24E-BE3E256B9F71}"/>
                    </a:ext>
                  </a:extLst>
                </p:cNvPr>
                <p:cNvSpPr txBox="1"/>
                <p:nvPr/>
              </p:nvSpPr>
              <p:spPr>
                <a:xfrm>
                  <a:off x="6797309" y="3645166"/>
                  <a:ext cx="105591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en-US" dirty="0"/>
                </a:p>
              </p:txBody>
            </p:sp>
          </mc:Choice>
          <mc:Fallback>
            <p:sp>
              <p:nvSpPr>
                <p:cNvPr id="58" name="TextBox 57">
                  <a:extLst>
                    <a:ext uri="{FF2B5EF4-FFF2-40B4-BE49-F238E27FC236}">
                      <a16:creationId xmlns:a16="http://schemas.microsoft.com/office/drawing/2014/main" id="{E77B002E-EAD1-400A-B24E-BE3E256B9F71}"/>
                    </a:ext>
                  </a:extLst>
                </p:cNvPr>
                <p:cNvSpPr txBox="1">
                  <a:spLocks noRot="1" noChangeAspect="1" noMove="1" noResize="1" noEditPoints="1" noAdjustHandles="1" noChangeArrowheads="1" noChangeShapeType="1" noTextEdit="1"/>
                </p:cNvSpPr>
                <p:nvPr/>
              </p:nvSpPr>
              <p:spPr>
                <a:xfrm>
                  <a:off x="6797309" y="3645166"/>
                  <a:ext cx="1055913" cy="369332"/>
                </a:xfrm>
                <a:prstGeom prst="rect">
                  <a:avLst/>
                </a:prstGeom>
                <a:blipFill>
                  <a:blip r:embed="rId12"/>
                  <a:stretch>
                    <a:fillRect l="-578" r="-1734" b="-11475"/>
                  </a:stretch>
                </a:blipFill>
              </p:spPr>
              <p:txBody>
                <a:bodyPr/>
                <a:lstStyle/>
                <a:p>
                  <a:r>
                    <a:rPr lang="en-US">
                      <a:noFill/>
                    </a:rPr>
                    <a:t> </a:t>
                  </a:r>
                </a:p>
              </p:txBody>
            </p:sp>
          </mc:Fallback>
        </mc:AlternateContent>
      </p:grpSp>
    </p:spTree>
    <p:extLst>
      <p:ext uri="{BB962C8B-B14F-4D97-AF65-F5344CB8AC3E}">
        <p14:creationId xmlns:p14="http://schemas.microsoft.com/office/powerpoint/2010/main" val="3488317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C2CB1-9F7A-4800-ADDF-874CD9EA49AD}"/>
              </a:ext>
            </a:extLst>
          </p:cNvPr>
          <p:cNvSpPr>
            <a:spLocks noGrp="1"/>
          </p:cNvSpPr>
          <p:nvPr>
            <p:ph type="title"/>
          </p:nvPr>
        </p:nvSpPr>
        <p:spPr/>
        <p:txBody>
          <a:bodyPr/>
          <a:lstStyle/>
          <a:p>
            <a:r>
              <a:rPr lang="en-US" dirty="0"/>
              <a:t>MC vs TD &amp; Q</a:t>
            </a:r>
          </a:p>
        </p:txBody>
      </p:sp>
      <p:graphicFrame>
        <p:nvGraphicFramePr>
          <p:cNvPr id="5" name="Content Placeholder 4">
            <a:extLst>
              <a:ext uri="{FF2B5EF4-FFF2-40B4-BE49-F238E27FC236}">
                <a16:creationId xmlns:a16="http://schemas.microsoft.com/office/drawing/2014/main" id="{44CE0CD2-1446-4543-8DE3-FBBE3CA5A242}"/>
              </a:ext>
            </a:extLst>
          </p:cNvPr>
          <p:cNvGraphicFramePr>
            <a:graphicFrameLocks noGrp="1"/>
          </p:cNvGraphicFramePr>
          <p:nvPr>
            <p:ph idx="1"/>
            <p:extLst>
              <p:ext uri="{D42A27DB-BD31-4B8C-83A1-F6EECF244321}">
                <p14:modId xmlns:p14="http://schemas.microsoft.com/office/powerpoint/2010/main" val="28597203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3246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71E1-1E52-4EFB-B3B7-4E7E01D50EE5}"/>
              </a:ext>
            </a:extLst>
          </p:cNvPr>
          <p:cNvSpPr>
            <a:spLocks noGrp="1"/>
          </p:cNvSpPr>
          <p:nvPr>
            <p:ph type="title"/>
          </p:nvPr>
        </p:nvSpPr>
        <p:spPr/>
        <p:txBody>
          <a:bodyPr/>
          <a:lstStyle/>
          <a:p>
            <a:r>
              <a:rPr lang="en-US" dirty="0"/>
              <a:t>Q-learning: bit more details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CCD9D9-9A55-4217-A92E-A981A073FEFC}"/>
                  </a:ext>
                </a:extLst>
              </p:cNvPr>
              <p:cNvSpPr>
                <a:spLocks noGrp="1"/>
              </p:cNvSpPr>
              <p:nvPr>
                <p:ph idx="1"/>
              </p:nvPr>
            </p:nvSpPr>
            <p:spPr/>
            <p:txBody>
              <a:bodyPr>
                <a:normAutofit/>
              </a:bodyPr>
              <a:lstStyle/>
              <a:p>
                <a:endParaRPr lang="en-US" dirty="0"/>
              </a:p>
              <a:p>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oMath>
                </a14:m>
                <a:r>
                  <a:rPr lang="en-US" dirty="0"/>
                  <a:t>refers to the learning rate (i.e. how fast are we approaching the goal). </a:t>
                </a:r>
              </a:p>
              <a:p>
                <a:r>
                  <a:rPr lang="en-US" dirty="0"/>
                  <a:t>Model-free, we do not need to worry about transition probability</a:t>
                </a:r>
              </a:p>
              <a:p>
                <a:r>
                  <a:rPr lang="en-US" dirty="0"/>
                  <a:t>Note that the next action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is chosen to maximize the next state’s Q-value instead of following the current policy. As a result, Q-learning belongs to the </a:t>
                </a:r>
                <a:r>
                  <a:rPr lang="en-US" dirty="0">
                    <a:solidFill>
                      <a:schemeClr val="accent1"/>
                    </a:solidFill>
                  </a:rPr>
                  <a:t>off-policy</a:t>
                </a:r>
                <a:r>
                  <a:rPr lang="en-US" dirty="0"/>
                  <a:t> category</a:t>
                </a:r>
              </a:p>
              <a:p>
                <a:endParaRPr lang="en-US" dirty="0"/>
              </a:p>
              <a:p>
                <a:endParaRPr lang="en-US" dirty="0"/>
              </a:p>
            </p:txBody>
          </p:sp>
        </mc:Choice>
        <mc:Fallback>
          <p:sp>
            <p:nvSpPr>
              <p:cNvPr id="3" name="Content Placeholder 2">
                <a:extLst>
                  <a:ext uri="{FF2B5EF4-FFF2-40B4-BE49-F238E27FC236}">
                    <a16:creationId xmlns:a16="http://schemas.microsoft.com/office/drawing/2014/main" id="{E0CCD9D9-9A55-4217-A92E-A981A073FEFC}"/>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3F79DCA-0097-44E9-8B68-60C5485B736C}"/>
                  </a:ext>
                </a:extLst>
              </p:cNvPr>
              <p:cNvSpPr txBox="1"/>
              <p:nvPr/>
            </p:nvSpPr>
            <p:spPr>
              <a:xfrm>
                <a:off x="1458686" y="1690688"/>
                <a:ext cx="9274628" cy="66851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𝑡</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𝛾</m:t>
                          </m:r>
                          <m:func>
                            <m:funcPr>
                              <m:ctrlPr>
                                <a:rPr lang="en-US" sz="2400" b="0" i="1" smtClean="0">
                                  <a:latin typeface="Cambria Math" panose="02040503050406030204" pitchFamily="18" charset="0"/>
                                  <a:ea typeface="Cambria Math" panose="02040503050406030204" pitchFamily="18" charset="0"/>
                                </a:rPr>
                              </m:ctrlPr>
                            </m:funcPr>
                            <m:fName>
                              <m:limLow>
                                <m:limLowPr>
                                  <m:ctrlPr>
                                    <a:rPr lang="en-US" sz="2400" b="0" i="1" smtClean="0">
                                      <a:latin typeface="Cambria Math" panose="02040503050406030204" pitchFamily="18" charset="0"/>
                                      <a:ea typeface="Cambria Math" panose="02040503050406030204" pitchFamily="18" charset="0"/>
                                    </a:rPr>
                                  </m:ctrlPr>
                                </m:limLowPr>
                                <m:e>
                                  <m:r>
                                    <m:rPr>
                                      <m:sty m:val="p"/>
                                    </m:rPr>
                                    <a:rPr lang="en-US" sz="2400" b="0" i="0" smtClean="0">
                                      <a:latin typeface="Cambria Math" panose="02040503050406030204" pitchFamily="18" charset="0"/>
                                      <a:ea typeface="Cambria Math" panose="02040503050406030204" pitchFamily="18" charset="0"/>
                                    </a:rPr>
                                    <m:t>max</m:t>
                                  </m:r>
                                </m:e>
                                <m:lim>
                                  <m:r>
                                    <a:rPr lang="en-US" sz="2400" b="0" i="1" smtClean="0">
                                      <a:latin typeface="Cambria Math" panose="02040503050406030204" pitchFamily="18" charset="0"/>
                                      <a:ea typeface="Cambria Math" panose="02040503050406030204" pitchFamily="18" charset="0"/>
                                    </a:rPr>
                                    <m:t>𝑎</m:t>
                                  </m:r>
                                </m:lim>
                              </m:limLow>
                            </m:fName>
                            <m:e>
                              <m:r>
                                <a:rPr lang="en-US" sz="2400" b="0" i="1" smtClean="0">
                                  <a:latin typeface="Cambria Math" panose="02040503050406030204" pitchFamily="18" charset="0"/>
                                  <a:ea typeface="Cambria Math" panose="02040503050406030204" pitchFamily="18" charset="0"/>
                                </a:rPr>
                                <m:t>𝑄</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e>
                          </m:func>
                        </m:e>
                      </m:d>
                    </m:oMath>
                  </m:oMathPara>
                </a14:m>
                <a:endParaRPr lang="en-US" sz="2400" dirty="0"/>
              </a:p>
            </p:txBody>
          </p:sp>
        </mc:Choice>
        <mc:Fallback>
          <p:sp>
            <p:nvSpPr>
              <p:cNvPr id="4" name="TextBox 3">
                <a:extLst>
                  <a:ext uri="{FF2B5EF4-FFF2-40B4-BE49-F238E27FC236}">
                    <a16:creationId xmlns:a16="http://schemas.microsoft.com/office/drawing/2014/main" id="{D3F79DCA-0097-44E9-8B68-60C5485B736C}"/>
                  </a:ext>
                </a:extLst>
              </p:cNvPr>
              <p:cNvSpPr txBox="1">
                <a:spLocks noRot="1" noChangeAspect="1" noMove="1" noResize="1" noEditPoints="1" noAdjustHandles="1" noChangeArrowheads="1" noChangeShapeType="1" noTextEdit="1"/>
              </p:cNvSpPr>
              <p:nvPr/>
            </p:nvSpPr>
            <p:spPr>
              <a:xfrm>
                <a:off x="1458686" y="1690688"/>
                <a:ext cx="9274628" cy="6685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2751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F41F-BB45-4FE5-A581-F62D5D9E36D5}"/>
              </a:ext>
            </a:extLst>
          </p:cNvPr>
          <p:cNvSpPr>
            <a:spLocks noGrp="1"/>
          </p:cNvSpPr>
          <p:nvPr>
            <p:ph type="title"/>
          </p:nvPr>
        </p:nvSpPr>
        <p:spPr/>
        <p:txBody>
          <a:bodyPr/>
          <a:lstStyle/>
          <a:p>
            <a:r>
              <a:rPr lang="en-US" dirty="0"/>
              <a:t>Machine Learning Landscape: where RL fits</a:t>
            </a:r>
          </a:p>
        </p:txBody>
      </p:sp>
      <p:graphicFrame>
        <p:nvGraphicFramePr>
          <p:cNvPr id="4" name="Content Placeholder 3">
            <a:extLst>
              <a:ext uri="{FF2B5EF4-FFF2-40B4-BE49-F238E27FC236}">
                <a16:creationId xmlns:a16="http://schemas.microsoft.com/office/drawing/2014/main" id="{53C401DE-D76D-4E11-A3F0-6FDA68648E78}"/>
              </a:ext>
            </a:extLst>
          </p:cNvPr>
          <p:cNvGraphicFramePr>
            <a:graphicFrameLocks noGrp="1"/>
          </p:cNvGraphicFramePr>
          <p:nvPr>
            <p:ph idx="1"/>
            <p:extLst>
              <p:ext uri="{D42A27DB-BD31-4B8C-83A1-F6EECF244321}">
                <p14:modId xmlns:p14="http://schemas.microsoft.com/office/powerpoint/2010/main" val="279342849"/>
              </p:ext>
            </p:extLst>
          </p:nvPr>
        </p:nvGraphicFramePr>
        <p:xfrm>
          <a:off x="838200" y="234813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Arrow Connector 12">
            <a:extLst>
              <a:ext uri="{FF2B5EF4-FFF2-40B4-BE49-F238E27FC236}">
                <a16:creationId xmlns:a16="http://schemas.microsoft.com/office/drawing/2014/main" id="{025D513D-96F2-4EB1-9E48-70B5FEF5D4EA}"/>
              </a:ext>
            </a:extLst>
          </p:cNvPr>
          <p:cNvCxnSpPr>
            <a:cxnSpLocks/>
          </p:cNvCxnSpPr>
          <p:nvPr/>
        </p:nvCxnSpPr>
        <p:spPr>
          <a:xfrm flipH="1">
            <a:off x="7086600" y="2418786"/>
            <a:ext cx="1371600" cy="67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B04F8E2-476E-4FA6-BF9D-BE5E5E675B4B}"/>
              </a:ext>
            </a:extLst>
          </p:cNvPr>
          <p:cNvCxnSpPr>
            <a:cxnSpLocks/>
          </p:cNvCxnSpPr>
          <p:nvPr/>
        </p:nvCxnSpPr>
        <p:spPr>
          <a:xfrm>
            <a:off x="3995057" y="2424369"/>
            <a:ext cx="381000" cy="67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4B7958-442E-47E0-99E8-A708BAB47513}"/>
              </a:ext>
            </a:extLst>
          </p:cNvPr>
          <p:cNvCxnSpPr>
            <a:cxnSpLocks/>
          </p:cNvCxnSpPr>
          <p:nvPr/>
        </p:nvCxnSpPr>
        <p:spPr>
          <a:xfrm>
            <a:off x="4024221" y="2418786"/>
            <a:ext cx="2071779" cy="63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loud 22">
            <a:extLst>
              <a:ext uri="{FF2B5EF4-FFF2-40B4-BE49-F238E27FC236}">
                <a16:creationId xmlns:a16="http://schemas.microsoft.com/office/drawing/2014/main" id="{391E2348-0A4F-48F8-8738-6744E661B7DA}"/>
              </a:ext>
            </a:extLst>
          </p:cNvPr>
          <p:cNvSpPr/>
          <p:nvPr/>
        </p:nvSpPr>
        <p:spPr>
          <a:xfrm>
            <a:off x="1404257" y="1809295"/>
            <a:ext cx="2819400" cy="107768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Semi-supervised learning</a:t>
            </a:r>
          </a:p>
        </p:txBody>
      </p:sp>
      <p:sp>
        <p:nvSpPr>
          <p:cNvPr id="24" name="Cloud 23">
            <a:extLst>
              <a:ext uri="{FF2B5EF4-FFF2-40B4-BE49-F238E27FC236}">
                <a16:creationId xmlns:a16="http://schemas.microsoft.com/office/drawing/2014/main" id="{879A291F-9972-47AA-AE77-9FB78729DCF9}"/>
              </a:ext>
            </a:extLst>
          </p:cNvPr>
          <p:cNvSpPr/>
          <p:nvPr/>
        </p:nvSpPr>
        <p:spPr>
          <a:xfrm>
            <a:off x="8360228" y="1690687"/>
            <a:ext cx="3559629" cy="131376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Learning Distribution/clustering</a:t>
            </a:r>
          </a:p>
          <a:p>
            <a:r>
              <a:rPr lang="en-US" sz="1200" dirty="0"/>
              <a:t>Generative models (e.g. GANs)</a:t>
            </a:r>
          </a:p>
          <a:p>
            <a:r>
              <a:rPr lang="en-US" sz="1200" dirty="0"/>
              <a:t>Anomaly detection</a:t>
            </a:r>
          </a:p>
          <a:p>
            <a:r>
              <a:rPr lang="en-US" sz="1200" dirty="0"/>
              <a:t>Representation learning</a:t>
            </a:r>
          </a:p>
          <a:p>
            <a:r>
              <a:rPr lang="en-US" sz="1200" dirty="0"/>
              <a:t>Association rule mining</a:t>
            </a:r>
          </a:p>
        </p:txBody>
      </p:sp>
    </p:spTree>
    <p:extLst>
      <p:ext uri="{BB962C8B-B14F-4D97-AF65-F5344CB8AC3E}">
        <p14:creationId xmlns:p14="http://schemas.microsoft.com/office/powerpoint/2010/main" val="155896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9" name="Picture 2" descr="https://cdn-images-1.medium.com/max/1000/1*B8tGarFYboV9maL93sF45Q.png">
            <a:extLst>
              <a:ext uri="{FF2B5EF4-FFF2-40B4-BE49-F238E27FC236}">
                <a16:creationId xmlns:a16="http://schemas.microsoft.com/office/drawing/2014/main" id="{57DAF203-495B-42DE-96FF-1C0B910BF2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1766" y="643466"/>
            <a:ext cx="7528468"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991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6C178-6EA0-4FC7-9D15-A902CF14627A}"/>
              </a:ext>
            </a:extLst>
          </p:cNvPr>
          <p:cNvSpPr>
            <a:spLocks noGrp="1"/>
          </p:cNvSpPr>
          <p:nvPr>
            <p:ph type="title"/>
          </p:nvPr>
        </p:nvSpPr>
        <p:spPr/>
        <p:txBody>
          <a:bodyPr/>
          <a:lstStyle/>
          <a:p>
            <a:r>
              <a:rPr lang="en-US" dirty="0"/>
              <a:t>Q-learning convergence</a:t>
            </a:r>
          </a:p>
        </p:txBody>
      </p:sp>
      <p:sp>
        <p:nvSpPr>
          <p:cNvPr id="3" name="Content Placeholder 2">
            <a:extLst>
              <a:ext uri="{FF2B5EF4-FFF2-40B4-BE49-F238E27FC236}">
                <a16:creationId xmlns:a16="http://schemas.microsoft.com/office/drawing/2014/main" id="{4D94045F-395C-4BC1-A00C-49D11B3B5B09}"/>
              </a:ext>
            </a:extLst>
          </p:cNvPr>
          <p:cNvSpPr>
            <a:spLocks noGrp="1"/>
          </p:cNvSpPr>
          <p:nvPr>
            <p:ph idx="1"/>
          </p:nvPr>
        </p:nvSpPr>
        <p:spPr/>
        <p:txBody>
          <a:bodyPr/>
          <a:lstStyle/>
          <a:p>
            <a:r>
              <a:rPr lang="en-US" dirty="0"/>
              <a:t>If all state-action pairs are visited a sufficiently large number of times, the Q-learning algorithm is </a:t>
            </a:r>
            <a:r>
              <a:rPr lang="en-US" dirty="0">
                <a:solidFill>
                  <a:schemeClr val="accent1"/>
                </a:solidFill>
              </a:rPr>
              <a:t>guaranteed to eventually converge </a:t>
            </a:r>
            <a:r>
              <a:rPr lang="en-US" dirty="0"/>
              <a:t>on the optimal table, although how long convergence takes is another matter.</a:t>
            </a:r>
          </a:p>
          <a:p>
            <a:endParaRPr lang="en-US" dirty="0"/>
          </a:p>
          <a:p>
            <a:pPr lvl="1"/>
            <a:endParaRPr lang="en-US" dirty="0"/>
          </a:p>
        </p:txBody>
      </p:sp>
    </p:spTree>
    <p:extLst>
      <p:ext uri="{BB962C8B-B14F-4D97-AF65-F5344CB8AC3E}">
        <p14:creationId xmlns:p14="http://schemas.microsoft.com/office/powerpoint/2010/main" val="3874156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61D81-7374-49BC-94B9-FA2630009E81}"/>
              </a:ext>
            </a:extLst>
          </p:cNvPr>
          <p:cNvSpPr>
            <a:spLocks noGrp="1"/>
          </p:cNvSpPr>
          <p:nvPr>
            <p:ph type="ctrTitle"/>
          </p:nvPr>
        </p:nvSpPr>
        <p:spPr/>
        <p:txBody>
          <a:bodyPr/>
          <a:lstStyle/>
          <a:p>
            <a:r>
              <a:rPr lang="en-US" dirty="0"/>
              <a:t>What could possibly go wrong?</a:t>
            </a:r>
          </a:p>
        </p:txBody>
      </p:sp>
      <p:sp>
        <p:nvSpPr>
          <p:cNvPr id="5" name="Subtitle 4">
            <a:extLst>
              <a:ext uri="{FF2B5EF4-FFF2-40B4-BE49-F238E27FC236}">
                <a16:creationId xmlns:a16="http://schemas.microsoft.com/office/drawing/2014/main" id="{C27B6FA8-01FC-4BC4-AE87-54A4060440B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14009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8" name="Picture 6">
            <a:extLst>
              <a:ext uri="{FF2B5EF4-FFF2-40B4-BE49-F238E27FC236}">
                <a16:creationId xmlns:a16="http://schemas.microsoft.com/office/drawing/2014/main" id="{8D1E50B2-BAE9-4B40-BC75-6074281BFA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77" t="24146" r="21949" b="33254"/>
          <a:stretch/>
        </p:blipFill>
        <p:spPr bwMode="auto">
          <a:xfrm>
            <a:off x="1756681" y="695325"/>
            <a:ext cx="2173062" cy="15784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051CC4CA-9D1F-41F9-9801-13D45468DFE1}"/>
              </a:ext>
            </a:extLst>
          </p:cNvPr>
          <p:cNvGraphicFramePr/>
          <p:nvPr>
            <p:extLst>
              <p:ext uri="{D42A27DB-BD31-4B8C-83A1-F6EECF244321}">
                <p14:modId xmlns:p14="http://schemas.microsoft.com/office/powerpoint/2010/main" val="3025240033"/>
              </p:ext>
            </p:extLst>
          </p:nvPr>
        </p:nvGraphicFramePr>
        <p:xfrm>
          <a:off x="1713138" y="187491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1D79A4A-821B-4CAC-B6A5-CFE4D0909A84}"/>
              </a:ext>
            </a:extLst>
          </p:cNvPr>
          <p:cNvSpPr txBox="1"/>
          <p:nvPr/>
        </p:nvSpPr>
        <p:spPr>
          <a:xfrm>
            <a:off x="4996544" y="1175658"/>
            <a:ext cx="4713514" cy="461665"/>
          </a:xfrm>
          <a:prstGeom prst="rect">
            <a:avLst/>
          </a:prstGeom>
          <a:noFill/>
        </p:spPr>
        <p:txBody>
          <a:bodyPr wrap="square" rtlCol="0">
            <a:spAutoFit/>
          </a:bodyPr>
          <a:lstStyle/>
          <a:p>
            <a:r>
              <a:rPr lang="en-US" sz="2400" dirty="0"/>
              <a:t>Our mobile robot learns to walk</a:t>
            </a:r>
          </a:p>
        </p:txBody>
      </p:sp>
    </p:spTree>
    <p:extLst>
      <p:ext uri="{BB962C8B-B14F-4D97-AF65-F5344CB8AC3E}">
        <p14:creationId xmlns:p14="http://schemas.microsoft.com/office/powerpoint/2010/main" val="956907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1CCB8-A28E-4C6E-AF3C-B18EB0101019}"/>
              </a:ext>
            </a:extLst>
          </p:cNvPr>
          <p:cNvSpPr>
            <a:spLocks noGrp="1"/>
          </p:cNvSpPr>
          <p:nvPr>
            <p:ph type="title"/>
          </p:nvPr>
        </p:nvSpPr>
        <p:spPr>
          <a:xfrm>
            <a:off x="838200" y="365125"/>
            <a:ext cx="10515600" cy="1325563"/>
          </a:xfrm>
        </p:spPr>
        <p:txBody>
          <a:bodyPr/>
          <a:lstStyle/>
          <a:p>
            <a:r>
              <a:rPr lang="en-US"/>
              <a:t>Exploration vs Exploitation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3D27F8-6415-4DDA-AE7D-9DCB6A469B1F}"/>
                  </a:ext>
                </a:extLst>
              </p:cNvPr>
              <p:cNvSpPr>
                <a:spLocks noGrp="1"/>
              </p:cNvSpPr>
              <p:nvPr>
                <p:ph idx="1"/>
              </p:nvPr>
            </p:nvSpPr>
            <p:spPr>
              <a:xfrm>
                <a:off x="838200" y="1825625"/>
                <a:ext cx="10515600" cy="4351338"/>
              </a:xfrm>
            </p:spPr>
            <p:txBody>
              <a:bodyPr>
                <a:normAutofit/>
              </a:bodyPr>
              <a:lstStyle/>
              <a:p>
                <a:r>
                  <a:rPr lang="en-US" dirty="0"/>
                  <a:t>Balance between using what we learned and trying new things that may lead to better solutions</a:t>
                </a:r>
              </a:p>
              <a:p>
                <a:endParaRPr lang="en-US" dirty="0"/>
              </a:p>
              <a:p>
                <a:endParaRPr lang="en-US" dirty="0"/>
              </a:p>
              <a:p>
                <a:endParaRPr lang="en-US" dirty="0"/>
              </a:p>
              <a:p>
                <a:endParaRPr lang="en-US" dirty="0"/>
              </a:p>
              <a:p>
                <a:endParaRPr lang="en-US" dirty="0"/>
              </a:p>
              <a:p>
                <a:r>
                  <a:rPr lang="en-US" dirty="0"/>
                  <a:t>A popular strategy is </a:t>
                </a:r>
                <a14:m>
                  <m:oMath xmlns:m="http://schemas.openxmlformats.org/officeDocument/2006/math">
                    <m:r>
                      <a:rPr lang="en-US" i="1">
                        <a:latin typeface="Cambria Math" panose="02040503050406030204" pitchFamily="18" charset="0"/>
                        <a:ea typeface="Cambria Math" panose="02040503050406030204" pitchFamily="18" charset="0"/>
                      </a:rPr>
                      <m:t>𝜀</m:t>
                    </m:r>
                  </m:oMath>
                </a14:m>
                <a:r>
                  <a:rPr lang="en-US" dirty="0"/>
                  <a:t>–greedy method</a:t>
                </a:r>
              </a:p>
              <a:p>
                <a:pPr lvl="1"/>
                <a:r>
                  <a:rPr lang="en-US" dirty="0"/>
                  <a:t>With probability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oMath>
                </a14:m>
                <a:r>
                  <a:rPr lang="en-US" dirty="0"/>
                  <a:t>take random action, otherwise take optimal action</a:t>
                </a:r>
              </a:p>
            </p:txBody>
          </p:sp>
        </mc:Choice>
        <mc:Fallback>
          <p:sp>
            <p:nvSpPr>
              <p:cNvPr id="3" name="Content Placeholder 2">
                <a:extLst>
                  <a:ext uri="{FF2B5EF4-FFF2-40B4-BE49-F238E27FC236}">
                    <a16:creationId xmlns:a16="http://schemas.microsoft.com/office/drawing/2014/main" id="{293D27F8-6415-4DDA-AE7D-9DCB6A469B1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b="-2381"/>
                </a:stretch>
              </a:blipFill>
            </p:spPr>
            <p:txBody>
              <a:bodyPr/>
              <a:lstStyle/>
              <a:p>
                <a:r>
                  <a:rPr lang="en-US">
                    <a:noFill/>
                  </a:rPr>
                  <a:t> </a:t>
                </a:r>
              </a:p>
            </p:txBody>
          </p:sp>
        </mc:Fallback>
      </mc:AlternateContent>
      <p:pic>
        <p:nvPicPr>
          <p:cNvPr id="81922" name="Picture 2">
            <a:extLst>
              <a:ext uri="{FF2B5EF4-FFF2-40B4-BE49-F238E27FC236}">
                <a16:creationId xmlns:a16="http://schemas.microsoft.com/office/drawing/2014/main" id="{50297BBD-129F-417D-9E31-94E21D4BE3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071" t="31375" r="13691" b="15851"/>
          <a:stretch/>
        </p:blipFill>
        <p:spPr bwMode="auto">
          <a:xfrm>
            <a:off x="3516086" y="2745468"/>
            <a:ext cx="3559628" cy="23358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50CAD9-ED63-4A39-B36A-AF72E208A253}"/>
              </a:ext>
            </a:extLst>
          </p:cNvPr>
          <p:cNvSpPr txBox="1"/>
          <p:nvPr/>
        </p:nvSpPr>
        <p:spPr>
          <a:xfrm>
            <a:off x="751115" y="6305777"/>
            <a:ext cx="9296400" cy="369332"/>
          </a:xfrm>
          <a:prstGeom prst="rect">
            <a:avLst/>
          </a:prstGeom>
          <a:noFill/>
        </p:spPr>
        <p:txBody>
          <a:bodyPr wrap="square" rtlCol="0">
            <a:spAutoFit/>
          </a:bodyPr>
          <a:lstStyle/>
          <a:p>
            <a:r>
              <a:rPr lang="en-US" dirty="0"/>
              <a:t>Picture credit: Berkley CS188x: </a:t>
            </a:r>
            <a:r>
              <a:rPr lang="en-US" dirty="0">
                <a:hlinkClick r:id="rId4"/>
              </a:rPr>
              <a:t>http://ai.berkeley.edu/home.html</a:t>
            </a:r>
            <a:endParaRPr lang="en-US" dirty="0"/>
          </a:p>
        </p:txBody>
      </p:sp>
    </p:spTree>
    <p:extLst>
      <p:ext uri="{BB962C8B-B14F-4D97-AF65-F5344CB8AC3E}">
        <p14:creationId xmlns:p14="http://schemas.microsoft.com/office/powerpoint/2010/main" val="1912006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88FE-531E-4533-AEDC-4335D6E58753}"/>
              </a:ext>
            </a:extLst>
          </p:cNvPr>
          <p:cNvSpPr>
            <a:spLocks noGrp="1"/>
          </p:cNvSpPr>
          <p:nvPr>
            <p:ph type="title"/>
          </p:nvPr>
        </p:nvSpPr>
        <p:spPr/>
        <p:txBody>
          <a:bodyPr/>
          <a:lstStyle/>
          <a:p>
            <a:r>
              <a:rPr lang="en-US" dirty="0"/>
              <a:t>Exploration Over Time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CFBC44-0AF6-4FFE-9283-84EFFB587E8A}"/>
                  </a:ext>
                </a:extLst>
              </p:cNvPr>
              <p:cNvSpPr>
                <a:spLocks noGrp="1"/>
              </p:cNvSpPr>
              <p:nvPr>
                <p:ph idx="1"/>
              </p:nvPr>
            </p:nvSpPr>
            <p:spPr/>
            <p:txBody>
              <a:bodyPr/>
              <a:lstStyle/>
              <a:p>
                <a:r>
                  <a:rPr lang="en-US" dirty="0"/>
                  <a:t>If you want to converge to optimal policy you need to gradually decrease exploration, i.e. decrease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endParaRPr lang="en-US" dirty="0"/>
              </a:p>
              <a:p>
                <a:r>
                  <a:rPr lang="en-US" dirty="0"/>
                  <a:t>In the limit of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=0 </m:t>
                    </m:r>
                  </m:oMath>
                </a14:m>
                <a:r>
                  <a:rPr lang="en-US" dirty="0"/>
                  <a:t>it becomes greedy</a:t>
                </a:r>
              </a:p>
              <a:p>
                <a:r>
                  <a:rPr lang="en-US" dirty="0"/>
                  <a:t>Take care of </a:t>
                </a:r>
                <a:r>
                  <a:rPr lang="en-US" dirty="0">
                    <a:solidFill>
                      <a:schemeClr val="accent1"/>
                    </a:solidFill>
                  </a:rPr>
                  <a:t>non-stationary environments </a:t>
                </a:r>
                <a:r>
                  <a:rPr lang="en-US" dirty="0"/>
                  <a:t>where exploration should be always tried (even if at small rates), otherwise we will not be able to adapt to </a:t>
                </a:r>
                <a:r>
                  <a:rPr lang="en-US" dirty="0">
                    <a:solidFill>
                      <a:schemeClr val="accent1"/>
                    </a:solidFill>
                  </a:rPr>
                  <a:t>changing environment</a:t>
                </a:r>
                <a:r>
                  <a:rPr lang="en-US" dirty="0"/>
                  <a:t>, for example in the case of showing ads for search queries</a:t>
                </a:r>
              </a:p>
              <a:p>
                <a:endParaRPr lang="en-US" dirty="0"/>
              </a:p>
            </p:txBody>
          </p:sp>
        </mc:Choice>
        <mc:Fallback>
          <p:sp>
            <p:nvSpPr>
              <p:cNvPr id="3" name="Content Placeholder 2">
                <a:extLst>
                  <a:ext uri="{FF2B5EF4-FFF2-40B4-BE49-F238E27FC236}">
                    <a16:creationId xmlns:a16="http://schemas.microsoft.com/office/drawing/2014/main" id="{0BCFBC44-0AF6-4FFE-9283-84EFFB587E8A}"/>
                  </a:ext>
                </a:extLst>
              </p:cNvPr>
              <p:cNvSpPr>
                <a:spLocks noGrp="1" noRot="1" noChangeAspect="1" noMove="1" noResize="1" noEditPoints="1" noAdjustHandles="1" noChangeArrowheads="1" noChangeShapeType="1" noTextEdit="1"/>
              </p:cNvSpPr>
              <p:nvPr>
                <p:ph idx="1"/>
              </p:nvPr>
            </p:nvSpPr>
            <p:spPr>
              <a:blipFill>
                <a:blip r:embed="rId2"/>
                <a:stretch>
                  <a:fillRect l="-1043" t="-2241" r="-1739"/>
                </a:stretch>
              </a:blipFill>
            </p:spPr>
            <p:txBody>
              <a:bodyPr/>
              <a:lstStyle/>
              <a:p>
                <a:r>
                  <a:rPr lang="en-US">
                    <a:noFill/>
                  </a:rPr>
                  <a:t> </a:t>
                </a:r>
              </a:p>
            </p:txBody>
          </p:sp>
        </mc:Fallback>
      </mc:AlternateContent>
    </p:spTree>
    <p:extLst>
      <p:ext uri="{BB962C8B-B14F-4D97-AF65-F5344CB8AC3E}">
        <p14:creationId xmlns:p14="http://schemas.microsoft.com/office/powerpoint/2010/main" val="52646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51A5-26E9-48E8-AE0F-3DB1FDAD7F37}"/>
              </a:ext>
            </a:extLst>
          </p:cNvPr>
          <p:cNvSpPr>
            <a:spLocks noGrp="1"/>
          </p:cNvSpPr>
          <p:nvPr>
            <p:ph type="ctrTitle"/>
          </p:nvPr>
        </p:nvSpPr>
        <p:spPr/>
        <p:txBody>
          <a:bodyPr/>
          <a:lstStyle/>
          <a:p>
            <a:r>
              <a:rPr lang="en-US" dirty="0"/>
              <a:t>What can go wrong in epsilon greedy Q-learning?</a:t>
            </a:r>
          </a:p>
        </p:txBody>
      </p:sp>
      <p:sp>
        <p:nvSpPr>
          <p:cNvPr id="4" name="Subtitle 3">
            <a:extLst>
              <a:ext uri="{FF2B5EF4-FFF2-40B4-BE49-F238E27FC236}">
                <a16:creationId xmlns:a16="http://schemas.microsoft.com/office/drawing/2014/main" id="{98C3CE35-A4DA-48D7-8226-DD084FB25E5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7683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6489D-3818-4E8B-8AE1-D4159694633E}"/>
              </a:ext>
            </a:extLst>
          </p:cNvPr>
          <p:cNvSpPr>
            <a:spLocks noGrp="1"/>
          </p:cNvSpPr>
          <p:nvPr>
            <p:ph type="title"/>
          </p:nvPr>
        </p:nvSpPr>
        <p:spPr/>
        <p:txBody>
          <a:bodyPr/>
          <a:lstStyle/>
          <a:p>
            <a:r>
              <a:rPr lang="en-US" dirty="0"/>
              <a:t>Cliff World</a:t>
            </a:r>
          </a:p>
        </p:txBody>
      </p:sp>
      <p:pic>
        <p:nvPicPr>
          <p:cNvPr id="88066" name="Picture 2">
            <a:extLst>
              <a:ext uri="{FF2B5EF4-FFF2-40B4-BE49-F238E27FC236}">
                <a16:creationId xmlns:a16="http://schemas.microsoft.com/office/drawing/2014/main" id="{1CB1307C-73AA-4CA8-8F24-B7347555F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91" t="13809" r="11785" b="12116"/>
          <a:stretch/>
        </p:blipFill>
        <p:spPr bwMode="auto">
          <a:xfrm>
            <a:off x="3439884" y="1883228"/>
            <a:ext cx="4528457" cy="3810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C4C387-AD11-457B-919A-EE132489638F}"/>
              </a:ext>
            </a:extLst>
          </p:cNvPr>
          <p:cNvSpPr txBox="1"/>
          <p:nvPr/>
        </p:nvSpPr>
        <p:spPr>
          <a:xfrm>
            <a:off x="751115" y="6305777"/>
            <a:ext cx="9296400" cy="369332"/>
          </a:xfrm>
          <a:prstGeom prst="rect">
            <a:avLst/>
          </a:prstGeom>
          <a:noFill/>
        </p:spPr>
        <p:txBody>
          <a:bodyPr wrap="square" rtlCol="0">
            <a:spAutoFit/>
          </a:bodyPr>
          <a:lstStyle/>
          <a:p>
            <a:r>
              <a:rPr lang="en-US" dirty="0"/>
              <a:t>Picture credit: Berkley CS188x: </a:t>
            </a:r>
            <a:r>
              <a:rPr lang="en-US" dirty="0">
                <a:hlinkClick r:id="rId3"/>
              </a:rPr>
              <a:t>http://ai.berkeley.edu/home.html</a:t>
            </a:r>
            <a:endParaRPr lang="en-US" dirty="0"/>
          </a:p>
        </p:txBody>
      </p:sp>
    </p:spTree>
    <p:extLst>
      <p:ext uri="{BB962C8B-B14F-4D97-AF65-F5344CB8AC3E}">
        <p14:creationId xmlns:p14="http://schemas.microsoft.com/office/powerpoint/2010/main" val="1734448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077E-ABED-4525-B65B-3F6A60466662}"/>
              </a:ext>
            </a:extLst>
          </p:cNvPr>
          <p:cNvSpPr>
            <a:spLocks noGrp="1"/>
          </p:cNvSpPr>
          <p:nvPr>
            <p:ph type="title"/>
          </p:nvPr>
        </p:nvSpPr>
        <p:spPr/>
        <p:txBody>
          <a:bodyPr/>
          <a:lstStyle/>
          <a:p>
            <a:r>
              <a:rPr lang="en-US" dirty="0"/>
              <a:t>Cliff World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2A2514-2739-4C52-BC1F-1B4474D672CD}"/>
                  </a:ext>
                </a:extLst>
              </p:cNvPr>
              <p:cNvSpPr>
                <a:spLocks noGrp="1"/>
              </p:cNvSpPr>
              <p:nvPr>
                <p:ph idx="1"/>
              </p:nvPr>
            </p:nvSpPr>
            <p:spPr/>
            <p:txBody>
              <a:bodyPr/>
              <a:lstStyle/>
              <a:p>
                <a:r>
                  <a:rPr lang="en-US" dirty="0"/>
                  <a:t>Conditions</a:t>
                </a:r>
              </a:p>
              <a:p>
                <a:pPr lvl="1"/>
                <a:r>
                  <a:rPr lang="en-US" dirty="0"/>
                  <a:t>Q-learning</a:t>
                </a:r>
              </a:p>
              <a:p>
                <a:pPr lvl="1"/>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=0.99, ∈=0.</m:t>
                    </m:r>
                    <m:r>
                      <a:rPr lang="en-US" b="0" i="1" smtClean="0">
                        <a:latin typeface="Cambria Math" panose="02040503050406030204" pitchFamily="18" charset="0"/>
                        <a:ea typeface="Cambria Math" panose="02040503050406030204" pitchFamily="18" charset="0"/>
                      </a:rPr>
                      <m:t>1</m:t>
                    </m:r>
                  </m:oMath>
                </a14:m>
                <a:endParaRPr lang="en-US" b="0" dirty="0">
                  <a:ea typeface="Cambria Math" panose="02040503050406030204" pitchFamily="18" charset="0"/>
                </a:endParaRPr>
              </a:p>
              <a:p>
                <a:r>
                  <a:rPr lang="en-US" dirty="0">
                    <a:ea typeface="Cambria Math" panose="02040503050406030204" pitchFamily="18" charset="0"/>
                  </a:rPr>
                  <a:t>What will Q-learning learn</a:t>
                </a:r>
              </a:p>
              <a:p>
                <a:pPr lvl="1"/>
                <a:r>
                  <a:rPr lang="en-US" b="0" dirty="0">
                    <a:ea typeface="Cambria Math" panose="02040503050406030204" pitchFamily="18" charset="0"/>
                  </a:rPr>
                  <a:t>Shortest path</a:t>
                </a:r>
              </a:p>
              <a:p>
                <a:pPr lvl="1"/>
                <a:r>
                  <a:rPr lang="en-US" dirty="0">
                    <a:ea typeface="Cambria Math" panose="02040503050406030204" pitchFamily="18" charset="0"/>
                  </a:rPr>
                  <a:t>Will it maximize reward</a:t>
                </a:r>
              </a:p>
              <a:p>
                <a:pPr lvl="2"/>
                <a:r>
                  <a:rPr lang="en-US" b="0" dirty="0">
                    <a:ea typeface="Cambria Math" panose="02040503050406030204" pitchFamily="18" charset="0"/>
                  </a:rPr>
                  <a:t>No, robot will</a:t>
                </a:r>
                <a:r>
                  <a:rPr lang="en-US" dirty="0">
                    <a:ea typeface="Cambria Math" panose="02040503050406030204" pitchFamily="18" charset="0"/>
                  </a:rPr>
                  <a:t> all due to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 greedy exploration</a:t>
                </a:r>
              </a:p>
              <a:p>
                <a:endParaRPr lang="en-US" dirty="0"/>
              </a:p>
              <a:p>
                <a:r>
                  <a:rPr lang="en-US" dirty="0"/>
                  <a:t>In this case using epsilon greedy Q-learning can lead to suboptimal solution</a:t>
                </a:r>
              </a:p>
              <a:p>
                <a:endParaRPr lang="en-US" dirty="0"/>
              </a:p>
            </p:txBody>
          </p:sp>
        </mc:Choice>
        <mc:Fallback>
          <p:sp>
            <p:nvSpPr>
              <p:cNvPr id="3" name="Content Placeholder 2">
                <a:extLst>
                  <a:ext uri="{FF2B5EF4-FFF2-40B4-BE49-F238E27FC236}">
                    <a16:creationId xmlns:a16="http://schemas.microsoft.com/office/drawing/2014/main" id="{5B2A2514-2739-4C52-BC1F-1B4474D672CD}"/>
                  </a:ext>
                </a:extLst>
              </p:cNvPr>
              <p:cNvSpPr>
                <a:spLocks noGrp="1" noRot="1" noChangeAspect="1" noMove="1" noResize="1" noEditPoints="1" noAdjustHandles="1" noChangeArrowheads="1" noChangeShapeType="1" noTextEdit="1"/>
              </p:cNvSpPr>
              <p:nvPr>
                <p:ph idx="1"/>
              </p:nvPr>
            </p:nvSpPr>
            <p:spPr>
              <a:blipFill>
                <a:blip r:embed="rId2"/>
                <a:stretch>
                  <a:fillRect l="-1043" t="-2241" b="-2801"/>
                </a:stretch>
              </a:blipFill>
            </p:spPr>
            <p:txBody>
              <a:bodyPr/>
              <a:lstStyle/>
              <a:p>
                <a:r>
                  <a:rPr lang="en-US">
                    <a:noFill/>
                  </a:rPr>
                  <a:t> </a:t>
                </a:r>
              </a:p>
            </p:txBody>
          </p:sp>
        </mc:Fallback>
      </mc:AlternateContent>
      <p:pic>
        <p:nvPicPr>
          <p:cNvPr id="87042" name="Picture 2">
            <a:extLst>
              <a:ext uri="{FF2B5EF4-FFF2-40B4-BE49-F238E27FC236}">
                <a16:creationId xmlns:a16="http://schemas.microsoft.com/office/drawing/2014/main" id="{051ED5CE-859C-4BFA-9A13-969989AC74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82" t="17990" r="31175" b="18307"/>
          <a:stretch/>
        </p:blipFill>
        <p:spPr bwMode="auto">
          <a:xfrm>
            <a:off x="7282543" y="1690688"/>
            <a:ext cx="3396342"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432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5382B-73E6-4D1A-B263-3617FAC3F6D8}"/>
              </a:ext>
            </a:extLst>
          </p:cNvPr>
          <p:cNvSpPr>
            <a:spLocks noGrp="1"/>
          </p:cNvSpPr>
          <p:nvPr>
            <p:ph type="title"/>
          </p:nvPr>
        </p:nvSpPr>
        <p:spPr/>
        <p:txBody>
          <a:bodyPr/>
          <a:lstStyle/>
          <a:p>
            <a:r>
              <a:rPr lang="en-US" dirty="0"/>
              <a:t>SARSA</a:t>
            </a:r>
          </a:p>
        </p:txBody>
      </p:sp>
      <p:sp>
        <p:nvSpPr>
          <p:cNvPr id="3" name="Content Placeholder 2">
            <a:extLst>
              <a:ext uri="{FF2B5EF4-FFF2-40B4-BE49-F238E27FC236}">
                <a16:creationId xmlns:a16="http://schemas.microsoft.com/office/drawing/2014/main" id="{F3463CFD-42B1-4311-B825-5F5255B1C560}"/>
              </a:ext>
            </a:extLst>
          </p:cNvPr>
          <p:cNvSpPr>
            <a:spLocks noGrp="1"/>
          </p:cNvSpPr>
          <p:nvPr>
            <p:ph idx="1"/>
          </p:nvPr>
        </p:nvSpPr>
        <p:spPr>
          <a:xfrm>
            <a:off x="838200" y="1825625"/>
            <a:ext cx="10515600" cy="1793875"/>
          </a:xfrm>
        </p:spPr>
        <p:txBody>
          <a:bodyPr>
            <a:normAutofit fontScale="62500" lnSpcReduction="20000"/>
          </a:bodyPr>
          <a:lstStyle/>
          <a:p>
            <a:r>
              <a:rPr lang="en-US" dirty="0"/>
              <a:t>SARSA very much resembles Q-learning. The key difference between SARSA and Q-learning is that SARSA is an </a:t>
            </a:r>
            <a:r>
              <a:rPr lang="en-US" dirty="0">
                <a:solidFill>
                  <a:schemeClr val="accent1"/>
                </a:solidFill>
              </a:rPr>
              <a:t>on-policy algorithm</a:t>
            </a:r>
            <a:r>
              <a:rPr lang="en-US" dirty="0"/>
              <a:t>. It implies that SARSA learns the Q-value based on the action performed by the current policy instead of the greedy policy </a:t>
            </a:r>
            <a:r>
              <a:rPr lang="en-US" dirty="0">
                <a:solidFill>
                  <a:schemeClr val="accent1"/>
                </a:solidFill>
              </a:rPr>
              <a:t>(SARSA is on-policy algorithm)</a:t>
            </a:r>
          </a:p>
          <a:p>
            <a:r>
              <a:rPr lang="en-US" dirty="0"/>
              <a:t>The goal of SARSA is to </a:t>
            </a:r>
            <a:r>
              <a:rPr lang="en-US" dirty="0">
                <a:solidFill>
                  <a:schemeClr val="accent1"/>
                </a:solidFill>
              </a:rPr>
              <a:t>avoid getting stuck in a bad choice </a:t>
            </a:r>
            <a:r>
              <a:rPr lang="en-US" dirty="0"/>
              <a:t>by not selecting a greedy choice when we do something like epsilon greedy exploration in Q-learning </a:t>
            </a:r>
          </a:p>
          <a:p>
            <a:r>
              <a:rPr lang="en-US" dirty="0">
                <a:solidFill>
                  <a:schemeClr val="accent1"/>
                </a:solidFill>
              </a:rPr>
              <a:t>SARSA</a:t>
            </a:r>
            <a:r>
              <a:rPr lang="en-US" dirty="0"/>
              <a:t> uses the action that follows from current policy while </a:t>
            </a:r>
            <a:r>
              <a:rPr lang="en-US" dirty="0">
                <a:solidFill>
                  <a:schemeClr val="accent1"/>
                </a:solidFill>
              </a:rPr>
              <a:t>Expected SARSA </a:t>
            </a:r>
            <a:r>
              <a:rPr lang="en-US" dirty="0"/>
              <a:t>uses expectation over all possible actions</a:t>
            </a:r>
          </a:p>
        </p:txBody>
      </p:sp>
      <p:sp>
        <p:nvSpPr>
          <p:cNvPr id="4" name="TextBox 3">
            <a:extLst>
              <a:ext uri="{FF2B5EF4-FFF2-40B4-BE49-F238E27FC236}">
                <a16:creationId xmlns:a16="http://schemas.microsoft.com/office/drawing/2014/main" id="{43F3E17C-4F1A-42C3-A830-BB7A5028F6C1}"/>
              </a:ext>
            </a:extLst>
          </p:cNvPr>
          <p:cNvSpPr txBox="1"/>
          <p:nvPr/>
        </p:nvSpPr>
        <p:spPr>
          <a:xfrm>
            <a:off x="1190625" y="3965327"/>
            <a:ext cx="3952875" cy="461665"/>
          </a:xfrm>
          <a:prstGeom prst="rect">
            <a:avLst/>
          </a:prstGeom>
          <a:noFill/>
        </p:spPr>
        <p:txBody>
          <a:bodyPr wrap="square" rtlCol="0">
            <a:spAutoFit/>
          </a:bodyPr>
          <a:lstStyle/>
          <a:p>
            <a:r>
              <a:rPr lang="en-US" sz="2400" dirty="0"/>
              <a:t>SARSA</a:t>
            </a:r>
          </a:p>
        </p:txBody>
      </p:sp>
      <p:sp>
        <p:nvSpPr>
          <p:cNvPr id="5" name="TextBox 4">
            <a:extLst>
              <a:ext uri="{FF2B5EF4-FFF2-40B4-BE49-F238E27FC236}">
                <a16:creationId xmlns:a16="http://schemas.microsoft.com/office/drawing/2014/main" id="{927839D2-A3BF-4851-B40D-01821DC9749F}"/>
              </a:ext>
            </a:extLst>
          </p:cNvPr>
          <p:cNvSpPr txBox="1"/>
          <p:nvPr/>
        </p:nvSpPr>
        <p:spPr>
          <a:xfrm>
            <a:off x="1190625" y="5550193"/>
            <a:ext cx="1676400" cy="461665"/>
          </a:xfrm>
          <a:prstGeom prst="rect">
            <a:avLst/>
          </a:prstGeom>
          <a:noFill/>
        </p:spPr>
        <p:txBody>
          <a:bodyPr wrap="square" rtlCol="0">
            <a:spAutoFit/>
          </a:bodyPr>
          <a:lstStyle/>
          <a:p>
            <a:r>
              <a:rPr lang="en-US" sz="2400" dirty="0"/>
              <a:t>Q-learning</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0514622-A054-4740-8004-4CC75B3BABBB}"/>
                  </a:ext>
                </a:extLst>
              </p:cNvPr>
              <p:cNvSpPr txBox="1"/>
              <p:nvPr/>
            </p:nvSpPr>
            <p:spPr>
              <a:xfrm>
                <a:off x="1320636" y="5997774"/>
                <a:ext cx="9274628" cy="66851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𝑡</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solidFill>
                                <a:schemeClr val="accent1"/>
                              </a:solidFill>
                              <a:latin typeface="Cambria Math" panose="02040503050406030204" pitchFamily="18" charset="0"/>
                              <a:ea typeface="Cambria Math" panose="02040503050406030204" pitchFamily="18" charset="0"/>
                            </a:rPr>
                            <m:t>𝛾</m:t>
                          </m:r>
                          <m:func>
                            <m:funcPr>
                              <m:ctrlPr>
                                <a:rPr lang="en-US" sz="2400" b="0" i="1" smtClean="0">
                                  <a:solidFill>
                                    <a:schemeClr val="accent1"/>
                                  </a:solidFill>
                                  <a:latin typeface="Cambria Math" panose="02040503050406030204" pitchFamily="18" charset="0"/>
                                  <a:ea typeface="Cambria Math" panose="02040503050406030204" pitchFamily="18" charset="0"/>
                                </a:rPr>
                              </m:ctrlPr>
                            </m:funcPr>
                            <m:fName>
                              <m:limLow>
                                <m:limLowPr>
                                  <m:ctrlPr>
                                    <a:rPr lang="en-US" sz="2400" b="0" i="1" smtClean="0">
                                      <a:solidFill>
                                        <a:schemeClr val="accent1"/>
                                      </a:solidFill>
                                      <a:latin typeface="Cambria Math" panose="02040503050406030204" pitchFamily="18" charset="0"/>
                                      <a:ea typeface="Cambria Math" panose="02040503050406030204" pitchFamily="18" charset="0"/>
                                    </a:rPr>
                                  </m:ctrlPr>
                                </m:limLowPr>
                                <m:e>
                                  <m:r>
                                    <m:rPr>
                                      <m:sty m:val="p"/>
                                    </m:rPr>
                                    <a:rPr lang="en-US" sz="2400" b="0" i="0" smtClean="0">
                                      <a:solidFill>
                                        <a:schemeClr val="accent1"/>
                                      </a:solidFill>
                                      <a:latin typeface="Cambria Math" panose="02040503050406030204" pitchFamily="18" charset="0"/>
                                      <a:ea typeface="Cambria Math" panose="02040503050406030204" pitchFamily="18" charset="0"/>
                                    </a:rPr>
                                    <m:t>max</m:t>
                                  </m:r>
                                </m:e>
                                <m:lim>
                                  <m:r>
                                    <a:rPr lang="en-US" sz="2400" b="0" i="1" smtClean="0">
                                      <a:solidFill>
                                        <a:schemeClr val="accent1"/>
                                      </a:solidFill>
                                      <a:latin typeface="Cambria Math" panose="02040503050406030204" pitchFamily="18" charset="0"/>
                                      <a:ea typeface="Cambria Math" panose="02040503050406030204" pitchFamily="18" charset="0"/>
                                    </a:rPr>
                                    <m:t>𝑎</m:t>
                                  </m:r>
                                </m:lim>
                              </m:limLow>
                            </m:fName>
                            <m:e>
                              <m:r>
                                <a:rPr lang="en-US" sz="2400" b="0" i="1" smtClean="0">
                                  <a:solidFill>
                                    <a:schemeClr val="accent1"/>
                                  </a:solidFill>
                                  <a:latin typeface="Cambria Math" panose="02040503050406030204" pitchFamily="18" charset="0"/>
                                  <a:ea typeface="Cambria Math" panose="02040503050406030204" pitchFamily="18" charset="0"/>
                                </a:rPr>
                                <m:t>𝑄</m:t>
                              </m:r>
                              <m:d>
                                <m:dPr>
                                  <m:ctrlPr>
                                    <a:rPr lang="en-US" sz="2400" b="0" i="1" smtClean="0">
                                      <a:solidFill>
                                        <a:schemeClr val="accent1"/>
                                      </a:solidFill>
                                      <a:latin typeface="Cambria Math" panose="02040503050406030204" pitchFamily="18" charset="0"/>
                                      <a:ea typeface="Cambria Math" panose="02040503050406030204" pitchFamily="18" charset="0"/>
                                    </a:rPr>
                                  </m:ctrlPr>
                                </m:dPr>
                                <m:e>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𝑠</m:t>
                                      </m:r>
                                    </m:e>
                                    <m:sub>
                                      <m:r>
                                        <a:rPr lang="en-US" sz="2400" b="0" i="1" smtClean="0">
                                          <a:solidFill>
                                            <a:schemeClr val="accent1"/>
                                          </a:solidFill>
                                          <a:latin typeface="Cambria Math" panose="02040503050406030204" pitchFamily="18" charset="0"/>
                                          <a:ea typeface="Cambria Math" panose="02040503050406030204" pitchFamily="18" charset="0"/>
                                        </a:rPr>
                                        <m:t>𝑡</m:t>
                                      </m:r>
                                      <m:r>
                                        <a:rPr lang="en-US" sz="2400" b="0" i="1" smtClean="0">
                                          <a:solidFill>
                                            <a:schemeClr val="accent1"/>
                                          </a:solidFill>
                                          <a:latin typeface="Cambria Math" panose="02040503050406030204" pitchFamily="18" charset="0"/>
                                          <a:ea typeface="Cambria Math" panose="02040503050406030204" pitchFamily="18" charset="0"/>
                                        </a:rPr>
                                        <m:t>+1</m:t>
                                      </m:r>
                                    </m:sub>
                                  </m:sSub>
                                  <m:r>
                                    <a:rPr lang="en-US" sz="2400" b="0" i="1" smtClean="0">
                                      <a:solidFill>
                                        <a:schemeClr val="accent1"/>
                                      </a:solidFill>
                                      <a:latin typeface="Cambria Math" panose="02040503050406030204" pitchFamily="18" charset="0"/>
                                      <a:ea typeface="Cambria Math" panose="02040503050406030204" pitchFamily="18" charset="0"/>
                                    </a:rPr>
                                    <m:t>,</m:t>
                                  </m:r>
                                  <m:r>
                                    <a:rPr lang="en-US" sz="2400" b="0" i="1" smtClean="0">
                                      <a:solidFill>
                                        <a:schemeClr val="accent1"/>
                                      </a:solidFill>
                                      <a:latin typeface="Cambria Math" panose="02040503050406030204" pitchFamily="18" charset="0"/>
                                      <a:ea typeface="Cambria Math" panose="02040503050406030204" pitchFamily="18" charset="0"/>
                                    </a:rPr>
                                    <m:t>𝑎</m:t>
                                  </m:r>
                                </m:e>
                              </m:d>
                              <m:r>
                                <a:rPr lang="en-US" sz="2400" b="0" i="1" smtClean="0">
                                  <a:solidFill>
                                    <a:schemeClr val="accent1"/>
                                  </a:solidFill>
                                  <a:latin typeface="Cambria Math" panose="02040503050406030204" pitchFamily="18" charset="0"/>
                                  <a:ea typeface="Cambria Math" panose="02040503050406030204" pitchFamily="18" charset="0"/>
                                </a:rPr>
                                <m:t>−</m:t>
                              </m:r>
                              <m:r>
                                <a:rPr lang="en-US" sz="2400" b="0" i="1" smtClean="0">
                                  <a:solidFill>
                                    <a:schemeClr val="accent1"/>
                                  </a:solidFill>
                                  <a:latin typeface="Cambria Math" panose="02040503050406030204" pitchFamily="18" charset="0"/>
                                  <a:ea typeface="Cambria Math" panose="02040503050406030204" pitchFamily="18" charset="0"/>
                                </a:rPr>
                                <m:t>𝑄</m:t>
                              </m:r>
                              <m:r>
                                <a:rPr lang="en-US" sz="2400" b="0" i="1" smtClean="0">
                                  <a:solidFill>
                                    <a:schemeClr val="accent1"/>
                                  </a:solidFill>
                                  <a:latin typeface="Cambria Math" panose="02040503050406030204" pitchFamily="18" charset="0"/>
                                  <a:ea typeface="Cambria Math" panose="02040503050406030204" pitchFamily="18" charset="0"/>
                                </a:rPr>
                                <m:t>(</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𝑠</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r>
                                <a:rPr lang="en-US" sz="2400" b="0" i="1" smtClean="0">
                                  <a:solidFill>
                                    <a:schemeClr val="accent1"/>
                                  </a:solidFill>
                                  <a:latin typeface="Cambria Math" panose="02040503050406030204" pitchFamily="18" charset="0"/>
                                  <a:ea typeface="Cambria Math" panose="02040503050406030204" pitchFamily="18" charset="0"/>
                                </a:rPr>
                                <m:t>,</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𝑎</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r>
                                <a:rPr lang="en-US" sz="2400" b="0" i="1" smtClean="0">
                                  <a:solidFill>
                                    <a:schemeClr val="accent1"/>
                                  </a:solidFill>
                                  <a:latin typeface="Cambria Math" panose="02040503050406030204" pitchFamily="18" charset="0"/>
                                  <a:ea typeface="Cambria Math" panose="02040503050406030204" pitchFamily="18" charset="0"/>
                                </a:rPr>
                                <m:t>)</m:t>
                              </m:r>
                            </m:e>
                          </m:func>
                        </m:e>
                      </m:d>
                    </m:oMath>
                  </m:oMathPara>
                </a14:m>
                <a:endParaRPr lang="en-US" sz="2400" dirty="0"/>
              </a:p>
            </p:txBody>
          </p:sp>
        </mc:Choice>
        <mc:Fallback>
          <p:sp>
            <p:nvSpPr>
              <p:cNvPr id="8" name="TextBox 7">
                <a:extLst>
                  <a:ext uri="{FF2B5EF4-FFF2-40B4-BE49-F238E27FC236}">
                    <a16:creationId xmlns:a16="http://schemas.microsoft.com/office/drawing/2014/main" id="{80514622-A054-4740-8004-4CC75B3BABBB}"/>
                  </a:ext>
                </a:extLst>
              </p:cNvPr>
              <p:cNvSpPr txBox="1">
                <a:spLocks noRot="1" noChangeAspect="1" noMove="1" noResize="1" noEditPoints="1" noAdjustHandles="1" noChangeArrowheads="1" noChangeShapeType="1" noTextEdit="1"/>
              </p:cNvSpPr>
              <p:nvPr/>
            </p:nvSpPr>
            <p:spPr>
              <a:xfrm>
                <a:off x="1320636" y="5997774"/>
                <a:ext cx="9274628" cy="6685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A0A0A1-5067-4D70-98D3-5C27D6947D2F}"/>
                  </a:ext>
                </a:extLst>
              </p:cNvPr>
              <p:cNvSpPr txBox="1"/>
              <p:nvPr/>
            </p:nvSpPr>
            <p:spPr>
              <a:xfrm>
                <a:off x="1190625" y="4742701"/>
                <a:ext cx="9274628"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𝑡</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solidFill>
                                <a:schemeClr val="accent1"/>
                              </a:solidFill>
                              <a:latin typeface="Cambria Math" panose="02040503050406030204" pitchFamily="18" charset="0"/>
                              <a:ea typeface="Cambria Math" panose="02040503050406030204" pitchFamily="18" charset="0"/>
                            </a:rPr>
                            <m:t>𝛾</m:t>
                          </m:r>
                          <m:r>
                            <a:rPr lang="en-US" sz="2400" b="0" i="1" smtClean="0">
                              <a:solidFill>
                                <a:schemeClr val="accent1"/>
                              </a:solidFill>
                              <a:latin typeface="Cambria Math" panose="02040503050406030204" pitchFamily="18" charset="0"/>
                              <a:ea typeface="Cambria Math" panose="02040503050406030204" pitchFamily="18" charset="0"/>
                            </a:rPr>
                            <m:t>𝑄</m:t>
                          </m:r>
                          <m:d>
                            <m:dPr>
                              <m:ctrlPr>
                                <a:rPr lang="en-US" sz="2400" b="0" i="1" smtClean="0">
                                  <a:solidFill>
                                    <a:schemeClr val="accent1"/>
                                  </a:solidFill>
                                  <a:latin typeface="Cambria Math" panose="02040503050406030204" pitchFamily="18" charset="0"/>
                                  <a:ea typeface="Cambria Math" panose="02040503050406030204" pitchFamily="18" charset="0"/>
                                </a:rPr>
                              </m:ctrlPr>
                            </m:dPr>
                            <m:e>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𝑠</m:t>
                                  </m:r>
                                </m:e>
                                <m:sub>
                                  <m:r>
                                    <a:rPr lang="en-US" sz="2400" b="0" i="1" smtClean="0">
                                      <a:solidFill>
                                        <a:schemeClr val="accent1"/>
                                      </a:solidFill>
                                      <a:latin typeface="Cambria Math" panose="02040503050406030204" pitchFamily="18" charset="0"/>
                                      <a:ea typeface="Cambria Math" panose="02040503050406030204" pitchFamily="18" charset="0"/>
                                    </a:rPr>
                                    <m:t>𝑡</m:t>
                                  </m:r>
                                  <m:r>
                                    <a:rPr lang="en-US" sz="2400" b="0" i="1" smtClean="0">
                                      <a:solidFill>
                                        <a:schemeClr val="accent1"/>
                                      </a:solidFill>
                                      <a:latin typeface="Cambria Math" panose="02040503050406030204" pitchFamily="18" charset="0"/>
                                      <a:ea typeface="Cambria Math" panose="02040503050406030204" pitchFamily="18" charset="0"/>
                                    </a:rPr>
                                    <m:t>+1</m:t>
                                  </m:r>
                                </m:sub>
                              </m:sSub>
                              <m:r>
                                <a:rPr lang="en-US" sz="2400" b="0" i="1" smtClean="0">
                                  <a:solidFill>
                                    <a:schemeClr val="accent1"/>
                                  </a:solidFill>
                                  <a:latin typeface="Cambria Math" panose="02040503050406030204" pitchFamily="18" charset="0"/>
                                  <a:ea typeface="Cambria Math" panose="02040503050406030204" pitchFamily="18" charset="0"/>
                                </a:rPr>
                                <m:t>,</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𝑎</m:t>
                                  </m:r>
                                </m:e>
                                <m:sub>
                                  <m:r>
                                    <a:rPr lang="en-US" sz="2400" b="0" i="1" smtClean="0">
                                      <a:solidFill>
                                        <a:schemeClr val="accent1"/>
                                      </a:solidFill>
                                      <a:latin typeface="Cambria Math" panose="02040503050406030204" pitchFamily="18" charset="0"/>
                                      <a:ea typeface="Cambria Math" panose="02040503050406030204" pitchFamily="18" charset="0"/>
                                    </a:rPr>
                                    <m:t>𝑡</m:t>
                                  </m:r>
                                  <m:r>
                                    <a:rPr lang="en-US" sz="2400" b="0" i="1" smtClean="0">
                                      <a:solidFill>
                                        <a:schemeClr val="accent1"/>
                                      </a:solidFill>
                                      <a:latin typeface="Cambria Math" panose="02040503050406030204" pitchFamily="18" charset="0"/>
                                      <a:ea typeface="Cambria Math" panose="02040503050406030204" pitchFamily="18" charset="0"/>
                                    </a:rPr>
                                    <m:t>+1</m:t>
                                  </m:r>
                                </m:sub>
                              </m:sSub>
                            </m:e>
                          </m:d>
                          <m:r>
                            <a:rPr lang="en-US" sz="2400" b="0" i="1" smtClean="0">
                              <a:solidFill>
                                <a:schemeClr val="accent1"/>
                              </a:solidFill>
                              <a:latin typeface="Cambria Math" panose="02040503050406030204" pitchFamily="18" charset="0"/>
                              <a:ea typeface="Cambria Math" panose="02040503050406030204" pitchFamily="18" charset="0"/>
                            </a:rPr>
                            <m:t>−</m:t>
                          </m:r>
                          <m:r>
                            <a:rPr lang="en-US" sz="2400" b="0" i="1" smtClean="0">
                              <a:solidFill>
                                <a:schemeClr val="accent1"/>
                              </a:solidFill>
                              <a:latin typeface="Cambria Math" panose="02040503050406030204" pitchFamily="18" charset="0"/>
                              <a:ea typeface="Cambria Math" panose="02040503050406030204" pitchFamily="18" charset="0"/>
                            </a:rPr>
                            <m:t>𝑄</m:t>
                          </m:r>
                          <m:r>
                            <a:rPr lang="en-US" sz="2400" b="0" i="1" smtClean="0">
                              <a:solidFill>
                                <a:schemeClr val="accent1"/>
                              </a:solidFill>
                              <a:latin typeface="Cambria Math" panose="02040503050406030204" pitchFamily="18" charset="0"/>
                              <a:ea typeface="Cambria Math" panose="02040503050406030204" pitchFamily="18" charset="0"/>
                            </a:rPr>
                            <m:t>(</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𝑠</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r>
                            <a:rPr lang="en-US" sz="2400" b="0" i="1" smtClean="0">
                              <a:solidFill>
                                <a:schemeClr val="accent1"/>
                              </a:solidFill>
                              <a:latin typeface="Cambria Math" panose="02040503050406030204" pitchFamily="18" charset="0"/>
                              <a:ea typeface="Cambria Math" panose="02040503050406030204" pitchFamily="18" charset="0"/>
                            </a:rPr>
                            <m:t>,</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𝑎</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r>
                            <a:rPr lang="en-US" sz="2400" b="0" i="1" smtClean="0">
                              <a:solidFill>
                                <a:schemeClr val="accent1"/>
                              </a:solidFill>
                              <a:latin typeface="Cambria Math" panose="02040503050406030204" pitchFamily="18" charset="0"/>
                              <a:ea typeface="Cambria Math" panose="02040503050406030204" pitchFamily="18" charset="0"/>
                            </a:rPr>
                            <m:t>)</m:t>
                          </m:r>
                        </m:e>
                      </m:d>
                    </m:oMath>
                  </m:oMathPara>
                </a14:m>
                <a:endParaRPr lang="en-US" sz="2400" dirty="0"/>
              </a:p>
            </p:txBody>
          </p:sp>
        </mc:Choice>
        <mc:Fallback>
          <p:sp>
            <p:nvSpPr>
              <p:cNvPr id="9" name="TextBox 8">
                <a:extLst>
                  <a:ext uri="{FF2B5EF4-FFF2-40B4-BE49-F238E27FC236}">
                    <a16:creationId xmlns:a16="http://schemas.microsoft.com/office/drawing/2014/main" id="{F1A0A0A1-5067-4D70-98D3-5C27D6947D2F}"/>
                  </a:ext>
                </a:extLst>
              </p:cNvPr>
              <p:cNvSpPr txBox="1">
                <a:spLocks noRot="1" noChangeAspect="1" noMove="1" noResize="1" noEditPoints="1" noAdjustHandles="1" noChangeArrowheads="1" noChangeShapeType="1" noTextEdit="1"/>
              </p:cNvSpPr>
              <p:nvPr/>
            </p:nvSpPr>
            <p:spPr>
              <a:xfrm>
                <a:off x="1190625" y="4742701"/>
                <a:ext cx="9274628" cy="461665"/>
              </a:xfrm>
              <a:prstGeom prst="rect">
                <a:avLst/>
              </a:prstGeom>
              <a:blipFill>
                <a:blip r:embed="rId3"/>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848793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C7F5-0E8A-4D07-91D7-AFCC5FFD0345}"/>
              </a:ext>
            </a:extLst>
          </p:cNvPr>
          <p:cNvSpPr>
            <a:spLocks noGrp="1"/>
          </p:cNvSpPr>
          <p:nvPr>
            <p:ph type="title"/>
          </p:nvPr>
        </p:nvSpPr>
        <p:spPr/>
        <p:txBody>
          <a:bodyPr/>
          <a:lstStyle/>
          <a:p>
            <a:r>
              <a:rPr lang="en-US" dirty="0"/>
              <a:t>There is more to this ML landscape</a:t>
            </a:r>
          </a:p>
        </p:txBody>
      </p:sp>
      <p:graphicFrame>
        <p:nvGraphicFramePr>
          <p:cNvPr id="4" name="Content Placeholder 3">
            <a:extLst>
              <a:ext uri="{FF2B5EF4-FFF2-40B4-BE49-F238E27FC236}">
                <a16:creationId xmlns:a16="http://schemas.microsoft.com/office/drawing/2014/main" id="{36C712B1-FF1E-4EB4-B2A0-A88893537398}"/>
              </a:ext>
            </a:extLst>
          </p:cNvPr>
          <p:cNvGraphicFramePr>
            <a:graphicFrameLocks noGrp="1"/>
          </p:cNvGraphicFramePr>
          <p:nvPr>
            <p:ph idx="1"/>
            <p:extLst>
              <p:ext uri="{D42A27DB-BD31-4B8C-83A1-F6EECF244321}">
                <p14:modId xmlns:p14="http://schemas.microsoft.com/office/powerpoint/2010/main" val="25772474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226C6C5E-FAE5-49C5-8F66-9A95ED9E85B9}"/>
              </a:ext>
            </a:extLst>
          </p:cNvPr>
          <p:cNvSpPr txBox="1"/>
          <p:nvPr/>
        </p:nvSpPr>
        <p:spPr>
          <a:xfrm>
            <a:off x="163286" y="6426881"/>
            <a:ext cx="5736772" cy="338554"/>
          </a:xfrm>
          <a:prstGeom prst="rect">
            <a:avLst/>
          </a:prstGeom>
          <a:noFill/>
        </p:spPr>
        <p:txBody>
          <a:bodyPr wrap="square" rtlCol="0">
            <a:spAutoFit/>
          </a:bodyPr>
          <a:lstStyle/>
          <a:p>
            <a:r>
              <a:rPr lang="en-US" sz="1600" dirty="0" err="1">
                <a:hlinkClick r:id="rId8"/>
              </a:rPr>
              <a:t>NeurIPS</a:t>
            </a:r>
            <a:r>
              <a:rPr lang="en-US" sz="1600" dirty="0">
                <a:hlinkClick r:id="rId8"/>
              </a:rPr>
              <a:t> tutorials https://nips.cc/Conferences/2017/Videos</a:t>
            </a:r>
            <a:endParaRPr lang="en-US" sz="1600" dirty="0"/>
          </a:p>
        </p:txBody>
      </p:sp>
    </p:spTree>
    <p:extLst>
      <p:ext uri="{BB962C8B-B14F-4D97-AF65-F5344CB8AC3E}">
        <p14:creationId xmlns:p14="http://schemas.microsoft.com/office/powerpoint/2010/main" val="2143776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36DC5-F64E-4A6A-876A-913A4549D55A}"/>
              </a:ext>
            </a:extLst>
          </p:cNvPr>
          <p:cNvSpPr>
            <a:spLocks noGrp="1"/>
          </p:cNvSpPr>
          <p:nvPr>
            <p:ph type="title"/>
          </p:nvPr>
        </p:nvSpPr>
        <p:spPr/>
        <p:txBody>
          <a:bodyPr/>
          <a:lstStyle/>
          <a:p>
            <a:r>
              <a:rPr lang="en-US" dirty="0"/>
              <a:t>Difference between Q-learning &amp; SARSA</a:t>
            </a:r>
          </a:p>
        </p:txBody>
      </p:sp>
      <p:sp>
        <p:nvSpPr>
          <p:cNvPr id="3" name="Content Placeholder 2">
            <a:extLst>
              <a:ext uri="{FF2B5EF4-FFF2-40B4-BE49-F238E27FC236}">
                <a16:creationId xmlns:a16="http://schemas.microsoft.com/office/drawing/2014/main" id="{2EABB9A1-ECC0-4F7C-ADDD-FE2A2E99ECE4}"/>
              </a:ext>
            </a:extLst>
          </p:cNvPr>
          <p:cNvSpPr>
            <a:spLocks noGrp="1"/>
          </p:cNvSpPr>
          <p:nvPr>
            <p:ph idx="1"/>
          </p:nvPr>
        </p:nvSpPr>
        <p:spPr/>
        <p:txBody>
          <a:bodyPr/>
          <a:lstStyle/>
          <a:p>
            <a:r>
              <a:rPr lang="en-US" dirty="0"/>
              <a:t>SARSA gets optimal rewards under current exploration strategy</a:t>
            </a:r>
          </a:p>
          <a:p>
            <a:r>
              <a:rPr lang="en-US" dirty="0"/>
              <a:t>Q-learning policy would be optimal without exploration</a:t>
            </a:r>
          </a:p>
        </p:txBody>
      </p:sp>
      <p:pic>
        <p:nvPicPr>
          <p:cNvPr id="4" name="Picture 2" descr="A screenshot of text&#10;&#10;Description generated with high confidence">
            <a:extLst>
              <a:ext uri="{FF2B5EF4-FFF2-40B4-BE49-F238E27FC236}">
                <a16:creationId xmlns:a16="http://schemas.microsoft.com/office/drawing/2014/main" id="{AEB03E6E-A97D-4432-AA71-CC5788AB8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798" t="53694" r="7752" b="8710"/>
          <a:stretch/>
        </p:blipFill>
        <p:spPr bwMode="auto">
          <a:xfrm>
            <a:off x="3450771" y="3211796"/>
            <a:ext cx="4757058" cy="310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926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7C32-974A-4621-AA5D-25E3D7C654EC}"/>
              </a:ext>
            </a:extLst>
          </p:cNvPr>
          <p:cNvSpPr>
            <a:spLocks noGrp="1"/>
          </p:cNvSpPr>
          <p:nvPr>
            <p:ph type="title"/>
          </p:nvPr>
        </p:nvSpPr>
        <p:spPr/>
        <p:txBody>
          <a:bodyPr/>
          <a:lstStyle/>
          <a:p>
            <a:r>
              <a:rPr lang="en-US" dirty="0"/>
              <a:t>Expected SARSA vs SARSA vs Q-learning</a:t>
            </a:r>
          </a:p>
        </p:txBody>
      </p:sp>
      <p:sp>
        <p:nvSpPr>
          <p:cNvPr id="3" name="Content Placeholder 2">
            <a:extLst>
              <a:ext uri="{FF2B5EF4-FFF2-40B4-BE49-F238E27FC236}">
                <a16:creationId xmlns:a16="http://schemas.microsoft.com/office/drawing/2014/main" id="{2E0885EA-4544-43F3-AD94-1B931DA9651B}"/>
              </a:ext>
            </a:extLst>
          </p:cNvPr>
          <p:cNvSpPr>
            <a:spLocks noGrp="1"/>
          </p:cNvSpPr>
          <p:nvPr>
            <p:ph idx="1"/>
          </p:nvPr>
        </p:nvSpPr>
        <p:spPr/>
        <p:txBody>
          <a:bodyPr/>
          <a:lstStyle/>
          <a:p>
            <a:r>
              <a:rPr lang="en-US" dirty="0"/>
              <a:t>Expected SARSA is the most universal of the three because you can set the pdf on which you take expectation</a:t>
            </a:r>
          </a:p>
          <a:p>
            <a:pPr lvl="1"/>
            <a:r>
              <a:rPr lang="en-US" dirty="0"/>
              <a:t>If you make pdf focused on the best action of the policy (e.g. human driving from recorded sessions of driving), then this becomes on-policy </a:t>
            </a:r>
            <a:r>
              <a:rPr lang="en-US" dirty="0">
                <a:sym typeface="Wingdings" panose="05000000000000000000" pitchFamily="2" charset="2"/>
              </a:rPr>
              <a:t> SARSA</a:t>
            </a:r>
          </a:p>
          <a:p>
            <a:pPr lvl="1"/>
            <a:r>
              <a:rPr lang="en-US" dirty="0">
                <a:sym typeface="Wingdings" panose="05000000000000000000" pitchFamily="2" charset="2"/>
              </a:rPr>
              <a:t>If you make pdf centered on the best possible action (like something in epsilon greedy with epsilon close to zero), then you will select the best action greedily  off policy  Q learning</a:t>
            </a:r>
            <a:endParaRPr lang="en-US" dirty="0"/>
          </a:p>
        </p:txBody>
      </p:sp>
    </p:spTree>
    <p:extLst>
      <p:ext uri="{BB962C8B-B14F-4D97-AF65-F5344CB8AC3E}">
        <p14:creationId xmlns:p14="http://schemas.microsoft.com/office/powerpoint/2010/main" val="3096218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A442B-C034-4AE4-85F9-7AF34A090F62}"/>
              </a:ext>
            </a:extLst>
          </p:cNvPr>
          <p:cNvSpPr>
            <a:spLocks noGrp="1"/>
          </p:cNvSpPr>
          <p:nvPr>
            <p:ph type="title"/>
          </p:nvPr>
        </p:nvSpPr>
        <p:spPr/>
        <p:txBody>
          <a:bodyPr/>
          <a:lstStyle/>
          <a:p>
            <a:r>
              <a:rPr lang="en-US" dirty="0"/>
              <a:t>On-policy vs Off-policy</a:t>
            </a:r>
          </a:p>
        </p:txBody>
      </p:sp>
      <p:graphicFrame>
        <p:nvGraphicFramePr>
          <p:cNvPr id="4" name="Content Placeholder 3">
            <a:extLst>
              <a:ext uri="{FF2B5EF4-FFF2-40B4-BE49-F238E27FC236}">
                <a16:creationId xmlns:a16="http://schemas.microsoft.com/office/drawing/2014/main" id="{13F7F146-ED3D-4B9F-A274-9F90FF5B1FC7}"/>
              </a:ext>
            </a:extLst>
          </p:cNvPr>
          <p:cNvGraphicFramePr>
            <a:graphicFrameLocks noGrp="1"/>
          </p:cNvGraphicFramePr>
          <p:nvPr>
            <p:ph idx="1"/>
            <p:extLst>
              <p:ext uri="{D42A27DB-BD31-4B8C-83A1-F6EECF244321}">
                <p14:modId xmlns:p14="http://schemas.microsoft.com/office/powerpoint/2010/main" val="14011839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603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090B14-D10E-486B-A205-3B7BAB3006C4}"/>
              </a:ext>
            </a:extLst>
          </p:cNvPr>
          <p:cNvSpPr>
            <a:spLocks noGrp="1"/>
          </p:cNvSpPr>
          <p:nvPr>
            <p:ph type="ctrTitle"/>
          </p:nvPr>
        </p:nvSpPr>
        <p:spPr/>
        <p:txBody>
          <a:bodyPr/>
          <a:lstStyle/>
          <a:p>
            <a:r>
              <a:rPr lang="en-US" dirty="0"/>
              <a:t>Simple Example: the maze, model-based case</a:t>
            </a:r>
          </a:p>
        </p:txBody>
      </p:sp>
      <p:sp>
        <p:nvSpPr>
          <p:cNvPr id="5" name="Subtitle 4">
            <a:extLst>
              <a:ext uri="{FF2B5EF4-FFF2-40B4-BE49-F238E27FC236}">
                <a16:creationId xmlns:a16="http://schemas.microsoft.com/office/drawing/2014/main" id="{818EB76A-FA8D-4B89-9FF4-9DF751A1445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590742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B578-85C8-43E9-9C19-ABD8AD99910B}"/>
              </a:ext>
            </a:extLst>
          </p:cNvPr>
          <p:cNvSpPr>
            <a:spLocks noGrp="1"/>
          </p:cNvSpPr>
          <p:nvPr>
            <p:ph type="title"/>
          </p:nvPr>
        </p:nvSpPr>
        <p:spPr/>
        <p:txBody>
          <a:bodyPr/>
          <a:lstStyle/>
          <a:p>
            <a:r>
              <a:rPr lang="en-US" dirty="0"/>
              <a:t>Maze Example</a:t>
            </a:r>
          </a:p>
        </p:txBody>
      </p:sp>
      <p:pic>
        <p:nvPicPr>
          <p:cNvPr id="19458" name="Picture 2" descr="https://cdn-images-1.medium.com/max/1000/1*Ql_Be5NpJiWYTD_MlehPNg.jpeg">
            <a:extLst>
              <a:ext uri="{FF2B5EF4-FFF2-40B4-BE49-F238E27FC236}">
                <a16:creationId xmlns:a16="http://schemas.microsoft.com/office/drawing/2014/main" id="{3C2A7614-1192-480F-9113-2E96C2DCF5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459" y="1977846"/>
            <a:ext cx="3543300" cy="3476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4128C2-5D0E-482B-8E21-55F0CC19B5BE}"/>
              </a:ext>
            </a:extLst>
          </p:cNvPr>
          <p:cNvSpPr txBox="1"/>
          <p:nvPr/>
        </p:nvSpPr>
        <p:spPr>
          <a:xfrm>
            <a:off x="1074175" y="6123083"/>
            <a:ext cx="6250858" cy="369332"/>
          </a:xfrm>
          <a:prstGeom prst="rect">
            <a:avLst/>
          </a:prstGeom>
          <a:noFill/>
        </p:spPr>
        <p:txBody>
          <a:bodyPr wrap="square" rtlCol="0">
            <a:spAutoFit/>
          </a:bodyPr>
          <a:lstStyle/>
          <a:p>
            <a:pPr lvl="1"/>
            <a:r>
              <a:rPr lang="en-US" dirty="0">
                <a:hlinkClick r:id="rId3"/>
              </a:rPr>
              <a:t>https://samyzaf.com/ML/rl/qmaze.html</a:t>
            </a:r>
            <a:endParaRPr lang="en-US" dirty="0"/>
          </a:p>
        </p:txBody>
      </p:sp>
      <p:sp>
        <p:nvSpPr>
          <p:cNvPr id="5" name="TextBox 4">
            <a:extLst>
              <a:ext uri="{FF2B5EF4-FFF2-40B4-BE49-F238E27FC236}">
                <a16:creationId xmlns:a16="http://schemas.microsoft.com/office/drawing/2014/main" id="{2E563A8F-D69B-490D-B9E3-C63AB43AF198}"/>
              </a:ext>
            </a:extLst>
          </p:cNvPr>
          <p:cNvSpPr txBox="1"/>
          <p:nvPr/>
        </p:nvSpPr>
        <p:spPr>
          <a:xfrm>
            <a:off x="6096000" y="1582994"/>
            <a:ext cx="5545393" cy="4801314"/>
          </a:xfrm>
          <a:prstGeom prst="rect">
            <a:avLst/>
          </a:prstGeom>
          <a:noFill/>
        </p:spPr>
        <p:txBody>
          <a:bodyPr wrap="square" rtlCol="0">
            <a:spAutoFit/>
          </a:bodyPr>
          <a:lstStyle/>
          <a:p>
            <a:r>
              <a:rPr lang="en-US" dirty="0">
                <a:solidFill>
                  <a:schemeClr val="accent1"/>
                </a:solidFill>
              </a:rPr>
              <a:t>Goal</a:t>
            </a:r>
            <a:r>
              <a:rPr lang="en-US" dirty="0"/>
              <a:t>: to train a robot to find the optimal path through this maze, starting from cell (0, 0) and ending in cell (6, 6), without prior knowledge of the environment.</a:t>
            </a:r>
          </a:p>
          <a:p>
            <a:endParaRPr lang="en-US" dirty="0"/>
          </a:p>
          <a:p>
            <a:r>
              <a:rPr lang="en-US" dirty="0">
                <a:solidFill>
                  <a:schemeClr val="accent1"/>
                </a:solidFill>
              </a:rPr>
              <a:t>Rewards</a:t>
            </a:r>
            <a:r>
              <a:rPr lang="en-US" dirty="0"/>
              <a:t>: To encourage </a:t>
            </a:r>
            <a:r>
              <a:rPr lang="en-US" dirty="0">
                <a:solidFill>
                  <a:schemeClr val="accent1"/>
                </a:solidFill>
              </a:rPr>
              <a:t>shortest path, </a:t>
            </a:r>
            <a:r>
              <a:rPr lang="en-US" dirty="0"/>
              <a:t>small penalty of </a:t>
            </a:r>
            <a:r>
              <a:rPr lang="en-US" dirty="0">
                <a:solidFill>
                  <a:schemeClr val="accent1"/>
                </a:solidFill>
              </a:rPr>
              <a:t>0.04 units </a:t>
            </a:r>
            <a:r>
              <a:rPr lang="en-US" dirty="0"/>
              <a:t>is applied each time the robot moves into an empty (white) cell, and obstacles are places around the maze (</a:t>
            </a:r>
            <a:r>
              <a:rPr lang="en-US" dirty="0">
                <a:solidFill>
                  <a:schemeClr val="accent1"/>
                </a:solidFill>
              </a:rPr>
              <a:t>marked in gray</a:t>
            </a:r>
            <a:r>
              <a:rPr lang="en-US" dirty="0"/>
              <a:t>) which result in a larger penalty </a:t>
            </a:r>
            <a:r>
              <a:rPr lang="en-US" dirty="0">
                <a:solidFill>
                  <a:schemeClr val="accent1"/>
                </a:solidFill>
              </a:rPr>
              <a:t>of 0.75 units </a:t>
            </a:r>
            <a:r>
              <a:rPr lang="en-US" dirty="0"/>
              <a:t>if the robot enters a cell containing one of them.</a:t>
            </a:r>
          </a:p>
          <a:p>
            <a:endParaRPr lang="en-US" dirty="0"/>
          </a:p>
          <a:p>
            <a:r>
              <a:rPr lang="en-US" dirty="0">
                <a:solidFill>
                  <a:schemeClr val="accent1"/>
                </a:solidFill>
              </a:rPr>
              <a:t>Possible actions</a:t>
            </a:r>
            <a:r>
              <a:rPr lang="en-US" dirty="0"/>
              <a:t>:  move up, down, left or right. However, a </a:t>
            </a:r>
            <a:r>
              <a:rPr lang="en-US" dirty="0">
                <a:solidFill>
                  <a:schemeClr val="accent1"/>
                </a:solidFill>
              </a:rPr>
              <a:t>level of uncertainty is associated with each movement</a:t>
            </a:r>
            <a:r>
              <a:rPr lang="en-US" dirty="0"/>
              <a:t>, such that there is only an 80% chance the robot will move in the intended direction and a </a:t>
            </a:r>
            <a:r>
              <a:rPr lang="en-US" dirty="0">
                <a:solidFill>
                  <a:schemeClr val="accent1"/>
                </a:solidFill>
              </a:rPr>
              <a:t>20% chance the robot moves at right angles</a:t>
            </a:r>
            <a:r>
              <a:rPr lang="en-US" dirty="0"/>
              <a:t> to the intended direction (split evenly between the two possibilities).</a:t>
            </a:r>
          </a:p>
        </p:txBody>
      </p:sp>
    </p:spTree>
    <p:extLst>
      <p:ext uri="{BB962C8B-B14F-4D97-AF65-F5344CB8AC3E}">
        <p14:creationId xmlns:p14="http://schemas.microsoft.com/office/powerpoint/2010/main" val="2873662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7F1FF-0956-479C-90E8-57F8BA691B56}"/>
              </a:ext>
            </a:extLst>
          </p:cNvPr>
          <p:cNvSpPr>
            <a:spLocks noGrp="1"/>
          </p:cNvSpPr>
          <p:nvPr>
            <p:ph type="title"/>
          </p:nvPr>
        </p:nvSpPr>
        <p:spPr/>
        <p:txBody>
          <a:bodyPr/>
          <a:lstStyle/>
          <a:p>
            <a:r>
              <a:rPr lang="en-US" dirty="0"/>
              <a:t>Maze Solution </a:t>
            </a:r>
          </a:p>
        </p:txBody>
      </p:sp>
      <p:sp>
        <p:nvSpPr>
          <p:cNvPr id="3" name="Content Placeholder 2">
            <a:extLst>
              <a:ext uri="{FF2B5EF4-FFF2-40B4-BE49-F238E27FC236}">
                <a16:creationId xmlns:a16="http://schemas.microsoft.com/office/drawing/2014/main" id="{B54087F7-912E-4F35-85DB-710D993FF8EC}"/>
              </a:ext>
            </a:extLst>
          </p:cNvPr>
          <p:cNvSpPr>
            <a:spLocks noGrp="1"/>
          </p:cNvSpPr>
          <p:nvPr>
            <p:ph idx="1"/>
          </p:nvPr>
        </p:nvSpPr>
        <p:spPr>
          <a:xfrm>
            <a:off x="838200" y="1690689"/>
            <a:ext cx="10515600" cy="1576156"/>
          </a:xfrm>
        </p:spPr>
        <p:txBody>
          <a:bodyPr>
            <a:normAutofit/>
          </a:bodyPr>
          <a:lstStyle/>
          <a:p>
            <a:r>
              <a:rPr lang="en-US" sz="1800" dirty="0"/>
              <a:t>Parameters</a:t>
            </a:r>
          </a:p>
          <a:p>
            <a:pPr lvl="1"/>
            <a:r>
              <a:rPr lang="en-US" sz="1600" dirty="0"/>
              <a:t>Discount rate of 0.9, </a:t>
            </a:r>
          </a:p>
          <a:p>
            <a:pPr lvl="1"/>
            <a:r>
              <a:rPr lang="en-US" sz="1600" dirty="0"/>
              <a:t>learning rate of 0.3 </a:t>
            </a:r>
          </a:p>
          <a:p>
            <a:pPr lvl="1"/>
            <a:r>
              <a:rPr lang="en-US" sz="1600" dirty="0"/>
              <a:t>epsilon greedy exploration strategy with (constant) epsilon equal to 0.5</a:t>
            </a:r>
          </a:p>
          <a:p>
            <a:pPr lvl="1"/>
            <a:r>
              <a:rPr lang="en-US" sz="1600" dirty="0"/>
              <a:t>50,000 iterations of the Q-learning algorithm we get the following policy</a:t>
            </a:r>
          </a:p>
        </p:txBody>
      </p:sp>
      <p:pic>
        <p:nvPicPr>
          <p:cNvPr id="20482" name="Picture 2" descr="https://cdn-images-1.medium.com/max/1000/1*bVd14IDB42seUYCGVqvLlw.jpeg">
            <a:extLst>
              <a:ext uri="{FF2B5EF4-FFF2-40B4-BE49-F238E27FC236}">
                <a16:creationId xmlns:a16="http://schemas.microsoft.com/office/drawing/2014/main" id="{43748AA3-FA5B-4FC2-B80E-CCBEDCE10F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4" r="17829" b="4110"/>
          <a:stretch/>
        </p:blipFill>
        <p:spPr bwMode="auto">
          <a:xfrm>
            <a:off x="1973034" y="3266844"/>
            <a:ext cx="2743200" cy="27824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997B322-1E0B-4D38-BF62-39545F9E23AB}"/>
              </a:ext>
            </a:extLst>
          </p:cNvPr>
          <p:cNvSpPr/>
          <p:nvPr/>
        </p:nvSpPr>
        <p:spPr>
          <a:xfrm>
            <a:off x="6313713" y="6147288"/>
            <a:ext cx="5699375" cy="577081"/>
          </a:xfrm>
          <a:prstGeom prst="rect">
            <a:avLst/>
          </a:prstGeom>
        </p:spPr>
        <p:txBody>
          <a:bodyPr wrap="square">
            <a:spAutoFit/>
          </a:bodyPr>
          <a:lstStyle/>
          <a:p>
            <a:r>
              <a:rPr lang="en-US" sz="1050" dirty="0">
                <a:hlinkClick r:id="rId4"/>
              </a:rPr>
              <a:t>https://github.com/gkhayes/maze_reinforcement_learning</a:t>
            </a:r>
            <a:endParaRPr lang="en-US" sz="1050" dirty="0"/>
          </a:p>
          <a:p>
            <a:endParaRPr lang="en-US" sz="1050" dirty="0"/>
          </a:p>
          <a:p>
            <a:r>
              <a:rPr lang="en-US" sz="1050" dirty="0"/>
              <a:t>C:\Users\melsaban\Documents\Books\ReinforcementLearning\Code\maze_reinforcement_learning</a:t>
            </a:r>
          </a:p>
        </p:txBody>
      </p:sp>
      <p:sp>
        <p:nvSpPr>
          <p:cNvPr id="6" name="TextBox 5">
            <a:extLst>
              <a:ext uri="{FF2B5EF4-FFF2-40B4-BE49-F238E27FC236}">
                <a16:creationId xmlns:a16="http://schemas.microsoft.com/office/drawing/2014/main" id="{DF808E6E-58AD-4E81-AA55-80887D518F3F}"/>
              </a:ext>
            </a:extLst>
          </p:cNvPr>
          <p:cNvSpPr txBox="1"/>
          <p:nvPr/>
        </p:nvSpPr>
        <p:spPr>
          <a:xfrm>
            <a:off x="298654" y="6266552"/>
            <a:ext cx="6167462" cy="338554"/>
          </a:xfrm>
          <a:prstGeom prst="rect">
            <a:avLst/>
          </a:prstGeom>
          <a:noFill/>
        </p:spPr>
        <p:txBody>
          <a:bodyPr wrap="square" rtlCol="0">
            <a:spAutoFit/>
          </a:bodyPr>
          <a:lstStyle/>
          <a:p>
            <a:r>
              <a:rPr lang="en-US" sz="1600" dirty="0"/>
              <a:t>Optimal direction for the robot to take in each square of the grid</a:t>
            </a:r>
          </a:p>
        </p:txBody>
      </p:sp>
    </p:spTree>
    <p:extLst>
      <p:ext uri="{BB962C8B-B14F-4D97-AF65-F5344CB8AC3E}">
        <p14:creationId xmlns:p14="http://schemas.microsoft.com/office/powerpoint/2010/main" val="1312716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832CC-389D-40F2-BED9-6EF194E38539}"/>
              </a:ext>
            </a:extLst>
          </p:cNvPr>
          <p:cNvSpPr>
            <a:spLocks noGrp="1"/>
          </p:cNvSpPr>
          <p:nvPr>
            <p:ph type="ctrTitle"/>
          </p:nvPr>
        </p:nvSpPr>
        <p:spPr/>
        <p:txBody>
          <a:bodyPr/>
          <a:lstStyle/>
          <a:p>
            <a:r>
              <a:rPr lang="en-US" dirty="0"/>
              <a:t>Are we done?</a:t>
            </a:r>
          </a:p>
        </p:txBody>
      </p:sp>
      <p:sp>
        <p:nvSpPr>
          <p:cNvPr id="5" name="Subtitle 4">
            <a:extLst>
              <a:ext uri="{FF2B5EF4-FFF2-40B4-BE49-F238E27FC236}">
                <a16:creationId xmlns:a16="http://schemas.microsoft.com/office/drawing/2014/main" id="{FADE2E26-8F0C-4AFA-A960-303EF0BF97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20695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3CEA-6354-4732-9606-C347BA63F4A6}"/>
              </a:ext>
            </a:extLst>
          </p:cNvPr>
          <p:cNvSpPr>
            <a:spLocks noGrp="1"/>
          </p:cNvSpPr>
          <p:nvPr>
            <p:ph type="title"/>
          </p:nvPr>
        </p:nvSpPr>
        <p:spPr/>
        <p:txBody>
          <a:bodyPr/>
          <a:lstStyle/>
          <a:p>
            <a:r>
              <a:rPr lang="en-US" dirty="0"/>
              <a:t>Limitations of Tabular Methods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214E24-DCAC-4B70-8481-7F7D35875543}"/>
                  </a:ext>
                </a:extLst>
              </p:cNvPr>
              <p:cNvSpPr>
                <a:spLocks noGrp="1"/>
              </p:cNvSpPr>
              <p:nvPr>
                <p:ph idx="1"/>
              </p:nvPr>
            </p:nvSpPr>
            <p:spPr/>
            <p:txBody>
              <a:bodyPr>
                <a:normAutofit fontScale="92500" lnSpcReduction="10000"/>
              </a:bodyPr>
              <a:lstStyle/>
              <a:p>
                <a:r>
                  <a:rPr lang="en-US" dirty="0"/>
                  <a:t>Reinforcement learning can be used to solve large problems, e.g.</a:t>
                </a:r>
              </a:p>
              <a:p>
                <a:pPr lvl="1"/>
                <a:r>
                  <a:rPr lang="en-US" dirty="0"/>
                  <a:t>Backgammon: 10</a:t>
                </a:r>
                <a:r>
                  <a:rPr lang="en-US" baseline="30000" dirty="0"/>
                  <a:t>20</a:t>
                </a:r>
                <a:r>
                  <a:rPr lang="en-US" dirty="0"/>
                  <a:t> states</a:t>
                </a:r>
              </a:p>
              <a:p>
                <a:pPr lvl="1"/>
                <a:r>
                  <a:rPr lang="en-US" dirty="0"/>
                  <a:t>Computer Go: 10</a:t>
                </a:r>
                <a:r>
                  <a:rPr lang="en-US" baseline="30000" dirty="0"/>
                  <a:t>170</a:t>
                </a:r>
                <a:r>
                  <a:rPr lang="en-US" dirty="0"/>
                  <a:t> states</a:t>
                </a:r>
              </a:p>
              <a:p>
                <a:pPr lvl="1"/>
                <a:r>
                  <a:rPr lang="en-US" dirty="0"/>
                  <a:t>Helicopter: continuous state space</a:t>
                </a:r>
              </a:p>
              <a:p>
                <a:pPr lvl="1"/>
                <a:r>
                  <a:rPr lang="en-US" dirty="0"/>
                  <a:t>Could be more than the number of atoms in the universe!</a:t>
                </a:r>
              </a:p>
              <a:p>
                <a:r>
                  <a:rPr lang="en-US" dirty="0"/>
                  <a:t>How can we scale up model-free methods?</a:t>
                </a:r>
              </a:p>
              <a:p>
                <a:pPr lvl="1"/>
                <a:r>
                  <a:rPr lang="en-US" dirty="0"/>
                  <a:t>Memory</a:t>
                </a:r>
              </a:p>
              <a:p>
                <a:pPr lvl="1"/>
                <a:r>
                  <a:rPr lang="en-US" dirty="0"/>
                  <a:t>Time </a:t>
                </a:r>
              </a:p>
              <a:p>
                <a:endParaRPr lang="en-US" dirty="0"/>
              </a:p>
              <a:p>
                <a:r>
                  <a:rPr lang="en-US" dirty="0"/>
                  <a:t>Estimate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or </a:t>
                </a:r>
                <a14:m>
                  <m:oMath xmlns:m="http://schemas.openxmlformats.org/officeDocument/2006/math">
                    <m:r>
                      <a:rPr lang="en-US" b="0" i="1" smtClean="0">
                        <a:latin typeface="Cambria Math" panose="02040503050406030204" pitchFamily="18" charset="0"/>
                      </a:rPr>
                      <m:t>𝑄</m:t>
                    </m:r>
                  </m:oMath>
                </a14:m>
                <a:r>
                  <a:rPr lang="en-US" dirty="0"/>
                  <a:t> with </a:t>
                </a:r>
                <a:r>
                  <a:rPr lang="en-US" dirty="0">
                    <a:solidFill>
                      <a:schemeClr val="accent1"/>
                    </a:solidFill>
                  </a:rPr>
                  <a:t>function approximation</a:t>
                </a:r>
              </a:p>
              <a:p>
                <a:r>
                  <a:rPr lang="en-US" dirty="0"/>
                  <a:t>Generalize from seen states to unseen states</a:t>
                </a:r>
              </a:p>
              <a:p>
                <a:endParaRPr lang="en-US" dirty="0"/>
              </a:p>
            </p:txBody>
          </p:sp>
        </mc:Choice>
        <mc:Fallback>
          <p:sp>
            <p:nvSpPr>
              <p:cNvPr id="3" name="Content Placeholder 2">
                <a:extLst>
                  <a:ext uri="{FF2B5EF4-FFF2-40B4-BE49-F238E27FC236}">
                    <a16:creationId xmlns:a16="http://schemas.microsoft.com/office/drawing/2014/main" id="{02214E24-DCAC-4B70-8481-7F7D35875543}"/>
                  </a:ext>
                </a:extLst>
              </p:cNvPr>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en-US">
                    <a:noFill/>
                  </a:rPr>
                  <a:t> </a:t>
                </a:r>
              </a:p>
            </p:txBody>
          </p:sp>
        </mc:Fallback>
      </mc:AlternateContent>
    </p:spTree>
    <p:extLst>
      <p:ext uri="{BB962C8B-B14F-4D97-AF65-F5344CB8AC3E}">
        <p14:creationId xmlns:p14="http://schemas.microsoft.com/office/powerpoint/2010/main" val="412876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E00B4-8612-4E0C-92CD-A2ABF63CE06A}"/>
              </a:ext>
            </a:extLst>
          </p:cNvPr>
          <p:cNvSpPr>
            <a:spLocks noGrp="1"/>
          </p:cNvSpPr>
          <p:nvPr>
            <p:ph type="title"/>
          </p:nvPr>
        </p:nvSpPr>
        <p:spPr/>
        <p:txBody>
          <a:bodyPr/>
          <a:lstStyle/>
          <a:p>
            <a:r>
              <a:rPr lang="en-US" dirty="0"/>
              <a:t>Types of Value/Q Function Approximation</a:t>
            </a:r>
          </a:p>
        </p:txBody>
      </p:sp>
      <p:pic>
        <p:nvPicPr>
          <p:cNvPr id="4" name="Picture 3">
            <a:extLst>
              <a:ext uri="{FF2B5EF4-FFF2-40B4-BE49-F238E27FC236}">
                <a16:creationId xmlns:a16="http://schemas.microsoft.com/office/drawing/2014/main" id="{A9BCFDFC-5CA5-4B5C-8190-B6644D0E7578}"/>
              </a:ext>
            </a:extLst>
          </p:cNvPr>
          <p:cNvPicPr>
            <a:picLocks noChangeAspect="1"/>
          </p:cNvPicPr>
          <p:nvPr/>
        </p:nvPicPr>
        <p:blipFill>
          <a:blip r:embed="rId2"/>
          <a:stretch>
            <a:fillRect/>
          </a:stretch>
        </p:blipFill>
        <p:spPr>
          <a:xfrm>
            <a:off x="3023699" y="2502533"/>
            <a:ext cx="6144601" cy="3402333"/>
          </a:xfrm>
          <a:prstGeom prst="rect">
            <a:avLst/>
          </a:prstGeom>
        </p:spPr>
      </p:pic>
      <p:sp>
        <p:nvSpPr>
          <p:cNvPr id="5" name="TextBox 4">
            <a:extLst>
              <a:ext uri="{FF2B5EF4-FFF2-40B4-BE49-F238E27FC236}">
                <a16:creationId xmlns:a16="http://schemas.microsoft.com/office/drawing/2014/main" id="{4404E204-E0BB-4F0B-BDE8-7B0CDE098C5A}"/>
              </a:ext>
            </a:extLst>
          </p:cNvPr>
          <p:cNvSpPr txBox="1"/>
          <p:nvPr/>
        </p:nvSpPr>
        <p:spPr>
          <a:xfrm>
            <a:off x="838199" y="6248400"/>
            <a:ext cx="10298373" cy="369332"/>
          </a:xfrm>
          <a:prstGeom prst="rect">
            <a:avLst/>
          </a:prstGeom>
          <a:noFill/>
        </p:spPr>
        <p:txBody>
          <a:bodyPr wrap="square" rtlCol="0">
            <a:spAutoFit/>
          </a:bodyPr>
          <a:lstStyle/>
          <a:p>
            <a:r>
              <a:rPr lang="en-US" dirty="0"/>
              <a:t>Credit: David Silver course: </a:t>
            </a:r>
            <a:r>
              <a:rPr lang="en-US" dirty="0">
                <a:hlinkClick r:id="rId3"/>
              </a:rPr>
              <a:t>http://www0.cs.ucl.ac.uk/staff/d.silver/web/Teaching.html</a:t>
            </a:r>
            <a:endParaRPr lang="en-US" dirty="0"/>
          </a:p>
        </p:txBody>
      </p:sp>
      <p:sp>
        <p:nvSpPr>
          <p:cNvPr id="6" name="Rectangle: Rounded Corners 5">
            <a:extLst>
              <a:ext uri="{FF2B5EF4-FFF2-40B4-BE49-F238E27FC236}">
                <a16:creationId xmlns:a16="http://schemas.microsoft.com/office/drawing/2014/main" id="{9F4F4F41-BC7A-4FA8-99FF-BE58806F1414}"/>
              </a:ext>
            </a:extLst>
          </p:cNvPr>
          <p:cNvSpPr/>
          <p:nvPr/>
        </p:nvSpPr>
        <p:spPr>
          <a:xfrm>
            <a:off x="6634480" y="2364746"/>
            <a:ext cx="2533820" cy="3402333"/>
          </a:xfrm>
          <a:prstGeom prst="round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65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601DD94D-78C6-4780-89C6-C2E5870EE2F2}"/>
                  </a:ext>
                </a:extLst>
              </p:cNvPr>
              <p:cNvSpPr>
                <a:spLocks noGrp="1"/>
              </p:cNvSpPr>
              <p:nvPr>
                <p:ph type="title"/>
              </p:nvPr>
            </p:nvSpPr>
            <p:spPr/>
            <p:txBody>
              <a:bodyPr/>
              <a:lstStyle/>
              <a:p>
                <a:r>
                  <a:rPr lang="en-US" dirty="0"/>
                  <a:t>Let’s assume we know the true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601DD94D-78C6-4780-89C6-C2E5870EE2F2}"/>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8940FF-54B4-4AB7-A9C6-0A5B5893EEF0}"/>
                  </a:ext>
                </a:extLst>
              </p:cNvPr>
              <p:cNvSpPr>
                <a:spLocks noGrp="1"/>
              </p:cNvSpPr>
              <p:nvPr>
                <p:ph idx="1"/>
              </p:nvPr>
            </p:nvSpPr>
            <p:spPr/>
            <p:txBody>
              <a:bodyPr/>
              <a:lstStyle/>
              <a:p>
                <a:r>
                  <a:rPr lang="en-US" dirty="0"/>
                  <a:t>Loss can be MAE, MSE or other forms</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sub>
                        <m:sup/>
                        <m:e>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𝑄</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e>
                              </m:d>
                            </m:e>
                            <m:sup>
                              <m:r>
                                <a:rPr lang="en-US" b="0" i="1" smtClean="0">
                                  <a:latin typeface="Cambria Math" panose="02040503050406030204" pitchFamily="18" charset="0"/>
                                  <a:ea typeface="Cambria Math" panose="02040503050406030204" pitchFamily="18" charset="0"/>
                                </a:rPr>
                                <m:t>2</m:t>
                              </m:r>
                            </m:sup>
                          </m:sSup>
                        </m:e>
                      </m:nary>
                    </m:oMath>
                  </m:oMathPara>
                </a14:m>
                <a:endParaRPr lang="en-US" dirty="0"/>
              </a:p>
              <a:p>
                <a:r>
                  <a:rPr lang="en-US" dirty="0"/>
                  <a:t>This is now a supervised learning problem</a:t>
                </a:r>
              </a:p>
              <a:p>
                <a:r>
                  <a:rPr lang="en-US" dirty="0"/>
                  <a:t>We can apply any favorite supervised ML algorithm</a:t>
                </a:r>
              </a:p>
              <a:p>
                <a:r>
                  <a:rPr lang="en-US" dirty="0">
                    <a:latin typeface="Cambria Math" panose="02040503050406030204" pitchFamily="18" charset="0"/>
                    <a:ea typeface="Cambria Math" panose="02040503050406030204" pitchFamily="18" charset="0"/>
                  </a:rPr>
                  <a:t>One possible variation is to weigh </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oMath>
                </a14:m>
                <a:r>
                  <a:rPr lang="en-US" dirty="0">
                    <a:latin typeface="Cambria Math" panose="02040503050406030204" pitchFamily="18" charset="0"/>
                    <a:ea typeface="Cambria Math" panose="02040503050406030204" pitchFamily="18" charset="0"/>
                  </a:rPr>
                  <a:t>differently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sub>
                        <m:sup/>
                        <m:e>
                          <m:sSup>
                            <m:sSupPr>
                              <m:ctrlPr>
                                <a:rPr lang="en-US" i="1">
                                  <a:latin typeface="Cambria Math" panose="02040503050406030204" pitchFamily="18" charset="0"/>
                                  <a:ea typeface="Cambria Math" panose="02040503050406030204" pitchFamily="18" charset="0"/>
                                </a:rPr>
                              </m:ctrlPr>
                            </m:sSupPr>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i="1" smtClean="0">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𝑄</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e>
                              </m:d>
                            </m:e>
                            <m:sup>
                              <m:r>
                                <a:rPr lang="en-US" i="1">
                                  <a:latin typeface="Cambria Math" panose="02040503050406030204" pitchFamily="18" charset="0"/>
                                  <a:ea typeface="Cambria Math" panose="02040503050406030204" pitchFamily="18" charset="0"/>
                                </a:rPr>
                                <m:t>2</m:t>
                              </m:r>
                            </m:sup>
                          </m:sSup>
                        </m:e>
                      </m:nary>
                    </m:oMath>
                  </m:oMathPara>
                </a14:m>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9E8940FF-54B4-4AB7-A9C6-0A5B5893EEF0}"/>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8977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E19A6F7-6180-4CF1-A39C-4033287D0382}"/>
              </a:ext>
            </a:extLst>
          </p:cNvPr>
          <p:cNvPicPr>
            <a:picLocks noChangeAspect="1"/>
          </p:cNvPicPr>
          <p:nvPr/>
        </p:nvPicPr>
        <p:blipFill>
          <a:blip r:embed="rId2"/>
          <a:stretch>
            <a:fillRect/>
          </a:stretch>
        </p:blipFill>
        <p:spPr>
          <a:xfrm>
            <a:off x="1198233" y="643466"/>
            <a:ext cx="4185183" cy="5571066"/>
          </a:xfrm>
          <a:prstGeom prst="rect">
            <a:avLst/>
          </a:prstGeom>
        </p:spPr>
      </p:pic>
      <p:cxnSp>
        <p:nvCxnSpPr>
          <p:cNvPr id="75" name="Straight Connector 7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1266" name="Picture 2" descr="Image result for the book of why">
            <a:extLst>
              <a:ext uri="{FF2B5EF4-FFF2-40B4-BE49-F238E27FC236}">
                <a16:creationId xmlns:a16="http://schemas.microsoft.com/office/drawing/2014/main" id="{28A5447A-02F9-48EC-9FD4-29684AC071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10475" y="643467"/>
            <a:ext cx="358139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352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74B3BD7-AB60-4EFC-A515-33C640EEF84E}"/>
                  </a:ext>
                </a:extLst>
              </p:cNvPr>
              <p:cNvSpPr>
                <a:spLocks noGrp="1"/>
              </p:cNvSpPr>
              <p:nvPr>
                <p:ph type="title"/>
              </p:nvPr>
            </p:nvSpPr>
            <p:spPr/>
            <p:txBody>
              <a:bodyPr/>
              <a:lstStyle/>
              <a:p>
                <a:r>
                  <a:rPr lang="en-US" dirty="0"/>
                  <a:t>Bu we don’t know true target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𝑄</m:t>
                        </m:r>
                      </m:e>
                      <m:sub>
                        <m:r>
                          <a:rPr lang="en-US" i="1">
                            <a:latin typeface="Cambria Math" panose="02040503050406030204" pitchFamily="18" charset="0"/>
                            <a:ea typeface="Cambria Math" panose="02040503050406030204" pitchFamily="18" charset="0"/>
                          </a:rPr>
                          <m:t>𝜋</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a:t>
                </a:r>
              </a:p>
            </p:txBody>
          </p:sp>
        </mc:Choice>
        <mc:Fallback>
          <p:sp>
            <p:nvSpPr>
              <p:cNvPr id="2" name="Title 1">
                <a:extLst>
                  <a:ext uri="{FF2B5EF4-FFF2-40B4-BE49-F238E27FC236}">
                    <a16:creationId xmlns:a16="http://schemas.microsoft.com/office/drawing/2014/main" id="{F74B3BD7-AB60-4EFC-A515-33C640EEF84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A62457B-1F7D-48A2-B598-7F7E06EE2F27}"/>
                  </a:ext>
                </a:extLst>
              </p:cNvPr>
              <p:cNvSpPr>
                <a:spLocks noGrp="1"/>
              </p:cNvSpPr>
              <p:nvPr>
                <p:ph idx="1"/>
              </p:nvPr>
            </p:nvSpPr>
            <p:spPr/>
            <p:txBody>
              <a:bodyPr/>
              <a:lstStyle/>
              <a:p>
                <a:r>
                  <a:rPr lang="en-US" dirty="0"/>
                  <a:t>Solution: define target using recursion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𝛾</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fName>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𝜋</m:t>
                                  </m:r>
                                </m:sub>
                              </m:sSub>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func>
                    </m:oMath>
                  </m:oMathPara>
                </a14:m>
                <a:endParaRPr lang="en-US" b="0" dirty="0"/>
              </a:p>
              <a:p>
                <a:r>
                  <a:rPr lang="en-US" dirty="0"/>
                  <a:t>We are back to a supervised setting</a:t>
                </a:r>
              </a:p>
              <a:p>
                <a:r>
                  <a:rPr lang="en-US" dirty="0"/>
                  <a:t>But note that we are using an estimated value inside the target</a:t>
                </a:r>
              </a:p>
              <a:p>
                <a:endParaRPr lang="en-US" dirty="0"/>
              </a:p>
              <a:p>
                <a:pPr marL="0" indent="0">
                  <a:buNone/>
                </a:pPr>
                <a:endParaRPr lang="en-US" dirty="0"/>
              </a:p>
            </p:txBody>
          </p:sp>
        </mc:Choice>
        <mc:Fallback>
          <p:sp>
            <p:nvSpPr>
              <p:cNvPr id="4" name="Content Placeholder 3">
                <a:extLst>
                  <a:ext uri="{FF2B5EF4-FFF2-40B4-BE49-F238E27FC236}">
                    <a16:creationId xmlns:a16="http://schemas.microsoft.com/office/drawing/2014/main" id="{8A62457B-1F7D-48A2-B598-7F7E06EE2F27}"/>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540473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71A7C-E8A0-47E6-A855-6C2764A36D8D}"/>
              </a:ext>
            </a:extLst>
          </p:cNvPr>
          <p:cNvSpPr>
            <a:spLocks noGrp="1"/>
          </p:cNvSpPr>
          <p:nvPr>
            <p:ph type="title"/>
          </p:nvPr>
        </p:nvSpPr>
        <p:spPr/>
        <p:txBody>
          <a:bodyPr/>
          <a:lstStyle/>
          <a:p>
            <a:r>
              <a:rPr lang="en-US" dirty="0"/>
              <a:t>Deep Q Network (DQN)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5F6EB0-25B8-4EE9-86FC-3C3A220C1FD6}"/>
                  </a:ext>
                </a:extLst>
              </p:cNvPr>
              <p:cNvSpPr>
                <a:spLocks noGrp="1"/>
              </p:cNvSpPr>
              <p:nvPr>
                <p:ph idx="1"/>
              </p:nvPr>
            </p:nvSpPr>
            <p:spPr/>
            <p:txBody>
              <a:bodyPr>
                <a:normAutofit/>
              </a:bodyPr>
              <a:lstStyle/>
              <a:p>
                <a:r>
                  <a:rPr lang="en-US" dirty="0"/>
                  <a:t>For complex problems with many states and actions, one may need a deep network to approximate the </a:t>
                </a:r>
                <a14:m>
                  <m:oMath xmlns:m="http://schemas.openxmlformats.org/officeDocument/2006/math">
                    <m:r>
                      <a:rPr lang="en-US" i="1" dirty="0" smtClean="0">
                        <a:latin typeface="Cambria Math" panose="02040503050406030204" pitchFamily="18" charset="0"/>
                      </a:rPr>
                      <m:t>𝑄</m:t>
                    </m:r>
                  </m:oMath>
                </a14:m>
                <a:r>
                  <a:rPr lang="en-US" dirty="0"/>
                  <a:t> function</a:t>
                </a:r>
              </a:p>
              <a:p>
                <a:r>
                  <a:rPr lang="en-US" dirty="0"/>
                  <a:t>DQN leverages a Neural Network to </a:t>
                </a:r>
                <a:r>
                  <a:rPr lang="en-US" dirty="0">
                    <a:solidFill>
                      <a:schemeClr val="accent6"/>
                    </a:solidFill>
                  </a:rPr>
                  <a:t>approximate</a:t>
                </a:r>
                <a:r>
                  <a:rPr lang="en-US" dirty="0"/>
                  <a:t> the </a:t>
                </a:r>
                <a14:m>
                  <m:oMath xmlns:m="http://schemas.openxmlformats.org/officeDocument/2006/math">
                    <m:r>
                      <a:rPr lang="en-US" i="1" dirty="0" smtClean="0">
                        <a:latin typeface="Cambria Math" panose="02040503050406030204" pitchFamily="18" charset="0"/>
                      </a:rPr>
                      <m:t>𝑄</m:t>
                    </m:r>
                  </m:oMath>
                </a14:m>
                <a:r>
                  <a:rPr lang="en-US" dirty="0"/>
                  <a:t>-value function. </a:t>
                </a:r>
              </a:p>
              <a:p>
                <a:endParaRPr lang="en-US" dirty="0"/>
              </a:p>
              <a:p>
                <a:r>
                  <a:rPr lang="en-US" dirty="0"/>
                  <a:t>The input for the network is the </a:t>
                </a:r>
                <a:r>
                  <a:rPr lang="en-US" dirty="0">
                    <a:solidFill>
                      <a:srgbClr val="0070C0"/>
                    </a:solidFill>
                  </a:rPr>
                  <a:t>current state </a:t>
                </a:r>
                <a:r>
                  <a:rPr lang="en-US" dirty="0"/>
                  <a:t>, while the output is the </a:t>
                </a:r>
                <a:r>
                  <a:rPr lang="en-US" dirty="0">
                    <a:solidFill>
                      <a:srgbClr val="0070C0"/>
                    </a:solidFill>
                  </a:rPr>
                  <a:t>corresponding </a:t>
                </a:r>
                <a14:m>
                  <m:oMath xmlns:m="http://schemas.openxmlformats.org/officeDocument/2006/math">
                    <m:r>
                      <a:rPr lang="en-US" i="1" dirty="0" smtClean="0">
                        <a:solidFill>
                          <a:srgbClr val="0070C0"/>
                        </a:solidFill>
                        <a:latin typeface="Cambria Math" panose="02040503050406030204" pitchFamily="18" charset="0"/>
                      </a:rPr>
                      <m:t>𝑄</m:t>
                    </m:r>
                  </m:oMath>
                </a14:m>
                <a:r>
                  <a:rPr lang="en-US" dirty="0">
                    <a:solidFill>
                      <a:srgbClr val="0070C0"/>
                    </a:solidFill>
                  </a:rPr>
                  <a:t>-value for each of the action (</a:t>
                </a:r>
                <a14:m>
                  <m:oMath xmlns:m="http://schemas.openxmlformats.org/officeDocument/2006/math">
                    <m:r>
                      <a:rPr lang="en-US" i="1" dirty="0" smtClean="0">
                        <a:solidFill>
                          <a:srgbClr val="0070C0"/>
                        </a:solidFill>
                        <a:latin typeface="Cambria Math" panose="02040503050406030204" pitchFamily="18" charset="0"/>
                      </a:rPr>
                      <m:t>𝑄</m:t>
                    </m:r>
                    <m:r>
                      <a:rPr lang="en-US" i="1" dirty="0" smtClean="0">
                        <a:solidFill>
                          <a:srgbClr val="0070C0"/>
                        </a:solidFill>
                        <a:latin typeface="Cambria Math" panose="02040503050406030204" pitchFamily="18" charset="0"/>
                      </a:rPr>
                      <m:t>(</m:t>
                    </m:r>
                    <m:r>
                      <a:rPr lang="en-US" i="1" dirty="0" err="1">
                        <a:solidFill>
                          <a:srgbClr val="0070C0"/>
                        </a:solidFill>
                        <a:latin typeface="Cambria Math" panose="02040503050406030204" pitchFamily="18" charset="0"/>
                      </a:rPr>
                      <m:t>𝑠</m:t>
                    </m:r>
                    <m:r>
                      <a:rPr lang="en-US" i="1" dirty="0" err="1">
                        <a:solidFill>
                          <a:srgbClr val="0070C0"/>
                        </a:solidFill>
                        <a:latin typeface="Cambria Math" panose="02040503050406030204" pitchFamily="18" charset="0"/>
                      </a:rPr>
                      <m:t>,</m:t>
                    </m:r>
                    <m:r>
                      <a:rPr lang="en-US" i="1" dirty="0" err="1">
                        <a:solidFill>
                          <a:srgbClr val="0070C0"/>
                        </a:solidFill>
                        <a:latin typeface="Cambria Math" panose="02040503050406030204" pitchFamily="18" charset="0"/>
                      </a:rPr>
                      <m:t>𝑎</m:t>
                    </m:r>
                    <m:r>
                      <a:rPr lang="en-US" i="1" dirty="0">
                        <a:solidFill>
                          <a:srgbClr val="0070C0"/>
                        </a:solidFill>
                        <a:latin typeface="Cambria Math" panose="02040503050406030204" pitchFamily="18" charset="0"/>
                      </a:rPr>
                      <m:t>)</m:t>
                    </m:r>
                  </m:oMath>
                </a14:m>
                <a:r>
                  <a:rPr lang="en-US" dirty="0">
                    <a:solidFill>
                      <a:srgbClr val="0070C0"/>
                    </a:solidFill>
                  </a:rPr>
                  <a:t>).</a:t>
                </a:r>
                <a:br>
                  <a:rPr lang="en-US" dirty="0"/>
                </a:br>
                <a:endParaRPr lang="en-US" dirty="0"/>
              </a:p>
            </p:txBody>
          </p:sp>
        </mc:Choice>
        <mc:Fallback>
          <p:sp>
            <p:nvSpPr>
              <p:cNvPr id="3" name="Content Placeholder 2">
                <a:extLst>
                  <a:ext uri="{FF2B5EF4-FFF2-40B4-BE49-F238E27FC236}">
                    <a16:creationId xmlns:a16="http://schemas.microsoft.com/office/drawing/2014/main" id="{4E5F6EB0-25B8-4EE9-86FC-3C3A220C1FD6}"/>
                  </a:ext>
                </a:extLst>
              </p:cNvPr>
              <p:cNvSpPr>
                <a:spLocks noGrp="1" noRot="1" noChangeAspect="1" noMove="1" noResize="1" noEditPoints="1" noAdjustHandles="1" noChangeArrowheads="1" noChangeShapeType="1" noTextEdit="1"/>
              </p:cNvSpPr>
              <p:nvPr>
                <p:ph idx="1"/>
              </p:nvPr>
            </p:nvSpPr>
            <p:spPr>
              <a:blipFill>
                <a:blip r:embed="rId2"/>
                <a:stretch>
                  <a:fillRect l="-1043" t="-2241" r="-1391"/>
                </a:stretch>
              </a:blipFill>
            </p:spPr>
            <p:txBody>
              <a:bodyPr/>
              <a:lstStyle/>
              <a:p>
                <a:r>
                  <a:rPr lang="en-US">
                    <a:noFill/>
                  </a:rPr>
                  <a:t> </a:t>
                </a:r>
              </a:p>
            </p:txBody>
          </p:sp>
        </mc:Fallback>
      </mc:AlternateContent>
    </p:spTree>
    <p:extLst>
      <p:ext uri="{BB962C8B-B14F-4D97-AF65-F5344CB8AC3E}">
        <p14:creationId xmlns:p14="http://schemas.microsoft.com/office/powerpoint/2010/main" val="184962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68C0-69C8-42BB-B729-A302E8FCFAE2}"/>
              </a:ext>
            </a:extLst>
          </p:cNvPr>
          <p:cNvSpPr>
            <a:spLocks noGrp="1"/>
          </p:cNvSpPr>
          <p:nvPr>
            <p:ph type="title"/>
          </p:nvPr>
        </p:nvSpPr>
        <p:spPr/>
        <p:txBody>
          <a:bodyPr/>
          <a:lstStyle/>
          <a:p>
            <a:r>
              <a:rPr lang="en-US" dirty="0"/>
              <a:t>Deep Q-learning for Atari games</a:t>
            </a:r>
          </a:p>
        </p:txBody>
      </p:sp>
      <p:sp>
        <p:nvSpPr>
          <p:cNvPr id="3" name="Content Placeholder 2">
            <a:extLst>
              <a:ext uri="{FF2B5EF4-FFF2-40B4-BE49-F238E27FC236}">
                <a16:creationId xmlns:a16="http://schemas.microsoft.com/office/drawing/2014/main" id="{97BC1597-CA42-4BF2-A555-FD77296F665E}"/>
              </a:ext>
            </a:extLst>
          </p:cNvPr>
          <p:cNvSpPr>
            <a:spLocks noGrp="1"/>
          </p:cNvSpPr>
          <p:nvPr>
            <p:ph idx="1"/>
          </p:nvPr>
        </p:nvSpPr>
        <p:spPr/>
        <p:txBody>
          <a:bodyPr>
            <a:normAutofit/>
          </a:bodyPr>
          <a:lstStyle/>
          <a:p>
            <a:r>
              <a:rPr lang="en-US" dirty="0"/>
              <a:t>This algorithm, from DeepMind labs, was evaluated on Atari 2600, and several other computer games. </a:t>
            </a:r>
          </a:p>
          <a:p>
            <a:r>
              <a:rPr lang="en-US" dirty="0"/>
              <a:t>The </a:t>
            </a:r>
            <a:r>
              <a:rPr lang="en-US" dirty="0">
                <a:solidFill>
                  <a:schemeClr val="accent1"/>
                </a:solidFill>
              </a:rPr>
              <a:t>same single architecture </a:t>
            </a:r>
            <a:r>
              <a:rPr lang="en-US" dirty="0"/>
              <a:t>was used in all these games and this algorithm showed much better results than any other RL methods available!</a:t>
            </a:r>
          </a:p>
          <a:p>
            <a:r>
              <a:rPr lang="en-US" dirty="0">
                <a:solidFill>
                  <a:schemeClr val="accent1"/>
                </a:solidFill>
              </a:rPr>
              <a:t>Deep RL is a combination of Deep-learning</a:t>
            </a:r>
            <a:r>
              <a:rPr lang="en-US" dirty="0"/>
              <a:t> (convolutional neural network) and Reinforcement learning (Q-learning).</a:t>
            </a:r>
          </a:p>
        </p:txBody>
      </p:sp>
      <p:sp>
        <p:nvSpPr>
          <p:cNvPr id="4" name="TextBox 3">
            <a:extLst>
              <a:ext uri="{FF2B5EF4-FFF2-40B4-BE49-F238E27FC236}">
                <a16:creationId xmlns:a16="http://schemas.microsoft.com/office/drawing/2014/main" id="{771F513D-9093-4732-AEA3-79427AD7D7D6}"/>
              </a:ext>
            </a:extLst>
          </p:cNvPr>
          <p:cNvSpPr txBox="1"/>
          <p:nvPr/>
        </p:nvSpPr>
        <p:spPr>
          <a:xfrm>
            <a:off x="975360" y="6331131"/>
            <a:ext cx="9718766" cy="369332"/>
          </a:xfrm>
          <a:prstGeom prst="rect">
            <a:avLst/>
          </a:prstGeom>
          <a:noFill/>
        </p:spPr>
        <p:txBody>
          <a:bodyPr wrap="square" rtlCol="0">
            <a:spAutoFit/>
          </a:bodyPr>
          <a:lstStyle/>
          <a:p>
            <a:r>
              <a:rPr lang="en-US" dirty="0"/>
              <a:t>Paper: </a:t>
            </a:r>
            <a:r>
              <a:rPr lang="en-US" dirty="0">
                <a:hlinkClick r:id="rId2"/>
              </a:rPr>
              <a:t>https://www.cs.toronto.edu/~vmnih/docs/dqn.pdf</a:t>
            </a:r>
            <a:endParaRPr lang="en-US" dirty="0"/>
          </a:p>
        </p:txBody>
      </p:sp>
    </p:spTree>
    <p:extLst>
      <p:ext uri="{BB962C8B-B14F-4D97-AF65-F5344CB8AC3E}">
        <p14:creationId xmlns:p14="http://schemas.microsoft.com/office/powerpoint/2010/main" val="318309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B7FE0-925F-469F-9336-423C7EE53DB1}"/>
              </a:ext>
            </a:extLst>
          </p:cNvPr>
          <p:cNvSpPr>
            <a:spLocks noGrp="1"/>
          </p:cNvSpPr>
          <p:nvPr>
            <p:ph type="title"/>
          </p:nvPr>
        </p:nvSpPr>
        <p:spPr/>
        <p:txBody>
          <a:bodyPr/>
          <a:lstStyle/>
          <a:p>
            <a:r>
              <a:rPr lang="en-US" dirty="0"/>
              <a:t>DQN Bird’s Eye View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FDE145-382D-4B98-92A8-2EFB05F0557E}"/>
                  </a:ext>
                </a:extLst>
              </p:cNvPr>
              <p:cNvSpPr>
                <a:spLocks noGrp="1"/>
              </p:cNvSpPr>
              <p:nvPr>
                <p:ph idx="1"/>
              </p:nvPr>
            </p:nvSpPr>
            <p:spPr>
              <a:xfrm>
                <a:off x="838200" y="1825625"/>
                <a:ext cx="10515600" cy="4508500"/>
              </a:xfrm>
            </p:spPr>
            <p:txBody>
              <a:bodyPr>
                <a:normAutofit fontScale="92500" lnSpcReduction="20000"/>
              </a:bodyPr>
              <a:lstStyle/>
              <a:p>
                <a:r>
                  <a:rPr lang="en-US" dirty="0"/>
                  <a:t>Breakthrough successful application of RL</a:t>
                </a:r>
              </a:p>
              <a:p>
                <a:pPr lvl="1"/>
                <a:r>
                  <a:rPr lang="en-US" dirty="0"/>
                  <a:t>Directly learn from visual inputs (as humans do)</a:t>
                </a:r>
              </a:p>
              <a:p>
                <a:pPr lvl="1"/>
                <a:r>
                  <a:rPr lang="en-US" dirty="0"/>
                  <a:t>Shown for a wide variety of Atari games</a:t>
                </a:r>
              </a:p>
              <a:p>
                <a:endParaRPr lang="en-US" dirty="0"/>
              </a:p>
              <a:p>
                <a:endParaRPr lang="en-US" dirty="0"/>
              </a:p>
              <a:p>
                <a:endParaRPr lang="en-US" dirty="0"/>
              </a:p>
              <a:p>
                <a:endParaRPr lang="en-US" dirty="0"/>
              </a:p>
              <a:p>
                <a:r>
                  <a:rPr lang="en-US" dirty="0"/>
                  <a:t>Deep convolutional network (from states to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r>
                      <a:rPr lang="en-US" i="1" dirty="0" err="1" smtClean="0">
                        <a:latin typeface="Cambria Math" panose="02040503050406030204" pitchFamily="18" charset="0"/>
                      </a:rPr>
                      <m:t>𝑠</m:t>
                    </m:r>
                    <m:r>
                      <a:rPr lang="en-US" i="1" dirty="0" err="1" smtClean="0">
                        <a:latin typeface="Cambria Math" panose="02040503050406030204" pitchFamily="18" charset="0"/>
                      </a:rPr>
                      <m:t>,</m:t>
                    </m:r>
                    <m:r>
                      <a:rPr lang="en-US" i="1" dirty="0" err="1" smtClean="0">
                        <a:latin typeface="Cambria Math" panose="02040503050406030204" pitchFamily="18" charset="0"/>
                      </a:rPr>
                      <m:t>𝑎</m:t>
                    </m:r>
                    <m:r>
                      <a:rPr lang="en-US" i="1" dirty="0" smtClean="0">
                        <a:latin typeface="Cambria Math" panose="02040503050406030204" pitchFamily="18" charset="0"/>
                      </a:rPr>
                      <m:t>)</m:t>
                    </m:r>
                  </m:oMath>
                </a14:m>
                <a:r>
                  <a:rPr lang="en-US" dirty="0"/>
                  <a:t>)</a:t>
                </a:r>
              </a:p>
              <a:p>
                <a:r>
                  <a:rPr lang="en-US" dirty="0"/>
                  <a:t>No hand engineered features</a:t>
                </a:r>
              </a:p>
              <a:p>
                <a14:m>
                  <m:oMath xmlns:m="http://schemas.openxmlformats.org/officeDocument/2006/math">
                    <m:r>
                      <a:rPr lang="en-US" i="1" dirty="0" smtClean="0">
                        <a:latin typeface="Cambria Math" panose="02040503050406030204" pitchFamily="18" charset="0"/>
                      </a:rPr>
                      <m:t>𝑄</m:t>
                    </m:r>
                  </m:oMath>
                </a14:m>
                <a:r>
                  <a:rPr lang="en-US" dirty="0"/>
                  <a:t>-learning with stability tricks</a:t>
                </a:r>
              </a:p>
              <a:p>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-greedy optimization</a:t>
                </a:r>
              </a:p>
            </p:txBody>
          </p:sp>
        </mc:Choice>
        <mc:Fallback>
          <p:sp>
            <p:nvSpPr>
              <p:cNvPr id="3" name="Content Placeholder 2">
                <a:extLst>
                  <a:ext uri="{FF2B5EF4-FFF2-40B4-BE49-F238E27FC236}">
                    <a16:creationId xmlns:a16="http://schemas.microsoft.com/office/drawing/2014/main" id="{2BFDE145-382D-4B98-92A8-2EFB05F0557E}"/>
                  </a:ext>
                </a:extLst>
              </p:cNvPr>
              <p:cNvSpPr>
                <a:spLocks noGrp="1" noRot="1" noChangeAspect="1" noMove="1" noResize="1" noEditPoints="1" noAdjustHandles="1" noChangeArrowheads="1" noChangeShapeType="1" noTextEdit="1"/>
              </p:cNvSpPr>
              <p:nvPr>
                <p:ph idx="1"/>
              </p:nvPr>
            </p:nvSpPr>
            <p:spPr>
              <a:xfrm>
                <a:off x="838200" y="1825625"/>
                <a:ext cx="10515600" cy="4508500"/>
              </a:xfrm>
              <a:blipFill>
                <a:blip r:embed="rId2"/>
                <a:stretch>
                  <a:fillRect l="-928" t="-337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98CB231-D495-4A42-8C93-42619071D504}"/>
              </a:ext>
            </a:extLst>
          </p:cNvPr>
          <p:cNvPicPr>
            <a:picLocks noChangeAspect="1"/>
          </p:cNvPicPr>
          <p:nvPr/>
        </p:nvPicPr>
        <p:blipFill>
          <a:blip r:embed="rId3"/>
          <a:stretch>
            <a:fillRect/>
          </a:stretch>
        </p:blipFill>
        <p:spPr>
          <a:xfrm>
            <a:off x="1095366" y="2758145"/>
            <a:ext cx="9791717" cy="1589360"/>
          </a:xfrm>
          <a:prstGeom prst="rect">
            <a:avLst/>
          </a:prstGeom>
        </p:spPr>
      </p:pic>
      <p:sp>
        <p:nvSpPr>
          <p:cNvPr id="5" name="TextBox 4">
            <a:extLst>
              <a:ext uri="{FF2B5EF4-FFF2-40B4-BE49-F238E27FC236}">
                <a16:creationId xmlns:a16="http://schemas.microsoft.com/office/drawing/2014/main" id="{C2E2C7A8-038F-42B2-93B0-D45D21B65A4A}"/>
              </a:ext>
            </a:extLst>
          </p:cNvPr>
          <p:cNvSpPr txBox="1"/>
          <p:nvPr/>
        </p:nvSpPr>
        <p:spPr>
          <a:xfrm>
            <a:off x="552450" y="6400800"/>
            <a:ext cx="9258300" cy="369332"/>
          </a:xfrm>
          <a:prstGeom prst="rect">
            <a:avLst/>
          </a:prstGeom>
          <a:noFill/>
        </p:spPr>
        <p:txBody>
          <a:bodyPr wrap="square" rtlCol="0">
            <a:spAutoFit/>
          </a:bodyPr>
          <a:lstStyle/>
          <a:p>
            <a:r>
              <a:rPr lang="en-US" dirty="0"/>
              <a:t>Picture credit: </a:t>
            </a:r>
            <a:r>
              <a:rPr lang="en-US" dirty="0">
                <a:hlinkClick r:id="rId4"/>
              </a:rPr>
              <a:t>https://www.cs.toronto.edu/~vmnih/docs/dqn.pdf</a:t>
            </a:r>
            <a:endParaRPr lang="en-US" dirty="0"/>
          </a:p>
        </p:txBody>
      </p:sp>
    </p:spTree>
    <p:extLst>
      <p:ext uri="{BB962C8B-B14F-4D97-AF65-F5344CB8AC3E}">
        <p14:creationId xmlns:p14="http://schemas.microsoft.com/office/powerpoint/2010/main" val="1992902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2" descr="https://cdn-images-1.medium.com/max/1000/1*4antxYinbORGPNUElrzOUA.png">
            <a:extLst>
              <a:ext uri="{FF2B5EF4-FFF2-40B4-BE49-F238E27FC236}">
                <a16:creationId xmlns:a16="http://schemas.microsoft.com/office/drawing/2014/main" id="{260349BF-9C85-4314-9AE7-43645CD30B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6953" y="1579691"/>
            <a:ext cx="7922807" cy="46348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DA9F31-D25E-4C15-A56E-5168176BD567}"/>
              </a:ext>
            </a:extLst>
          </p:cNvPr>
          <p:cNvSpPr txBox="1"/>
          <p:nvPr/>
        </p:nvSpPr>
        <p:spPr>
          <a:xfrm>
            <a:off x="957943" y="6214533"/>
            <a:ext cx="6749143" cy="369332"/>
          </a:xfrm>
          <a:prstGeom prst="rect">
            <a:avLst/>
          </a:prstGeom>
          <a:noFill/>
        </p:spPr>
        <p:txBody>
          <a:bodyPr wrap="square" rtlCol="0">
            <a:spAutoFit/>
          </a:bodyPr>
          <a:lstStyle/>
          <a:p>
            <a:r>
              <a:rPr lang="en-US" dirty="0"/>
              <a:t>Picture credit: </a:t>
            </a:r>
            <a:r>
              <a:rPr lang="en-US" dirty="0">
                <a:hlinkClick r:id="rId3"/>
              </a:rPr>
              <a:t>https://www.nature.com/articles/nature14236</a:t>
            </a:r>
            <a:endParaRPr lang="en-US" dirty="0"/>
          </a:p>
        </p:txBody>
      </p:sp>
      <p:sp>
        <p:nvSpPr>
          <p:cNvPr id="4" name="Title 1">
            <a:extLst>
              <a:ext uri="{FF2B5EF4-FFF2-40B4-BE49-F238E27FC236}">
                <a16:creationId xmlns:a16="http://schemas.microsoft.com/office/drawing/2014/main" id="{BBA3BF09-DD20-4A9A-84C1-DB1E16A6117B}"/>
              </a:ext>
            </a:extLst>
          </p:cNvPr>
          <p:cNvSpPr>
            <a:spLocks noGrp="1"/>
          </p:cNvSpPr>
          <p:nvPr>
            <p:ph type="title"/>
          </p:nvPr>
        </p:nvSpPr>
        <p:spPr>
          <a:xfrm>
            <a:off x="838200" y="365125"/>
            <a:ext cx="10515600" cy="1325563"/>
          </a:xfrm>
        </p:spPr>
        <p:txBody>
          <a:bodyPr/>
          <a:lstStyle/>
          <a:p>
            <a:r>
              <a:rPr lang="en-US" dirty="0"/>
              <a:t>DQN Bird’s Eye View</a:t>
            </a:r>
          </a:p>
        </p:txBody>
      </p:sp>
    </p:spTree>
    <p:extLst>
      <p:ext uri="{BB962C8B-B14F-4D97-AF65-F5344CB8AC3E}">
        <p14:creationId xmlns:p14="http://schemas.microsoft.com/office/powerpoint/2010/main" val="787186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3764-8397-4F80-82D1-3A28F2979CCA}"/>
              </a:ext>
            </a:extLst>
          </p:cNvPr>
          <p:cNvSpPr>
            <a:spLocks noGrp="1"/>
          </p:cNvSpPr>
          <p:nvPr>
            <p:ph type="title"/>
          </p:nvPr>
        </p:nvSpPr>
        <p:spPr>
          <a:xfrm>
            <a:off x="838200" y="365125"/>
            <a:ext cx="7774680" cy="1325563"/>
          </a:xfrm>
        </p:spPr>
        <p:txBody>
          <a:bodyPr/>
          <a:lstStyle/>
          <a:p>
            <a:r>
              <a:rPr lang="en-US" dirty="0"/>
              <a:t>Network Architecture</a:t>
            </a:r>
          </a:p>
        </p:txBody>
      </p:sp>
      <p:sp>
        <p:nvSpPr>
          <p:cNvPr id="5" name="Rectangle 4">
            <a:extLst>
              <a:ext uri="{FF2B5EF4-FFF2-40B4-BE49-F238E27FC236}">
                <a16:creationId xmlns:a16="http://schemas.microsoft.com/office/drawing/2014/main" id="{D65CD8C7-FED8-49FA-A4BA-EE35F431449B}"/>
              </a:ext>
            </a:extLst>
          </p:cNvPr>
          <p:cNvSpPr/>
          <p:nvPr/>
        </p:nvSpPr>
        <p:spPr>
          <a:xfrm>
            <a:off x="3970045" y="1965479"/>
            <a:ext cx="2988468" cy="58340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 Image</a:t>
            </a:r>
          </a:p>
          <a:p>
            <a:pPr algn="ctr"/>
            <a:r>
              <a:rPr lang="en-US" dirty="0"/>
              <a:t>210x160x3</a:t>
            </a:r>
          </a:p>
        </p:txBody>
      </p:sp>
      <p:sp>
        <p:nvSpPr>
          <p:cNvPr id="6" name="Rectangle 5">
            <a:extLst>
              <a:ext uri="{FF2B5EF4-FFF2-40B4-BE49-F238E27FC236}">
                <a16:creationId xmlns:a16="http://schemas.microsoft.com/office/drawing/2014/main" id="{1C24392C-D332-4924-98D6-1AC02C2EE8A5}"/>
              </a:ext>
            </a:extLst>
          </p:cNvPr>
          <p:cNvSpPr/>
          <p:nvPr/>
        </p:nvSpPr>
        <p:spPr>
          <a:xfrm>
            <a:off x="3970045" y="2996000"/>
            <a:ext cx="2988468" cy="69588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Gray-scale and </a:t>
            </a:r>
            <a:r>
              <a:rPr lang="en-US" dirty="0" err="1"/>
              <a:t>downsample</a:t>
            </a:r>
            <a:r>
              <a:rPr lang="en-US" dirty="0"/>
              <a:t> </a:t>
            </a:r>
          </a:p>
          <a:p>
            <a:pPr algn="ctr"/>
            <a:r>
              <a:rPr lang="en-US" dirty="0"/>
              <a:t>110x84x1</a:t>
            </a:r>
          </a:p>
        </p:txBody>
      </p:sp>
      <p:sp>
        <p:nvSpPr>
          <p:cNvPr id="7" name="Rectangle 6">
            <a:extLst>
              <a:ext uri="{FF2B5EF4-FFF2-40B4-BE49-F238E27FC236}">
                <a16:creationId xmlns:a16="http://schemas.microsoft.com/office/drawing/2014/main" id="{AF733686-D1D4-448C-A227-112D2990F11B}"/>
              </a:ext>
            </a:extLst>
          </p:cNvPr>
          <p:cNvSpPr/>
          <p:nvPr/>
        </p:nvSpPr>
        <p:spPr>
          <a:xfrm>
            <a:off x="3970045" y="4050333"/>
            <a:ext cx="2988468" cy="58340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Crop</a:t>
            </a:r>
          </a:p>
          <a:p>
            <a:pPr algn="ctr"/>
            <a:r>
              <a:rPr lang="en-US" dirty="0"/>
              <a:t>84x84x1</a:t>
            </a:r>
          </a:p>
        </p:txBody>
      </p:sp>
      <p:sp>
        <p:nvSpPr>
          <p:cNvPr id="8" name="Rectangle 7">
            <a:extLst>
              <a:ext uri="{FF2B5EF4-FFF2-40B4-BE49-F238E27FC236}">
                <a16:creationId xmlns:a16="http://schemas.microsoft.com/office/drawing/2014/main" id="{8635DB60-41E6-44C8-9148-BBE9DD6657F4}"/>
              </a:ext>
            </a:extLst>
          </p:cNvPr>
          <p:cNvSpPr/>
          <p:nvPr/>
        </p:nvSpPr>
        <p:spPr>
          <a:xfrm>
            <a:off x="3970045" y="5004095"/>
            <a:ext cx="2988468" cy="77264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 </a:t>
            </a:r>
            <a:r>
              <a:rPr lang="en-US" dirty="0">
                <a:solidFill>
                  <a:srgbClr val="0070C0"/>
                </a:solidFill>
              </a:rPr>
              <a:t>4</a:t>
            </a:r>
            <a:r>
              <a:rPr lang="en-US" dirty="0"/>
              <a:t> most recent frames</a:t>
            </a:r>
          </a:p>
          <a:p>
            <a:pPr algn="ctr"/>
            <a:r>
              <a:rPr lang="en-US" dirty="0"/>
              <a:t>84x84x4</a:t>
            </a:r>
          </a:p>
        </p:txBody>
      </p:sp>
      <p:cxnSp>
        <p:nvCxnSpPr>
          <p:cNvPr id="10" name="Straight Arrow Connector 9">
            <a:extLst>
              <a:ext uri="{FF2B5EF4-FFF2-40B4-BE49-F238E27FC236}">
                <a16:creationId xmlns:a16="http://schemas.microsoft.com/office/drawing/2014/main" id="{90305DDD-0110-405E-B62F-34CB649403D4}"/>
              </a:ext>
            </a:extLst>
          </p:cNvPr>
          <p:cNvCxnSpPr>
            <a:stCxn id="5" idx="2"/>
            <a:endCxn id="6" idx="0"/>
          </p:cNvCxnSpPr>
          <p:nvPr/>
        </p:nvCxnSpPr>
        <p:spPr>
          <a:xfrm>
            <a:off x="5464279" y="2548885"/>
            <a:ext cx="0" cy="447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363C8B4-B694-4D37-8E2A-1E3B33949419}"/>
              </a:ext>
            </a:extLst>
          </p:cNvPr>
          <p:cNvCxnSpPr>
            <a:stCxn id="6" idx="2"/>
            <a:endCxn id="7" idx="0"/>
          </p:cNvCxnSpPr>
          <p:nvPr/>
        </p:nvCxnSpPr>
        <p:spPr>
          <a:xfrm>
            <a:off x="5464279" y="3691886"/>
            <a:ext cx="0" cy="358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3106EB-BC38-41A8-A196-7DB88B0D4F2D}"/>
              </a:ext>
            </a:extLst>
          </p:cNvPr>
          <p:cNvCxnSpPr>
            <a:stCxn id="7" idx="2"/>
            <a:endCxn id="8" idx="0"/>
          </p:cNvCxnSpPr>
          <p:nvPr/>
        </p:nvCxnSpPr>
        <p:spPr>
          <a:xfrm>
            <a:off x="5464279" y="4633739"/>
            <a:ext cx="0" cy="370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be 14">
            <a:extLst>
              <a:ext uri="{FF2B5EF4-FFF2-40B4-BE49-F238E27FC236}">
                <a16:creationId xmlns:a16="http://schemas.microsoft.com/office/drawing/2014/main" id="{6CB4F99A-2F8C-4B9E-9106-FC9ACFB34DA9}"/>
              </a:ext>
            </a:extLst>
          </p:cNvPr>
          <p:cNvSpPr/>
          <p:nvPr/>
        </p:nvSpPr>
        <p:spPr>
          <a:xfrm>
            <a:off x="8612880" y="5608643"/>
            <a:ext cx="2203261" cy="766087"/>
          </a:xfrm>
          <a:prstGeom prst="cube">
            <a:avLst>
              <a:gd name="adj" fmla="val 827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DB6192EE-852C-4DD8-A1F4-64854399E42F}"/>
              </a:ext>
            </a:extLst>
          </p:cNvPr>
          <p:cNvSpPr/>
          <p:nvPr/>
        </p:nvSpPr>
        <p:spPr>
          <a:xfrm>
            <a:off x="9428794" y="4425687"/>
            <a:ext cx="1119468" cy="76608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23B1F505-76B5-488D-B3A9-BDFC9CCB2D4A}"/>
              </a:ext>
            </a:extLst>
          </p:cNvPr>
          <p:cNvSpPr/>
          <p:nvPr/>
        </p:nvSpPr>
        <p:spPr>
          <a:xfrm>
            <a:off x="9714510" y="3177211"/>
            <a:ext cx="595776" cy="10293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7627C28E-5234-423F-9CFA-2584837850BA}"/>
              </a:ext>
            </a:extLst>
          </p:cNvPr>
          <p:cNvSpPr/>
          <p:nvPr/>
        </p:nvSpPr>
        <p:spPr>
          <a:xfrm>
            <a:off x="9923662" y="2125739"/>
            <a:ext cx="308470" cy="83234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E793A0F4-C753-4353-8A34-44C696DB57B2}"/>
              </a:ext>
            </a:extLst>
          </p:cNvPr>
          <p:cNvSpPr/>
          <p:nvPr/>
        </p:nvSpPr>
        <p:spPr>
          <a:xfrm>
            <a:off x="9974015" y="1549274"/>
            <a:ext cx="535284" cy="375048"/>
          </a:xfrm>
          <a:prstGeom prst="cube">
            <a:avLst>
              <a:gd name="adj" fmla="val 827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F78D5D37-DB06-4C00-B0D5-72F21AE7BD71}"/>
              </a:ext>
            </a:extLst>
          </p:cNvPr>
          <p:cNvSpPr/>
          <p:nvPr/>
        </p:nvSpPr>
        <p:spPr>
          <a:xfrm>
            <a:off x="10370715" y="1032853"/>
            <a:ext cx="362080" cy="406068"/>
          </a:xfrm>
          <a:prstGeom prst="cube">
            <a:avLst>
              <a:gd name="adj" fmla="val 827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DCBDDE4-4380-4CE3-89E3-B2317260682C}"/>
              </a:ext>
            </a:extLst>
          </p:cNvPr>
          <p:cNvSpPr txBox="1"/>
          <p:nvPr/>
        </p:nvSpPr>
        <p:spPr>
          <a:xfrm>
            <a:off x="246250" y="5315075"/>
            <a:ext cx="2203261" cy="1200329"/>
          </a:xfrm>
          <a:prstGeom prst="rect">
            <a:avLst/>
          </a:prstGeom>
          <a:noFill/>
        </p:spPr>
        <p:txBody>
          <a:bodyPr wrap="square" rtlCol="0">
            <a:spAutoFit/>
          </a:bodyPr>
          <a:lstStyle/>
          <a:p>
            <a:r>
              <a:rPr lang="en-US" dirty="0">
                <a:solidFill>
                  <a:schemeClr val="accent1"/>
                </a:solidFill>
              </a:rPr>
              <a:t>Adding Context </a:t>
            </a:r>
          </a:p>
          <a:p>
            <a:r>
              <a:rPr lang="en-US" dirty="0"/>
              <a:t>Gives position, velocity, acceleration of ball for instance</a:t>
            </a:r>
          </a:p>
        </p:txBody>
      </p:sp>
      <p:cxnSp>
        <p:nvCxnSpPr>
          <p:cNvPr id="25" name="Connector: Elbow 24">
            <a:extLst>
              <a:ext uri="{FF2B5EF4-FFF2-40B4-BE49-F238E27FC236}">
                <a16:creationId xmlns:a16="http://schemas.microsoft.com/office/drawing/2014/main" id="{999D6259-8FB9-4E29-90A0-F5B9712CA96C}"/>
              </a:ext>
            </a:extLst>
          </p:cNvPr>
          <p:cNvCxnSpPr>
            <a:stCxn id="8" idx="2"/>
          </p:cNvCxnSpPr>
          <p:nvPr/>
        </p:nvCxnSpPr>
        <p:spPr>
          <a:xfrm rot="16200000" flipH="1">
            <a:off x="6680292" y="4560727"/>
            <a:ext cx="597990" cy="30300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B13102F-7C7E-438C-8A20-2356D2B82598}"/>
              </a:ext>
            </a:extLst>
          </p:cNvPr>
          <p:cNvSpPr txBox="1"/>
          <p:nvPr/>
        </p:nvSpPr>
        <p:spPr>
          <a:xfrm>
            <a:off x="10912643" y="1027906"/>
            <a:ext cx="1110916" cy="369332"/>
          </a:xfrm>
          <a:prstGeom prst="rect">
            <a:avLst/>
          </a:prstGeom>
          <a:noFill/>
        </p:spPr>
        <p:txBody>
          <a:bodyPr wrap="square" rtlCol="0">
            <a:spAutoFit/>
          </a:bodyPr>
          <a:lstStyle/>
          <a:p>
            <a:r>
              <a:rPr lang="en-US" dirty="0"/>
              <a:t>Linear</a:t>
            </a:r>
          </a:p>
        </p:txBody>
      </p:sp>
      <p:sp>
        <p:nvSpPr>
          <p:cNvPr id="27" name="TextBox 26">
            <a:extLst>
              <a:ext uri="{FF2B5EF4-FFF2-40B4-BE49-F238E27FC236}">
                <a16:creationId xmlns:a16="http://schemas.microsoft.com/office/drawing/2014/main" id="{FF5E5C67-026C-4807-AE46-E5D42FDBDB52}"/>
              </a:ext>
            </a:extLst>
          </p:cNvPr>
          <p:cNvSpPr txBox="1"/>
          <p:nvPr/>
        </p:nvSpPr>
        <p:spPr>
          <a:xfrm>
            <a:off x="10912643" y="1620229"/>
            <a:ext cx="1110916" cy="369332"/>
          </a:xfrm>
          <a:prstGeom prst="rect">
            <a:avLst/>
          </a:prstGeom>
          <a:noFill/>
        </p:spPr>
        <p:txBody>
          <a:bodyPr wrap="square" rtlCol="0">
            <a:spAutoFit/>
          </a:bodyPr>
          <a:lstStyle/>
          <a:p>
            <a:r>
              <a:rPr lang="en-US" dirty="0" err="1"/>
              <a:t>ReLU</a:t>
            </a:r>
            <a:endParaRPr lang="en-US" dirty="0"/>
          </a:p>
        </p:txBody>
      </p:sp>
      <p:sp>
        <p:nvSpPr>
          <p:cNvPr id="28" name="TextBox 27">
            <a:extLst>
              <a:ext uri="{FF2B5EF4-FFF2-40B4-BE49-F238E27FC236}">
                <a16:creationId xmlns:a16="http://schemas.microsoft.com/office/drawing/2014/main" id="{52176381-439E-4CE4-9949-C3070D28A4B5}"/>
              </a:ext>
            </a:extLst>
          </p:cNvPr>
          <p:cNvSpPr txBox="1"/>
          <p:nvPr/>
        </p:nvSpPr>
        <p:spPr>
          <a:xfrm>
            <a:off x="10912643" y="2415300"/>
            <a:ext cx="1110916" cy="369332"/>
          </a:xfrm>
          <a:prstGeom prst="rect">
            <a:avLst/>
          </a:prstGeom>
          <a:noFill/>
        </p:spPr>
        <p:txBody>
          <a:bodyPr wrap="square" rtlCol="0">
            <a:spAutoFit/>
          </a:bodyPr>
          <a:lstStyle/>
          <a:p>
            <a:r>
              <a:rPr lang="en-US" dirty="0" err="1"/>
              <a:t>ReLU</a:t>
            </a:r>
            <a:endParaRPr lang="en-US" dirty="0"/>
          </a:p>
        </p:txBody>
      </p:sp>
      <p:sp>
        <p:nvSpPr>
          <p:cNvPr id="29" name="TextBox 28">
            <a:extLst>
              <a:ext uri="{FF2B5EF4-FFF2-40B4-BE49-F238E27FC236}">
                <a16:creationId xmlns:a16="http://schemas.microsoft.com/office/drawing/2014/main" id="{03FCC1B9-4C90-456F-9335-5F3685C1AB85}"/>
              </a:ext>
            </a:extLst>
          </p:cNvPr>
          <p:cNvSpPr txBox="1"/>
          <p:nvPr/>
        </p:nvSpPr>
        <p:spPr>
          <a:xfrm>
            <a:off x="10912643" y="3380817"/>
            <a:ext cx="1110916" cy="369332"/>
          </a:xfrm>
          <a:prstGeom prst="rect">
            <a:avLst/>
          </a:prstGeom>
          <a:noFill/>
        </p:spPr>
        <p:txBody>
          <a:bodyPr wrap="square" rtlCol="0">
            <a:spAutoFit/>
          </a:bodyPr>
          <a:lstStyle/>
          <a:p>
            <a:r>
              <a:rPr lang="en-US" dirty="0" err="1"/>
              <a:t>ReLU</a:t>
            </a:r>
            <a:endParaRPr lang="en-US" dirty="0"/>
          </a:p>
        </p:txBody>
      </p:sp>
      <p:sp>
        <p:nvSpPr>
          <p:cNvPr id="30" name="TextBox 29">
            <a:extLst>
              <a:ext uri="{FF2B5EF4-FFF2-40B4-BE49-F238E27FC236}">
                <a16:creationId xmlns:a16="http://schemas.microsoft.com/office/drawing/2014/main" id="{15C2BDC6-22B7-4451-BDF0-AEFD20189F13}"/>
              </a:ext>
            </a:extLst>
          </p:cNvPr>
          <p:cNvSpPr txBox="1"/>
          <p:nvPr/>
        </p:nvSpPr>
        <p:spPr>
          <a:xfrm>
            <a:off x="8797153" y="899551"/>
            <a:ext cx="1110916" cy="383973"/>
          </a:xfrm>
          <a:prstGeom prst="rect">
            <a:avLst/>
          </a:prstGeom>
          <a:noFill/>
        </p:spPr>
        <p:txBody>
          <a:bodyPr wrap="square" rtlCol="0">
            <a:spAutoFit/>
          </a:bodyPr>
          <a:lstStyle/>
          <a:p>
            <a:r>
              <a:rPr lang="en-US" dirty="0"/>
              <a:t>Q-values</a:t>
            </a:r>
          </a:p>
        </p:txBody>
      </p:sp>
      <p:sp>
        <p:nvSpPr>
          <p:cNvPr id="32" name="TextBox 31">
            <a:extLst>
              <a:ext uri="{FF2B5EF4-FFF2-40B4-BE49-F238E27FC236}">
                <a16:creationId xmlns:a16="http://schemas.microsoft.com/office/drawing/2014/main" id="{0611993B-0E5B-4EF8-9BCD-7B4816EEDA18}"/>
              </a:ext>
            </a:extLst>
          </p:cNvPr>
          <p:cNvSpPr txBox="1"/>
          <p:nvPr/>
        </p:nvSpPr>
        <p:spPr>
          <a:xfrm>
            <a:off x="10099206" y="960816"/>
            <a:ext cx="622299" cy="369332"/>
          </a:xfrm>
          <a:prstGeom prst="rect">
            <a:avLst/>
          </a:prstGeom>
          <a:noFill/>
        </p:spPr>
        <p:txBody>
          <a:bodyPr wrap="square" rtlCol="0">
            <a:spAutoFit/>
          </a:bodyPr>
          <a:lstStyle/>
          <a:p>
            <a:r>
              <a:rPr lang="en-US" dirty="0"/>
              <a:t>18</a:t>
            </a:r>
          </a:p>
        </p:txBody>
      </p:sp>
      <p:sp>
        <p:nvSpPr>
          <p:cNvPr id="33" name="TextBox 32">
            <a:extLst>
              <a:ext uri="{FF2B5EF4-FFF2-40B4-BE49-F238E27FC236}">
                <a16:creationId xmlns:a16="http://schemas.microsoft.com/office/drawing/2014/main" id="{03319B0B-B75D-42A0-98A7-AB669ABE74B0}"/>
              </a:ext>
            </a:extLst>
          </p:cNvPr>
          <p:cNvSpPr txBox="1"/>
          <p:nvPr/>
        </p:nvSpPr>
        <p:spPr>
          <a:xfrm>
            <a:off x="8813686" y="1508841"/>
            <a:ext cx="964847" cy="369332"/>
          </a:xfrm>
          <a:prstGeom prst="rect">
            <a:avLst/>
          </a:prstGeom>
          <a:noFill/>
        </p:spPr>
        <p:txBody>
          <a:bodyPr wrap="square" rtlCol="0">
            <a:spAutoFit/>
          </a:bodyPr>
          <a:lstStyle/>
          <a:p>
            <a:r>
              <a:rPr lang="en-US" dirty="0"/>
              <a:t>Dense</a:t>
            </a:r>
          </a:p>
        </p:txBody>
      </p:sp>
      <p:sp>
        <p:nvSpPr>
          <p:cNvPr id="34" name="TextBox 33">
            <a:extLst>
              <a:ext uri="{FF2B5EF4-FFF2-40B4-BE49-F238E27FC236}">
                <a16:creationId xmlns:a16="http://schemas.microsoft.com/office/drawing/2014/main" id="{A90D7765-31E2-4273-B760-0EF2842D12F8}"/>
              </a:ext>
            </a:extLst>
          </p:cNvPr>
          <p:cNvSpPr txBox="1"/>
          <p:nvPr/>
        </p:nvSpPr>
        <p:spPr>
          <a:xfrm>
            <a:off x="8811022" y="2357246"/>
            <a:ext cx="964847" cy="369332"/>
          </a:xfrm>
          <a:prstGeom prst="rect">
            <a:avLst/>
          </a:prstGeom>
          <a:noFill/>
        </p:spPr>
        <p:txBody>
          <a:bodyPr wrap="square" rtlCol="0">
            <a:spAutoFit/>
          </a:bodyPr>
          <a:lstStyle/>
          <a:p>
            <a:r>
              <a:rPr lang="en-US" dirty="0"/>
              <a:t>Conv</a:t>
            </a:r>
          </a:p>
        </p:txBody>
      </p:sp>
      <p:sp>
        <p:nvSpPr>
          <p:cNvPr id="35" name="TextBox 34">
            <a:extLst>
              <a:ext uri="{FF2B5EF4-FFF2-40B4-BE49-F238E27FC236}">
                <a16:creationId xmlns:a16="http://schemas.microsoft.com/office/drawing/2014/main" id="{32B8AFF0-C61D-4A08-94EF-2F0E322C7FD3}"/>
              </a:ext>
            </a:extLst>
          </p:cNvPr>
          <p:cNvSpPr txBox="1"/>
          <p:nvPr/>
        </p:nvSpPr>
        <p:spPr>
          <a:xfrm>
            <a:off x="8749663" y="4564104"/>
            <a:ext cx="964847" cy="369332"/>
          </a:xfrm>
          <a:prstGeom prst="rect">
            <a:avLst/>
          </a:prstGeom>
          <a:noFill/>
        </p:spPr>
        <p:txBody>
          <a:bodyPr wrap="square" rtlCol="0">
            <a:spAutoFit/>
          </a:bodyPr>
          <a:lstStyle/>
          <a:p>
            <a:r>
              <a:rPr lang="en-US" dirty="0"/>
              <a:t>Conv</a:t>
            </a:r>
          </a:p>
        </p:txBody>
      </p:sp>
      <p:sp>
        <p:nvSpPr>
          <p:cNvPr id="36" name="TextBox 35">
            <a:extLst>
              <a:ext uri="{FF2B5EF4-FFF2-40B4-BE49-F238E27FC236}">
                <a16:creationId xmlns:a16="http://schemas.microsoft.com/office/drawing/2014/main" id="{E083CD9D-6689-48CA-B371-8850C2E3FE97}"/>
              </a:ext>
            </a:extLst>
          </p:cNvPr>
          <p:cNvSpPr txBox="1"/>
          <p:nvPr/>
        </p:nvSpPr>
        <p:spPr>
          <a:xfrm>
            <a:off x="8811023" y="3423337"/>
            <a:ext cx="964847" cy="369332"/>
          </a:xfrm>
          <a:prstGeom prst="rect">
            <a:avLst/>
          </a:prstGeom>
          <a:noFill/>
        </p:spPr>
        <p:txBody>
          <a:bodyPr wrap="square" rtlCol="0">
            <a:spAutoFit/>
          </a:bodyPr>
          <a:lstStyle/>
          <a:p>
            <a:r>
              <a:rPr lang="en-US" dirty="0"/>
              <a:t>Conv</a:t>
            </a:r>
          </a:p>
        </p:txBody>
      </p:sp>
      <p:sp>
        <p:nvSpPr>
          <p:cNvPr id="37" name="TextBox 36">
            <a:extLst>
              <a:ext uri="{FF2B5EF4-FFF2-40B4-BE49-F238E27FC236}">
                <a16:creationId xmlns:a16="http://schemas.microsoft.com/office/drawing/2014/main" id="{B82A2B6A-4D96-4568-986D-4F3A36890829}"/>
              </a:ext>
            </a:extLst>
          </p:cNvPr>
          <p:cNvSpPr txBox="1"/>
          <p:nvPr/>
        </p:nvSpPr>
        <p:spPr>
          <a:xfrm>
            <a:off x="8366109" y="5663041"/>
            <a:ext cx="673768" cy="369332"/>
          </a:xfrm>
          <a:prstGeom prst="rect">
            <a:avLst/>
          </a:prstGeom>
          <a:noFill/>
        </p:spPr>
        <p:txBody>
          <a:bodyPr wrap="square" rtlCol="0">
            <a:spAutoFit/>
          </a:bodyPr>
          <a:lstStyle/>
          <a:p>
            <a:r>
              <a:rPr lang="en-US" dirty="0"/>
              <a:t>84</a:t>
            </a:r>
          </a:p>
        </p:txBody>
      </p:sp>
      <p:sp>
        <p:nvSpPr>
          <p:cNvPr id="38" name="TextBox 37">
            <a:extLst>
              <a:ext uri="{FF2B5EF4-FFF2-40B4-BE49-F238E27FC236}">
                <a16:creationId xmlns:a16="http://schemas.microsoft.com/office/drawing/2014/main" id="{E02B475E-CEB5-4485-ABDA-4E0A39F45054}"/>
              </a:ext>
            </a:extLst>
          </p:cNvPr>
          <p:cNvSpPr txBox="1"/>
          <p:nvPr/>
        </p:nvSpPr>
        <p:spPr>
          <a:xfrm>
            <a:off x="177744" y="2520017"/>
            <a:ext cx="2931988" cy="2031325"/>
          </a:xfrm>
          <a:prstGeom prst="rect">
            <a:avLst/>
          </a:prstGeom>
          <a:noFill/>
        </p:spPr>
        <p:txBody>
          <a:bodyPr wrap="square" rtlCol="0">
            <a:spAutoFit/>
          </a:bodyPr>
          <a:lstStyle/>
          <a:p>
            <a:r>
              <a:rPr lang="en-US" dirty="0">
                <a:solidFill>
                  <a:schemeClr val="accent1"/>
                </a:solidFill>
              </a:rPr>
              <a:t>Pooling </a:t>
            </a:r>
            <a:r>
              <a:rPr lang="en-US" dirty="0"/>
              <a:t>helps in adding translation invariance: good for classification , but in games translation invariance could be bad because you need exact ball position in a game for example</a:t>
            </a:r>
          </a:p>
        </p:txBody>
      </p:sp>
      <p:sp>
        <p:nvSpPr>
          <p:cNvPr id="39" name="TextBox 38">
            <a:extLst>
              <a:ext uri="{FF2B5EF4-FFF2-40B4-BE49-F238E27FC236}">
                <a16:creationId xmlns:a16="http://schemas.microsoft.com/office/drawing/2014/main" id="{0AB9D487-AC68-49BF-A840-943E988D2696}"/>
              </a:ext>
            </a:extLst>
          </p:cNvPr>
          <p:cNvSpPr txBox="1"/>
          <p:nvPr/>
        </p:nvSpPr>
        <p:spPr>
          <a:xfrm>
            <a:off x="7670871" y="3931563"/>
            <a:ext cx="1591895" cy="369332"/>
          </a:xfrm>
          <a:prstGeom prst="rect">
            <a:avLst/>
          </a:prstGeom>
          <a:noFill/>
        </p:spPr>
        <p:txBody>
          <a:bodyPr wrap="square" rtlCol="0">
            <a:spAutoFit/>
          </a:bodyPr>
          <a:lstStyle/>
          <a:p>
            <a:r>
              <a:rPr lang="en-US" dirty="0">
                <a:solidFill>
                  <a:schemeClr val="accent1"/>
                </a:solidFill>
              </a:rPr>
              <a:t>No pooling</a:t>
            </a:r>
          </a:p>
        </p:txBody>
      </p:sp>
    </p:spTree>
    <p:extLst>
      <p:ext uri="{BB962C8B-B14F-4D97-AF65-F5344CB8AC3E}">
        <p14:creationId xmlns:p14="http://schemas.microsoft.com/office/powerpoint/2010/main" val="8035547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3AC27-958E-4AE8-A2CC-1D36B86D0590}"/>
              </a:ext>
            </a:extLst>
          </p:cNvPr>
          <p:cNvSpPr>
            <a:spLocks noGrp="1"/>
          </p:cNvSpPr>
          <p:nvPr>
            <p:ph type="title"/>
          </p:nvPr>
        </p:nvSpPr>
        <p:spPr/>
        <p:txBody>
          <a:bodyPr/>
          <a:lstStyle/>
          <a:p>
            <a:r>
              <a:rPr lang="en-US" dirty="0"/>
              <a:t>Sample Results</a:t>
            </a:r>
          </a:p>
        </p:txBody>
      </p:sp>
      <p:sp>
        <p:nvSpPr>
          <p:cNvPr id="3" name="Content Placeholder 2">
            <a:extLst>
              <a:ext uri="{FF2B5EF4-FFF2-40B4-BE49-F238E27FC236}">
                <a16:creationId xmlns:a16="http://schemas.microsoft.com/office/drawing/2014/main" id="{5A38F415-070F-48FC-B4A6-D85388385B75}"/>
              </a:ext>
            </a:extLst>
          </p:cNvPr>
          <p:cNvSpPr>
            <a:spLocks noGrp="1"/>
          </p:cNvSpPr>
          <p:nvPr>
            <p:ph idx="1"/>
          </p:nvPr>
        </p:nvSpPr>
        <p:spPr>
          <a:xfrm>
            <a:off x="838200" y="1825625"/>
            <a:ext cx="10515600" cy="1203325"/>
          </a:xfrm>
        </p:spPr>
        <p:txBody>
          <a:bodyPr>
            <a:normAutofit/>
          </a:bodyPr>
          <a:lstStyle/>
          <a:p>
            <a:r>
              <a:rPr lang="en-US" sz="2000" dirty="0"/>
              <a:t>Original paper of DeepMind, 2015</a:t>
            </a:r>
          </a:p>
          <a:p>
            <a:r>
              <a:rPr lang="en-US" sz="2000" dirty="0"/>
              <a:t>Usually trained with more than </a:t>
            </a:r>
            <a:r>
              <a:rPr lang="en-US" sz="2000" b="1" dirty="0"/>
              <a:t>5M </a:t>
            </a:r>
            <a:r>
              <a:rPr lang="en-US" sz="2000" dirty="0"/>
              <a:t>steps</a:t>
            </a:r>
          </a:p>
          <a:p>
            <a:r>
              <a:rPr lang="en-US" sz="2000" dirty="0"/>
              <a:t>It usually takes about </a:t>
            </a:r>
            <a:r>
              <a:rPr lang="en-US" sz="2000" b="1" dirty="0"/>
              <a:t>~40h</a:t>
            </a:r>
            <a:r>
              <a:rPr lang="en-US" sz="2000" dirty="0"/>
              <a:t> on Tesla K80 GPU or </a:t>
            </a:r>
            <a:r>
              <a:rPr lang="en-US" sz="2000" b="1" dirty="0"/>
              <a:t>~90h</a:t>
            </a:r>
            <a:r>
              <a:rPr lang="en-US" sz="2000" dirty="0"/>
              <a:t> on 2.9 GHz Intel i7 Quad-Core CPU</a:t>
            </a:r>
          </a:p>
        </p:txBody>
      </p:sp>
      <p:sp>
        <p:nvSpPr>
          <p:cNvPr id="6" name="TextBox 5">
            <a:extLst>
              <a:ext uri="{FF2B5EF4-FFF2-40B4-BE49-F238E27FC236}">
                <a16:creationId xmlns:a16="http://schemas.microsoft.com/office/drawing/2014/main" id="{8834D950-7D23-450C-9E69-4709588E8B64}"/>
              </a:ext>
            </a:extLst>
          </p:cNvPr>
          <p:cNvSpPr txBox="1"/>
          <p:nvPr/>
        </p:nvSpPr>
        <p:spPr>
          <a:xfrm>
            <a:off x="838200" y="6153150"/>
            <a:ext cx="7315200" cy="369332"/>
          </a:xfrm>
          <a:prstGeom prst="rect">
            <a:avLst/>
          </a:prstGeom>
          <a:noFill/>
        </p:spPr>
        <p:txBody>
          <a:bodyPr wrap="square" rtlCol="0">
            <a:spAutoFit/>
          </a:bodyPr>
          <a:lstStyle/>
          <a:p>
            <a:r>
              <a:rPr lang="en-US" dirty="0"/>
              <a:t>Table from: </a:t>
            </a:r>
            <a:r>
              <a:rPr lang="en-US" dirty="0">
                <a:hlinkClick r:id="rId2"/>
              </a:rPr>
              <a:t>https://www.cs.toronto.edu/~vmnih/docs/dqn.pdf</a:t>
            </a:r>
            <a:endParaRPr lang="en-US" dirty="0"/>
          </a:p>
        </p:txBody>
      </p:sp>
      <p:pic>
        <p:nvPicPr>
          <p:cNvPr id="7" name="Picture 6">
            <a:extLst>
              <a:ext uri="{FF2B5EF4-FFF2-40B4-BE49-F238E27FC236}">
                <a16:creationId xmlns:a16="http://schemas.microsoft.com/office/drawing/2014/main" id="{0F31A06D-C723-4C08-AA39-9D460F484680}"/>
              </a:ext>
            </a:extLst>
          </p:cNvPr>
          <p:cNvPicPr>
            <a:picLocks noChangeAspect="1"/>
          </p:cNvPicPr>
          <p:nvPr/>
        </p:nvPicPr>
        <p:blipFill>
          <a:blip r:embed="rId3"/>
          <a:stretch>
            <a:fillRect/>
          </a:stretch>
        </p:blipFill>
        <p:spPr>
          <a:xfrm>
            <a:off x="1862024" y="3274141"/>
            <a:ext cx="8639401" cy="2462367"/>
          </a:xfrm>
          <a:prstGeom prst="rect">
            <a:avLst/>
          </a:prstGeom>
        </p:spPr>
      </p:pic>
    </p:spTree>
    <p:extLst>
      <p:ext uri="{BB962C8B-B14F-4D97-AF65-F5344CB8AC3E}">
        <p14:creationId xmlns:p14="http://schemas.microsoft.com/office/powerpoint/2010/main" val="36681385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A5AA-7F7C-49B9-818D-E562096BB502}"/>
              </a:ext>
            </a:extLst>
          </p:cNvPr>
          <p:cNvSpPr>
            <a:spLocks noGrp="1"/>
          </p:cNvSpPr>
          <p:nvPr>
            <p:ph type="title"/>
          </p:nvPr>
        </p:nvSpPr>
        <p:spPr/>
        <p:txBody>
          <a:bodyPr/>
          <a:lstStyle/>
          <a:p>
            <a:r>
              <a:rPr lang="en-US" dirty="0"/>
              <a:t>DQN instability issues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7A9A1-B389-4E4D-8ACA-1985815926C1}"/>
                  </a:ext>
                </a:extLst>
              </p:cNvPr>
              <p:cNvSpPr>
                <a:spLocks noGrp="1"/>
              </p:cNvSpPr>
              <p:nvPr>
                <p:ph idx="1"/>
              </p:nvPr>
            </p:nvSpPr>
            <p:spPr/>
            <p:txBody>
              <a:bodyPr/>
              <a:lstStyle/>
              <a:p>
                <a:r>
                  <a:rPr lang="en-US" dirty="0"/>
                  <a:t>Sequential correlated data</a:t>
                </a:r>
              </a:p>
              <a:p>
                <a:pPr lvl="1"/>
                <a:r>
                  <a:rPr lang="en-US" dirty="0"/>
                  <a:t>May hurt convergence and performance</a:t>
                </a:r>
              </a:p>
              <a:p>
                <a:r>
                  <a:rPr lang="en-US" dirty="0"/>
                  <a:t>Policy may diverge or oscillate</a:t>
                </a:r>
              </a:p>
              <a:p>
                <a:pPr lvl="1"/>
                <a:r>
                  <a:rPr lang="en-US" dirty="0"/>
                  <a:t>Target is not constant and is function of </a:t>
                </a:r>
                <a14:m>
                  <m:oMath xmlns:m="http://schemas.openxmlformats.org/officeDocument/2006/math">
                    <m:r>
                      <a:rPr lang="en-US" b="0" i="1" smtClean="0">
                        <a:latin typeface="Cambria Math" panose="02040503050406030204" pitchFamily="18" charset="0"/>
                      </a:rPr>
                      <m:t>𝑤</m:t>
                    </m:r>
                  </m:oMath>
                </a14:m>
                <a:r>
                  <a:rPr lang="en-US" dirty="0"/>
                  <a:t> </a:t>
                </a:r>
              </a:p>
              <a:p>
                <a:r>
                  <a:rPr lang="en-US" dirty="0"/>
                  <a:t>Over estimation problem</a:t>
                </a:r>
              </a:p>
              <a:p>
                <a:pPr lvl="1"/>
                <a14:m>
                  <m:oMath xmlns:m="http://schemas.openxmlformats.org/officeDocument/2006/math">
                    <m:r>
                      <a:rPr lang="en-US" i="1" dirty="0" smtClean="0">
                        <a:latin typeface="Cambria Math" panose="02040503050406030204" pitchFamily="18" charset="0"/>
                      </a:rPr>
                      <m:t>𝑄</m:t>
                    </m:r>
                  </m:oMath>
                </a14:m>
                <a:r>
                  <a:rPr lang="en-US" dirty="0"/>
                  <a:t>-learning tends to overestimate </a:t>
                </a:r>
                <a14:m>
                  <m:oMath xmlns:m="http://schemas.openxmlformats.org/officeDocument/2006/math">
                    <m:r>
                      <a:rPr lang="en-US" i="1" dirty="0" smtClean="0">
                        <a:latin typeface="Cambria Math" panose="02040503050406030204" pitchFamily="18" charset="0"/>
                      </a:rPr>
                      <m:t>𝑄</m:t>
                    </m:r>
                  </m:oMath>
                </a14:m>
                <a:r>
                  <a:rPr lang="en-US" dirty="0"/>
                  <a:t> because of successive use of max operation</a:t>
                </a:r>
              </a:p>
              <a:p>
                <a:r>
                  <a:rPr lang="en-US" dirty="0"/>
                  <a:t>Unstable gradients</a:t>
                </a:r>
              </a:p>
              <a:p>
                <a:pPr lvl="1"/>
                <a:r>
                  <a:rPr lang="en-US" dirty="0"/>
                  <a:t>Reward scale is unbounded</a:t>
                </a:r>
              </a:p>
              <a:p>
                <a:endParaRPr lang="en-US" dirty="0"/>
              </a:p>
            </p:txBody>
          </p:sp>
        </mc:Choice>
        <mc:Fallback>
          <p:sp>
            <p:nvSpPr>
              <p:cNvPr id="3" name="Content Placeholder 2">
                <a:extLst>
                  <a:ext uri="{FF2B5EF4-FFF2-40B4-BE49-F238E27FC236}">
                    <a16:creationId xmlns:a16="http://schemas.microsoft.com/office/drawing/2014/main" id="{AB47A9A1-B389-4E4D-8ACA-1985815926C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56140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A5AA-7F7C-49B9-818D-E562096BB502}"/>
              </a:ext>
            </a:extLst>
          </p:cNvPr>
          <p:cNvSpPr>
            <a:spLocks noGrp="1"/>
          </p:cNvSpPr>
          <p:nvPr>
            <p:ph type="title"/>
          </p:nvPr>
        </p:nvSpPr>
        <p:spPr/>
        <p:txBody>
          <a:bodyPr/>
          <a:lstStyle/>
          <a:p>
            <a:r>
              <a:rPr lang="en-US" dirty="0"/>
              <a:t>DQN instability issues: Solutions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7A9A1-B389-4E4D-8ACA-1985815926C1}"/>
                  </a:ext>
                </a:extLst>
              </p:cNvPr>
              <p:cNvSpPr>
                <a:spLocks noGrp="1"/>
              </p:cNvSpPr>
              <p:nvPr>
                <p:ph idx="1"/>
              </p:nvPr>
            </p:nvSpPr>
            <p:spPr/>
            <p:txBody>
              <a:bodyPr/>
              <a:lstStyle/>
              <a:p>
                <a:r>
                  <a:rPr lang="en-US" dirty="0"/>
                  <a:t>Sequential correlated data</a:t>
                </a:r>
              </a:p>
              <a:p>
                <a:pPr lvl="1"/>
                <a:r>
                  <a:rPr lang="en-US" dirty="0">
                    <a:solidFill>
                      <a:srgbClr val="0070C0"/>
                    </a:solidFill>
                  </a:rPr>
                  <a:t>Experience replay</a:t>
                </a:r>
              </a:p>
              <a:p>
                <a:r>
                  <a:rPr lang="en-US" dirty="0"/>
                  <a:t>Policy may diverge or oscillate</a:t>
                </a:r>
              </a:p>
              <a:p>
                <a:pPr lvl="1"/>
                <a:r>
                  <a:rPr lang="en-US" dirty="0">
                    <a:solidFill>
                      <a:srgbClr val="0070C0"/>
                    </a:solidFill>
                  </a:rPr>
                  <a:t>Target networks</a:t>
                </a:r>
              </a:p>
              <a:p>
                <a:r>
                  <a:rPr lang="en-US" dirty="0"/>
                  <a:t>Unstable gradients</a:t>
                </a:r>
              </a:p>
              <a:p>
                <a:pPr lvl="1"/>
                <a:r>
                  <a:rPr lang="en-US" dirty="0">
                    <a:solidFill>
                      <a:srgbClr val="0070C0"/>
                    </a:solidFill>
                  </a:rPr>
                  <a:t>Reward clipping</a:t>
                </a:r>
              </a:p>
              <a:p>
                <a:r>
                  <a:rPr lang="en-US" dirty="0"/>
                  <a:t>Over estimation problem</a:t>
                </a:r>
              </a:p>
              <a:p>
                <a:pPr lvl="1"/>
                <a:r>
                  <a:rPr lang="en-US" dirty="0">
                    <a:solidFill>
                      <a:srgbClr val="0070C0"/>
                    </a:solidFill>
                  </a:rPr>
                  <a:t>Separate max into two operations: double </a:t>
                </a:r>
                <a14:m>
                  <m:oMath xmlns:m="http://schemas.openxmlformats.org/officeDocument/2006/math">
                    <m:r>
                      <a:rPr lang="en-US" i="1" dirty="0" smtClean="0">
                        <a:solidFill>
                          <a:srgbClr val="0070C0"/>
                        </a:solidFill>
                        <a:latin typeface="Cambria Math" panose="02040503050406030204" pitchFamily="18" charset="0"/>
                      </a:rPr>
                      <m:t>𝑄</m:t>
                    </m:r>
                  </m:oMath>
                </a14:m>
                <a:r>
                  <a:rPr lang="en-US" dirty="0">
                    <a:solidFill>
                      <a:srgbClr val="0070C0"/>
                    </a:solidFill>
                  </a:rPr>
                  <a:t>-learning</a:t>
                </a:r>
              </a:p>
              <a:p>
                <a:endParaRPr lang="en-US" dirty="0"/>
              </a:p>
            </p:txBody>
          </p:sp>
        </mc:Choice>
        <mc:Fallback>
          <p:sp>
            <p:nvSpPr>
              <p:cNvPr id="3" name="Content Placeholder 2">
                <a:extLst>
                  <a:ext uri="{FF2B5EF4-FFF2-40B4-BE49-F238E27FC236}">
                    <a16:creationId xmlns:a16="http://schemas.microsoft.com/office/drawing/2014/main" id="{AB47A9A1-B389-4E4D-8ACA-1985815926C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428178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A5AA-7F7C-49B9-818D-E562096BB502}"/>
              </a:ext>
            </a:extLst>
          </p:cNvPr>
          <p:cNvSpPr>
            <a:spLocks noGrp="1"/>
          </p:cNvSpPr>
          <p:nvPr>
            <p:ph type="title"/>
          </p:nvPr>
        </p:nvSpPr>
        <p:spPr/>
        <p:txBody>
          <a:bodyPr/>
          <a:lstStyle/>
          <a:p>
            <a:r>
              <a:rPr lang="en-US" dirty="0"/>
              <a:t>DQN instability issues: Solutions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7A9A1-B389-4E4D-8ACA-1985815926C1}"/>
                  </a:ext>
                </a:extLst>
              </p:cNvPr>
              <p:cNvSpPr>
                <a:spLocks noGrp="1"/>
              </p:cNvSpPr>
              <p:nvPr>
                <p:ph idx="1"/>
              </p:nvPr>
            </p:nvSpPr>
            <p:spPr/>
            <p:txBody>
              <a:bodyPr/>
              <a:lstStyle/>
              <a:p>
                <a:r>
                  <a:rPr lang="en-US" dirty="0"/>
                  <a:t>Sequential correlated data</a:t>
                </a:r>
              </a:p>
              <a:p>
                <a:pPr lvl="1"/>
                <a:r>
                  <a:rPr lang="en-US" dirty="0">
                    <a:solidFill>
                      <a:srgbClr val="0070C0"/>
                    </a:solidFill>
                  </a:rPr>
                  <a:t>Experience replay</a:t>
                </a:r>
              </a:p>
              <a:p>
                <a:r>
                  <a:rPr lang="en-US" dirty="0">
                    <a:solidFill>
                      <a:schemeClr val="accent3">
                        <a:lumMod val="60000"/>
                        <a:lumOff val="40000"/>
                      </a:schemeClr>
                    </a:solidFill>
                  </a:rPr>
                  <a:t>Policy may diverge or oscillate</a:t>
                </a:r>
              </a:p>
              <a:p>
                <a:pPr lvl="1"/>
                <a:r>
                  <a:rPr lang="en-US" dirty="0">
                    <a:solidFill>
                      <a:schemeClr val="accent3">
                        <a:lumMod val="60000"/>
                        <a:lumOff val="40000"/>
                      </a:schemeClr>
                    </a:solidFill>
                  </a:rPr>
                  <a:t>Target networks</a:t>
                </a:r>
              </a:p>
              <a:p>
                <a:r>
                  <a:rPr lang="en-US" dirty="0">
                    <a:solidFill>
                      <a:schemeClr val="accent3">
                        <a:lumMod val="60000"/>
                        <a:lumOff val="40000"/>
                      </a:schemeClr>
                    </a:solidFill>
                  </a:rPr>
                  <a:t>Unstable gradients</a:t>
                </a:r>
              </a:p>
              <a:p>
                <a:pPr lvl="1"/>
                <a:r>
                  <a:rPr lang="en-US" dirty="0">
                    <a:solidFill>
                      <a:schemeClr val="accent3">
                        <a:lumMod val="60000"/>
                        <a:lumOff val="40000"/>
                      </a:schemeClr>
                    </a:solidFill>
                  </a:rPr>
                  <a:t>Reward clipping</a:t>
                </a:r>
              </a:p>
              <a:p>
                <a:r>
                  <a:rPr lang="en-US" dirty="0">
                    <a:solidFill>
                      <a:schemeClr val="accent3">
                        <a:lumMod val="60000"/>
                        <a:lumOff val="40000"/>
                      </a:schemeClr>
                    </a:solidFill>
                  </a:rPr>
                  <a:t>Over estimation problem</a:t>
                </a:r>
              </a:p>
              <a:p>
                <a:pPr lvl="1"/>
                <a:r>
                  <a:rPr lang="en-US" dirty="0">
                    <a:solidFill>
                      <a:schemeClr val="accent3">
                        <a:lumMod val="60000"/>
                        <a:lumOff val="40000"/>
                      </a:schemeClr>
                    </a:solidFill>
                  </a:rPr>
                  <a:t>Separate max into two operations: double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𝑄</m:t>
                    </m:r>
                  </m:oMath>
                </a14:m>
                <a:r>
                  <a:rPr lang="en-US" dirty="0">
                    <a:solidFill>
                      <a:schemeClr val="accent3">
                        <a:lumMod val="60000"/>
                        <a:lumOff val="40000"/>
                      </a:schemeClr>
                    </a:solidFill>
                  </a:rPr>
                  <a:t>-learning</a:t>
                </a:r>
              </a:p>
              <a:p>
                <a:endParaRPr lang="en-US" dirty="0"/>
              </a:p>
            </p:txBody>
          </p:sp>
        </mc:Choice>
        <mc:Fallback>
          <p:sp>
            <p:nvSpPr>
              <p:cNvPr id="3" name="Content Placeholder 2">
                <a:extLst>
                  <a:ext uri="{FF2B5EF4-FFF2-40B4-BE49-F238E27FC236}">
                    <a16:creationId xmlns:a16="http://schemas.microsoft.com/office/drawing/2014/main" id="{AB47A9A1-B389-4E4D-8ACA-1985815926C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337051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BDF23-CAD5-4532-AE69-B41A478E99D1}"/>
              </a:ext>
            </a:extLst>
          </p:cNvPr>
          <p:cNvSpPr>
            <a:spLocks noGrp="1"/>
          </p:cNvSpPr>
          <p:nvPr>
            <p:ph type="ctrTitle"/>
          </p:nvPr>
        </p:nvSpPr>
        <p:spPr/>
        <p:txBody>
          <a:bodyPr/>
          <a:lstStyle/>
          <a:p>
            <a:r>
              <a:rPr lang="en-US" dirty="0"/>
              <a:t>RL Applications</a:t>
            </a:r>
          </a:p>
        </p:txBody>
      </p:sp>
      <p:sp>
        <p:nvSpPr>
          <p:cNvPr id="5" name="Subtitle 4">
            <a:extLst>
              <a:ext uri="{FF2B5EF4-FFF2-40B4-BE49-F238E27FC236}">
                <a16:creationId xmlns:a16="http://schemas.microsoft.com/office/drawing/2014/main" id="{B771B05D-FC0D-473E-B625-B378CBD078A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77357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1AD7E-FCDD-4EBC-9A6B-91ACE8BDF5CF}"/>
              </a:ext>
            </a:extLst>
          </p:cNvPr>
          <p:cNvSpPr>
            <a:spLocks noGrp="1"/>
          </p:cNvSpPr>
          <p:nvPr>
            <p:ph type="title"/>
          </p:nvPr>
        </p:nvSpPr>
        <p:spPr/>
        <p:txBody>
          <a:bodyPr/>
          <a:lstStyle/>
          <a:p>
            <a:r>
              <a:rPr lang="en-US" dirty="0"/>
              <a:t>Experience Replay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33F1DD-29A9-49D1-920F-89875A23FBAE}"/>
                  </a:ext>
                </a:extLst>
              </p:cNvPr>
              <p:cNvSpPr>
                <a:spLocks noGrp="1"/>
              </p:cNvSpPr>
              <p:nvPr>
                <p:ph idx="1"/>
              </p:nvPr>
            </p:nvSpPr>
            <p:spPr/>
            <p:txBody>
              <a:bodyPr>
                <a:normAutofit fontScale="77500" lnSpcReduction="20000"/>
              </a:bodyPr>
              <a:lstStyle/>
              <a:p>
                <a:r>
                  <a:rPr lang="en-US" dirty="0"/>
                  <a:t>Idea: store several past interactions </a:t>
                </a:r>
                <a14:m>
                  <m:oMath xmlns:m="http://schemas.openxmlformats.org/officeDocument/2006/math">
                    <m:r>
                      <a:rPr lang="en-US" b="0" i="1" smtClean="0">
                        <a:latin typeface="Cambria Math" panose="02040503050406030204" pitchFamily="18" charset="0"/>
                      </a:rPr>
                      <m:t>&lt;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&gt;</m:t>
                    </m:r>
                  </m:oMath>
                </a14:m>
                <a:endParaRPr lang="en-US" b="0" dirty="0"/>
              </a:p>
              <a:p>
                <a:r>
                  <a:rPr lang="en-US" dirty="0"/>
                  <a:t>Train on random subsamples</a:t>
                </a:r>
              </a:p>
              <a:p>
                <a:r>
                  <a:rPr lang="en-US" dirty="0"/>
                  <a:t>Training curriculum</a:t>
                </a:r>
              </a:p>
              <a:p>
                <a:pPr lvl="1"/>
                <a:r>
                  <a:rPr lang="en-US" dirty="0"/>
                  <a:t>Play </a:t>
                </a:r>
                <a14:m>
                  <m:oMath xmlns:m="http://schemas.openxmlformats.org/officeDocument/2006/math">
                    <m:r>
                      <a:rPr lang="en-US" i="1" dirty="0" smtClean="0">
                        <a:latin typeface="Cambria Math" panose="02040503050406030204" pitchFamily="18" charset="0"/>
                      </a:rPr>
                      <m:t>1</m:t>
                    </m:r>
                  </m:oMath>
                </a14:m>
                <a:r>
                  <a:rPr lang="en-US" dirty="0"/>
                  <a:t> step and record it</a:t>
                </a:r>
              </a:p>
              <a:p>
                <a:pPr lvl="1"/>
                <a:r>
                  <a:rPr lang="en-US" dirty="0"/>
                  <a:t>Pick </a:t>
                </a:r>
                <a14:m>
                  <m:oMath xmlns:m="http://schemas.openxmlformats.org/officeDocument/2006/math">
                    <m:r>
                      <a:rPr lang="en-US" i="1" dirty="0" smtClean="0">
                        <a:latin typeface="Cambria Math" panose="02040503050406030204" pitchFamily="18" charset="0"/>
                      </a:rPr>
                      <m:t>𝑁</m:t>
                    </m:r>
                  </m:oMath>
                </a14:m>
                <a:r>
                  <a:rPr lang="en-US" dirty="0"/>
                  <a:t> random samples to train</a:t>
                </a:r>
              </a:p>
              <a:p>
                <a:endParaRPr lang="en-US" dirty="0"/>
              </a:p>
              <a:p>
                <a:r>
                  <a:rPr lang="en-US" dirty="0"/>
                  <a:t>Idea is not just applicable to </a:t>
                </a:r>
                <a14:m>
                  <m:oMath xmlns:m="http://schemas.openxmlformats.org/officeDocument/2006/math">
                    <m:r>
                      <a:rPr lang="en-US" i="1" dirty="0" smtClean="0">
                        <a:latin typeface="Cambria Math" panose="02040503050406030204" pitchFamily="18" charset="0"/>
                      </a:rPr>
                      <m:t>𝑄</m:t>
                    </m:r>
                  </m:oMath>
                </a14:m>
                <a:r>
                  <a:rPr lang="en-US" dirty="0"/>
                  <a:t>-learning</a:t>
                </a:r>
              </a:p>
              <a:p>
                <a:endParaRPr lang="en-US" dirty="0"/>
              </a:p>
              <a:p>
                <a:r>
                  <a:rPr lang="en-US" dirty="0"/>
                  <a:t>Experience learning helps </a:t>
                </a:r>
                <a:r>
                  <a:rPr lang="en-US" dirty="0">
                    <a:solidFill>
                      <a:schemeClr val="accent1"/>
                    </a:solidFill>
                  </a:rPr>
                  <a:t>decorrelate</a:t>
                </a:r>
                <a:r>
                  <a:rPr lang="en-US" dirty="0"/>
                  <a:t> input since input is not </a:t>
                </a:r>
                <a:r>
                  <a:rPr lang="en-US" dirty="0" err="1"/>
                  <a:t>iid</a:t>
                </a:r>
                <a:r>
                  <a:rPr lang="en-US" dirty="0"/>
                  <a:t> and you may not unlearn bad behavior</a:t>
                </a:r>
              </a:p>
              <a:p>
                <a:endParaRPr lang="en-US" dirty="0"/>
              </a:p>
              <a:p>
                <a:r>
                  <a:rPr lang="en-US" dirty="0">
                    <a:solidFill>
                      <a:schemeClr val="accent1"/>
                    </a:solidFill>
                  </a:rPr>
                  <a:t>Can give you more samples</a:t>
                </a:r>
                <a:r>
                  <a:rPr lang="en-US" dirty="0"/>
                  <a:t>, specially if getting actual samples is hard (you have to drive an actual car for example not just simulate)</a:t>
                </a:r>
              </a:p>
              <a:p>
                <a:endParaRPr lang="en-US" dirty="0"/>
              </a:p>
            </p:txBody>
          </p:sp>
        </mc:Choice>
        <mc:Fallback>
          <p:sp>
            <p:nvSpPr>
              <p:cNvPr id="3" name="Content Placeholder 2">
                <a:extLst>
                  <a:ext uri="{FF2B5EF4-FFF2-40B4-BE49-F238E27FC236}">
                    <a16:creationId xmlns:a16="http://schemas.microsoft.com/office/drawing/2014/main" id="{3B33F1DD-29A9-49D1-920F-89875A23FBAE}"/>
                  </a:ext>
                </a:extLst>
              </p:cNvPr>
              <p:cNvSpPr>
                <a:spLocks noGrp="1" noRot="1" noChangeAspect="1" noMove="1" noResize="1" noEditPoints="1" noAdjustHandles="1" noChangeArrowheads="1" noChangeShapeType="1" noTextEdit="1"/>
              </p:cNvSpPr>
              <p:nvPr>
                <p:ph idx="1"/>
              </p:nvPr>
            </p:nvSpPr>
            <p:spPr>
              <a:blipFill>
                <a:blip r:embed="rId2"/>
                <a:stretch>
                  <a:fillRect l="-696" t="-2801" b="-280"/>
                </a:stretch>
              </a:blipFill>
            </p:spPr>
            <p:txBody>
              <a:bodyPr/>
              <a:lstStyle/>
              <a:p>
                <a:r>
                  <a:rPr lang="en-US">
                    <a:noFill/>
                  </a:rPr>
                  <a:t> </a:t>
                </a:r>
              </a:p>
            </p:txBody>
          </p:sp>
        </mc:Fallback>
      </mc:AlternateContent>
    </p:spTree>
    <p:extLst>
      <p:ext uri="{BB962C8B-B14F-4D97-AF65-F5344CB8AC3E}">
        <p14:creationId xmlns:p14="http://schemas.microsoft.com/office/powerpoint/2010/main" val="196615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7B638-5890-425B-9CA2-C7E924C19328}"/>
              </a:ext>
            </a:extLst>
          </p:cNvPr>
          <p:cNvSpPr>
            <a:spLocks noGrp="1"/>
          </p:cNvSpPr>
          <p:nvPr>
            <p:ph type="title"/>
          </p:nvPr>
        </p:nvSpPr>
        <p:spPr/>
        <p:txBody>
          <a:bodyPr/>
          <a:lstStyle/>
          <a:p>
            <a:r>
              <a:rPr lang="en-US" dirty="0"/>
              <a:t>Experience Replay</a:t>
            </a:r>
          </a:p>
        </p:txBody>
      </p:sp>
      <p:graphicFrame>
        <p:nvGraphicFramePr>
          <p:cNvPr id="4" name="Content Placeholder 3">
            <a:extLst>
              <a:ext uri="{FF2B5EF4-FFF2-40B4-BE49-F238E27FC236}">
                <a16:creationId xmlns:a16="http://schemas.microsoft.com/office/drawing/2014/main" id="{83B4D3F3-1A3F-4721-BF60-FB5DDC20E9BE}"/>
              </a:ext>
            </a:extLst>
          </p:cNvPr>
          <p:cNvGraphicFramePr>
            <a:graphicFrameLocks noGrp="1"/>
          </p:cNvGraphicFramePr>
          <p:nvPr>
            <p:ph idx="1"/>
            <p:extLst>
              <p:ext uri="{D42A27DB-BD31-4B8C-83A1-F6EECF244321}">
                <p14:modId xmlns:p14="http://schemas.microsoft.com/office/powerpoint/2010/main" val="4556613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293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A5AA-7F7C-49B9-818D-E562096BB502}"/>
              </a:ext>
            </a:extLst>
          </p:cNvPr>
          <p:cNvSpPr>
            <a:spLocks noGrp="1"/>
          </p:cNvSpPr>
          <p:nvPr>
            <p:ph type="title"/>
          </p:nvPr>
        </p:nvSpPr>
        <p:spPr/>
        <p:txBody>
          <a:bodyPr/>
          <a:lstStyle/>
          <a:p>
            <a:r>
              <a:rPr lang="en-US" dirty="0"/>
              <a:t>DQN instability issues: Solutions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7A9A1-B389-4E4D-8ACA-1985815926C1}"/>
                  </a:ext>
                </a:extLst>
              </p:cNvPr>
              <p:cNvSpPr>
                <a:spLocks noGrp="1"/>
              </p:cNvSpPr>
              <p:nvPr>
                <p:ph idx="1"/>
              </p:nvPr>
            </p:nvSpPr>
            <p:spPr/>
            <p:txBody>
              <a:bodyPr/>
              <a:lstStyle/>
              <a:p>
                <a:r>
                  <a:rPr lang="en-US" dirty="0">
                    <a:solidFill>
                      <a:schemeClr val="accent3">
                        <a:lumMod val="60000"/>
                        <a:lumOff val="40000"/>
                      </a:schemeClr>
                    </a:solidFill>
                  </a:rPr>
                  <a:t>Sequential correlated data</a:t>
                </a:r>
              </a:p>
              <a:p>
                <a:pPr lvl="1"/>
                <a:r>
                  <a:rPr lang="en-US" dirty="0">
                    <a:solidFill>
                      <a:schemeClr val="accent3">
                        <a:lumMod val="60000"/>
                        <a:lumOff val="40000"/>
                      </a:schemeClr>
                    </a:solidFill>
                  </a:rPr>
                  <a:t>Experience replay</a:t>
                </a:r>
              </a:p>
              <a:p>
                <a:r>
                  <a:rPr lang="en-US" dirty="0"/>
                  <a:t>Policy may diverge or oscillate</a:t>
                </a:r>
              </a:p>
              <a:p>
                <a:pPr lvl="1"/>
                <a:r>
                  <a:rPr lang="en-US" dirty="0">
                    <a:solidFill>
                      <a:srgbClr val="0070C0"/>
                    </a:solidFill>
                  </a:rPr>
                  <a:t>Target networks</a:t>
                </a:r>
              </a:p>
              <a:p>
                <a:r>
                  <a:rPr lang="en-US" dirty="0">
                    <a:solidFill>
                      <a:schemeClr val="accent3">
                        <a:lumMod val="60000"/>
                        <a:lumOff val="40000"/>
                      </a:schemeClr>
                    </a:solidFill>
                  </a:rPr>
                  <a:t>Unstable gradients</a:t>
                </a:r>
              </a:p>
              <a:p>
                <a:pPr lvl="1"/>
                <a:r>
                  <a:rPr lang="en-US" dirty="0">
                    <a:solidFill>
                      <a:schemeClr val="accent3">
                        <a:lumMod val="60000"/>
                        <a:lumOff val="40000"/>
                      </a:schemeClr>
                    </a:solidFill>
                  </a:rPr>
                  <a:t>Reward clipping</a:t>
                </a:r>
              </a:p>
              <a:p>
                <a:r>
                  <a:rPr lang="en-US" dirty="0">
                    <a:solidFill>
                      <a:schemeClr val="accent3">
                        <a:lumMod val="60000"/>
                        <a:lumOff val="40000"/>
                      </a:schemeClr>
                    </a:solidFill>
                  </a:rPr>
                  <a:t>Over estimation problem</a:t>
                </a:r>
              </a:p>
              <a:p>
                <a:pPr lvl="1"/>
                <a:r>
                  <a:rPr lang="en-US" dirty="0">
                    <a:solidFill>
                      <a:schemeClr val="accent3">
                        <a:lumMod val="60000"/>
                        <a:lumOff val="40000"/>
                      </a:schemeClr>
                    </a:solidFill>
                  </a:rPr>
                  <a:t>Separate max into two operations: double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𝑄</m:t>
                    </m:r>
                  </m:oMath>
                </a14:m>
                <a:r>
                  <a:rPr lang="en-US" dirty="0">
                    <a:solidFill>
                      <a:schemeClr val="accent3">
                        <a:lumMod val="60000"/>
                        <a:lumOff val="40000"/>
                      </a:schemeClr>
                    </a:solidFill>
                  </a:rPr>
                  <a:t>-learning</a:t>
                </a:r>
              </a:p>
              <a:p>
                <a:endParaRPr lang="en-US" dirty="0"/>
              </a:p>
            </p:txBody>
          </p:sp>
        </mc:Choice>
        <mc:Fallback>
          <p:sp>
            <p:nvSpPr>
              <p:cNvPr id="3" name="Content Placeholder 2">
                <a:extLst>
                  <a:ext uri="{FF2B5EF4-FFF2-40B4-BE49-F238E27FC236}">
                    <a16:creationId xmlns:a16="http://schemas.microsoft.com/office/drawing/2014/main" id="{AB47A9A1-B389-4E4D-8ACA-1985815926C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9489420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DE6C-E38D-4FDE-AEF3-89FC040A673D}"/>
              </a:ext>
            </a:extLst>
          </p:cNvPr>
          <p:cNvSpPr>
            <a:spLocks noGrp="1"/>
          </p:cNvSpPr>
          <p:nvPr>
            <p:ph type="title"/>
          </p:nvPr>
        </p:nvSpPr>
        <p:spPr/>
        <p:txBody>
          <a:bodyPr/>
          <a:lstStyle/>
          <a:p>
            <a:r>
              <a:rPr lang="en-US" dirty="0"/>
              <a:t>Policy Oscillation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C1518F-7B2D-4BB1-81F7-045916F6B20B}"/>
                  </a:ext>
                </a:extLst>
              </p:cNvPr>
              <p:cNvSpPr>
                <a:spLocks noGrp="1"/>
              </p:cNvSpPr>
              <p:nvPr>
                <p:ph idx="1"/>
              </p:nvPr>
            </p:nvSpPr>
            <p:spPr/>
            <p:txBody>
              <a:bodyPr>
                <a:noAutofit/>
              </a:bodyPr>
              <a:lstStyle/>
              <a:p>
                <a:r>
                  <a:rPr lang="en-US" sz="2000" dirty="0"/>
                  <a:t>Targets are not independent of </a:t>
                </a:r>
                <a14:m>
                  <m:oMath xmlns:m="http://schemas.openxmlformats.org/officeDocument/2006/math">
                    <m:r>
                      <a:rPr lang="en-US" sz="2000" b="0" i="1" smtClean="0">
                        <a:latin typeface="Cambria Math" panose="02040503050406030204" pitchFamily="18" charset="0"/>
                      </a:rPr>
                      <m:t>𝑤</m:t>
                    </m:r>
                  </m:oMath>
                </a14:m>
                <a:endParaRPr lang="en-US" sz="2000" b="0" dirty="0"/>
              </a:p>
              <a:p>
                <a:r>
                  <a:rPr lang="en-US" sz="2000" dirty="0"/>
                  <a:t>Solution is to build a network to </a:t>
                </a:r>
                <a:r>
                  <a:rPr lang="en-US" sz="2000" dirty="0">
                    <a:solidFill>
                      <a:schemeClr val="accent1"/>
                    </a:solidFill>
                  </a:rPr>
                  <a:t>predict the target</a:t>
                </a:r>
              </a:p>
              <a:p>
                <a:r>
                  <a:rPr lang="en-US" sz="2000" dirty="0"/>
                  <a:t>Have two networks one to estimate Q and one to estimate the target itself</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r>
                        <a:rPr lang="en-US" sz="2000" i="1">
                          <a:latin typeface="Cambria Math" panose="02040503050406030204" pitchFamily="18" charset="0"/>
                        </a:rPr>
                        <m:t>𝑅</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r>
                        <a:rPr lang="en-US" sz="2000" i="1">
                          <a:latin typeface="Cambria Math" panose="02040503050406030204" pitchFamily="18" charset="0"/>
                        </a:rPr>
                        <m:t>𝛾</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i="1">
                                  <a:latin typeface="Cambria Math" panose="02040503050406030204" pitchFamily="18" charset="0"/>
                                </a:rPr>
                                <m:t>𝑎</m:t>
                              </m:r>
                            </m:lim>
                          </m:limLow>
                        </m:fName>
                        <m:e>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ea typeface="Cambria Math" panose="02040503050406030204" pitchFamily="18" charset="0"/>
                                    </a:rPr>
                                    <m:t>𝜋</m:t>
                                  </m:r>
                                </m:sub>
                              </m:sSub>
                            </m:e>
                          </m:acc>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e>
                      </m:func>
                    </m:oMath>
                  </m:oMathPara>
                </a14:m>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solidFill>
                      <a:schemeClr val="accent1"/>
                    </a:solidFill>
                  </a:rPr>
                  <a:t>Synchronize</a:t>
                </a:r>
                <a:r>
                  <a:rPr lang="en-US" sz="2000" dirty="0"/>
                  <a:t> between them once in a while, since they should be solving for same </a:t>
                </a:r>
                <a14:m>
                  <m:oMath xmlns:m="http://schemas.openxmlformats.org/officeDocument/2006/math">
                    <m:r>
                      <a:rPr lang="en-US" sz="2000" i="1" dirty="0" smtClean="0">
                        <a:latin typeface="Cambria Math" panose="02040503050406030204" pitchFamily="18" charset="0"/>
                      </a:rPr>
                      <m:t>𝑤</m:t>
                    </m:r>
                  </m:oMath>
                </a14:m>
                <a:r>
                  <a:rPr lang="en-US" sz="2000" dirty="0"/>
                  <a:t> at the end of the day</a:t>
                </a:r>
                <a:endParaRPr lang="en-US" sz="2000" dirty="0">
                  <a:solidFill>
                    <a:schemeClr val="accent1"/>
                  </a:solidFill>
                </a:endParaRPr>
              </a:p>
            </p:txBody>
          </p:sp>
        </mc:Choice>
        <mc:Fallback>
          <p:sp>
            <p:nvSpPr>
              <p:cNvPr id="3" name="Content Placeholder 2">
                <a:extLst>
                  <a:ext uri="{FF2B5EF4-FFF2-40B4-BE49-F238E27FC236}">
                    <a16:creationId xmlns:a16="http://schemas.microsoft.com/office/drawing/2014/main" id="{94C1518F-7B2D-4BB1-81F7-045916F6B20B}"/>
                  </a:ext>
                </a:extLst>
              </p:cNvPr>
              <p:cNvSpPr>
                <a:spLocks noGrp="1" noRot="1" noChangeAspect="1" noMove="1" noResize="1" noEditPoints="1" noAdjustHandles="1" noChangeArrowheads="1" noChangeShapeType="1" noTextEdit="1"/>
              </p:cNvSpPr>
              <p:nvPr>
                <p:ph idx="1"/>
              </p:nvPr>
            </p:nvSpPr>
            <p:spPr>
              <a:blipFill>
                <a:blip r:embed="rId2"/>
                <a:stretch>
                  <a:fillRect l="-522" t="-1401" r="-348" b="-8824"/>
                </a:stretch>
              </a:blipFill>
            </p:spPr>
            <p:txBody>
              <a:bodyPr/>
              <a:lstStyle/>
              <a:p>
                <a:r>
                  <a:rPr lang="en-US">
                    <a:noFill/>
                  </a:rPr>
                  <a:t> </a:t>
                </a:r>
              </a:p>
            </p:txBody>
          </p:sp>
        </mc:Fallback>
      </mc:AlternateContent>
      <p:pic>
        <p:nvPicPr>
          <p:cNvPr id="4" name="Picture 2" descr="https://cdn-images-1.medium.com/max/1000/1*Vd1kcpLoQDnM5vrKnvzxbw.png">
            <a:extLst>
              <a:ext uri="{FF2B5EF4-FFF2-40B4-BE49-F238E27FC236}">
                <a16:creationId xmlns:a16="http://schemas.microsoft.com/office/drawing/2014/main" id="{6C8C8307-6288-4214-9A46-F599754D9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716" y="3429000"/>
            <a:ext cx="4037910" cy="21645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BA466F-3E78-4E90-AF5B-F8ED8FDCA5CA}"/>
              </a:ext>
            </a:extLst>
          </p:cNvPr>
          <p:cNvSpPr txBox="1"/>
          <p:nvPr/>
        </p:nvSpPr>
        <p:spPr>
          <a:xfrm>
            <a:off x="876645" y="6396038"/>
            <a:ext cx="9458325" cy="369332"/>
          </a:xfrm>
          <a:prstGeom prst="rect">
            <a:avLst/>
          </a:prstGeom>
          <a:noFill/>
        </p:spPr>
        <p:txBody>
          <a:bodyPr wrap="square" rtlCol="0">
            <a:spAutoFit/>
          </a:bodyPr>
          <a:lstStyle/>
          <a:p>
            <a:r>
              <a:rPr lang="en-US" dirty="0"/>
              <a:t>Picture credit: </a:t>
            </a:r>
            <a:r>
              <a:rPr lang="en-US" dirty="0">
                <a:hlinkClick r:id="rId4"/>
              </a:rPr>
              <a:t>https://cdn-images-1.medium.com/max/1000/1*Vd1kcpLoQDnM5vrKnvzxbw.png</a:t>
            </a:r>
            <a:endParaRPr lang="en-US" dirty="0"/>
          </a:p>
        </p:txBody>
      </p:sp>
    </p:spTree>
    <p:extLst>
      <p:ext uri="{BB962C8B-B14F-4D97-AF65-F5344CB8AC3E}">
        <p14:creationId xmlns:p14="http://schemas.microsoft.com/office/powerpoint/2010/main" val="37641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A5AA-7F7C-49B9-818D-E562096BB502}"/>
              </a:ext>
            </a:extLst>
          </p:cNvPr>
          <p:cNvSpPr>
            <a:spLocks noGrp="1"/>
          </p:cNvSpPr>
          <p:nvPr>
            <p:ph type="title"/>
          </p:nvPr>
        </p:nvSpPr>
        <p:spPr/>
        <p:txBody>
          <a:bodyPr/>
          <a:lstStyle/>
          <a:p>
            <a:r>
              <a:rPr lang="en-US" dirty="0"/>
              <a:t>DQN instability issues: Solutions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7A9A1-B389-4E4D-8ACA-1985815926C1}"/>
                  </a:ext>
                </a:extLst>
              </p:cNvPr>
              <p:cNvSpPr>
                <a:spLocks noGrp="1"/>
              </p:cNvSpPr>
              <p:nvPr>
                <p:ph idx="1"/>
              </p:nvPr>
            </p:nvSpPr>
            <p:spPr/>
            <p:txBody>
              <a:bodyPr/>
              <a:lstStyle/>
              <a:p>
                <a:r>
                  <a:rPr lang="en-US" dirty="0">
                    <a:solidFill>
                      <a:schemeClr val="accent3">
                        <a:lumMod val="60000"/>
                        <a:lumOff val="40000"/>
                      </a:schemeClr>
                    </a:solidFill>
                  </a:rPr>
                  <a:t>Sequential correlated data</a:t>
                </a:r>
              </a:p>
              <a:p>
                <a:pPr lvl="1"/>
                <a:r>
                  <a:rPr lang="en-US" dirty="0">
                    <a:solidFill>
                      <a:schemeClr val="accent3">
                        <a:lumMod val="60000"/>
                        <a:lumOff val="40000"/>
                      </a:schemeClr>
                    </a:solidFill>
                  </a:rPr>
                  <a:t>Experience replay</a:t>
                </a:r>
              </a:p>
              <a:p>
                <a:r>
                  <a:rPr lang="en-US" dirty="0">
                    <a:solidFill>
                      <a:schemeClr val="accent3">
                        <a:lumMod val="60000"/>
                        <a:lumOff val="40000"/>
                      </a:schemeClr>
                    </a:solidFill>
                  </a:rPr>
                  <a:t>Policy may diverge or oscillate</a:t>
                </a:r>
              </a:p>
              <a:p>
                <a:pPr lvl="1"/>
                <a:r>
                  <a:rPr lang="en-US" dirty="0">
                    <a:solidFill>
                      <a:schemeClr val="accent3">
                        <a:lumMod val="60000"/>
                        <a:lumOff val="40000"/>
                      </a:schemeClr>
                    </a:solidFill>
                  </a:rPr>
                  <a:t>Target networks</a:t>
                </a:r>
              </a:p>
              <a:p>
                <a:r>
                  <a:rPr lang="en-US" dirty="0"/>
                  <a:t>Unstable gradients</a:t>
                </a:r>
              </a:p>
              <a:p>
                <a:pPr lvl="1"/>
                <a:r>
                  <a:rPr lang="en-US" dirty="0">
                    <a:solidFill>
                      <a:srgbClr val="0070C0"/>
                    </a:solidFill>
                  </a:rPr>
                  <a:t>Reward clipping</a:t>
                </a:r>
              </a:p>
              <a:p>
                <a:r>
                  <a:rPr lang="en-US" dirty="0">
                    <a:solidFill>
                      <a:schemeClr val="accent3">
                        <a:lumMod val="60000"/>
                        <a:lumOff val="40000"/>
                      </a:schemeClr>
                    </a:solidFill>
                  </a:rPr>
                  <a:t>Over estimation problem</a:t>
                </a:r>
              </a:p>
              <a:p>
                <a:pPr lvl="1"/>
                <a:r>
                  <a:rPr lang="en-US" dirty="0">
                    <a:solidFill>
                      <a:schemeClr val="accent3">
                        <a:lumMod val="60000"/>
                        <a:lumOff val="40000"/>
                      </a:schemeClr>
                    </a:solidFill>
                  </a:rPr>
                  <a:t>Separate max into two operations: double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𝑄</m:t>
                    </m:r>
                  </m:oMath>
                </a14:m>
                <a:r>
                  <a:rPr lang="en-US" dirty="0">
                    <a:solidFill>
                      <a:schemeClr val="accent3">
                        <a:lumMod val="60000"/>
                        <a:lumOff val="40000"/>
                      </a:schemeClr>
                    </a:solidFill>
                  </a:rPr>
                  <a:t>-learning</a:t>
                </a:r>
              </a:p>
              <a:p>
                <a:endParaRPr lang="en-US" dirty="0"/>
              </a:p>
            </p:txBody>
          </p:sp>
        </mc:Choice>
        <mc:Fallback>
          <p:sp>
            <p:nvSpPr>
              <p:cNvPr id="3" name="Content Placeholder 2">
                <a:extLst>
                  <a:ext uri="{FF2B5EF4-FFF2-40B4-BE49-F238E27FC236}">
                    <a16:creationId xmlns:a16="http://schemas.microsoft.com/office/drawing/2014/main" id="{AB47A9A1-B389-4E4D-8ACA-1985815926C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0552869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C9BD-D3F6-47BA-BA05-0A51C4E1F3E2}"/>
              </a:ext>
            </a:extLst>
          </p:cNvPr>
          <p:cNvSpPr>
            <a:spLocks noGrp="1"/>
          </p:cNvSpPr>
          <p:nvPr>
            <p:ph type="title"/>
          </p:nvPr>
        </p:nvSpPr>
        <p:spPr/>
        <p:txBody>
          <a:bodyPr>
            <a:normAutofit/>
          </a:bodyPr>
          <a:lstStyle/>
          <a:p>
            <a:r>
              <a:rPr lang="en-US" dirty="0"/>
              <a:t>Unstable Gradients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9BB4DD-30AF-4022-9B5A-34BDFB8B33C2}"/>
                  </a:ext>
                </a:extLst>
              </p:cNvPr>
              <p:cNvSpPr>
                <a:spLocks noGrp="1"/>
              </p:cNvSpPr>
              <p:nvPr>
                <p:ph idx="1"/>
              </p:nvPr>
            </p:nvSpPr>
            <p:spPr/>
            <p:txBody>
              <a:bodyPr>
                <a:normAutofit fontScale="92500" lnSpcReduction="10000"/>
              </a:bodyPr>
              <a:lstStyle/>
              <a:p>
                <a:r>
                  <a:rPr lang="en-US" dirty="0"/>
                  <a:t>Don’t know the scale of the reward beforehand</a:t>
                </a:r>
              </a:p>
              <a:p>
                <a:r>
                  <a:rPr lang="en-US" dirty="0"/>
                  <a:t>May cause numeric problems with large </a:t>
                </a:r>
                <a14:m>
                  <m:oMath xmlns:m="http://schemas.openxmlformats.org/officeDocument/2006/math">
                    <m:r>
                      <a:rPr lang="en-US" i="1" dirty="0" smtClean="0">
                        <a:latin typeface="Cambria Math" panose="02040503050406030204" pitchFamily="18" charset="0"/>
                      </a:rPr>
                      <m:t>𝑄</m:t>
                    </m:r>
                  </m:oMath>
                </a14:m>
                <a:r>
                  <a:rPr lang="en-US" dirty="0"/>
                  <a:t>-values</a:t>
                </a:r>
              </a:p>
              <a:p>
                <a:endParaRPr lang="en-US" dirty="0"/>
              </a:p>
              <a:p>
                <a:r>
                  <a:rPr lang="en-US" dirty="0"/>
                  <a:t>Clip the reward to [-1,1]</a:t>
                </a:r>
              </a:p>
              <a:p>
                <a:endParaRPr lang="en-US" dirty="0"/>
              </a:p>
              <a:p>
                <a:r>
                  <a:rPr lang="en-US" dirty="0"/>
                  <a:t>Advantages </a:t>
                </a:r>
              </a:p>
              <a:p>
                <a:pPr lvl="1"/>
                <a:r>
                  <a:rPr lang="en-US" dirty="0"/>
                  <a:t>Less peaky </a:t>
                </a:r>
                <a14:m>
                  <m:oMath xmlns:m="http://schemas.openxmlformats.org/officeDocument/2006/math">
                    <m:r>
                      <a:rPr lang="en-US" i="1" dirty="0" smtClean="0">
                        <a:latin typeface="Cambria Math" panose="02040503050406030204" pitchFamily="18" charset="0"/>
                      </a:rPr>
                      <m:t>𝑄</m:t>
                    </m:r>
                  </m:oMath>
                </a14:m>
                <a:r>
                  <a:rPr lang="en-US" dirty="0"/>
                  <a:t>-values</a:t>
                </a:r>
              </a:p>
              <a:p>
                <a:pPr lvl="1"/>
                <a:r>
                  <a:rPr lang="en-US" dirty="0"/>
                  <a:t>More stable gradients</a:t>
                </a:r>
              </a:p>
              <a:p>
                <a:r>
                  <a:rPr lang="en-US" dirty="0"/>
                  <a:t>Disadvantages</a:t>
                </a:r>
              </a:p>
              <a:p>
                <a:pPr lvl="1"/>
                <a:r>
                  <a:rPr lang="en-US" dirty="0"/>
                  <a:t>May not be able to differentiate between </a:t>
                </a:r>
                <a:r>
                  <a:rPr lang="en-US" dirty="0">
                    <a:solidFill>
                      <a:schemeClr val="accent1"/>
                    </a:solidFill>
                  </a:rPr>
                  <a:t>good and great </a:t>
                </a:r>
                <a:r>
                  <a:rPr lang="en-US" dirty="0"/>
                  <a:t>(because of clipping)</a:t>
                </a:r>
              </a:p>
            </p:txBody>
          </p:sp>
        </mc:Choice>
        <mc:Fallback>
          <p:sp>
            <p:nvSpPr>
              <p:cNvPr id="3" name="Content Placeholder 2">
                <a:extLst>
                  <a:ext uri="{FF2B5EF4-FFF2-40B4-BE49-F238E27FC236}">
                    <a16:creationId xmlns:a16="http://schemas.microsoft.com/office/drawing/2014/main" id="{689BB4DD-30AF-4022-9B5A-34BDFB8B33C2}"/>
                  </a:ext>
                </a:extLst>
              </p:cNvPr>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en-US">
                    <a:noFill/>
                  </a:rPr>
                  <a:t> </a:t>
                </a:r>
              </a:p>
            </p:txBody>
          </p:sp>
        </mc:Fallback>
      </mc:AlternateContent>
    </p:spTree>
    <p:extLst>
      <p:ext uri="{BB962C8B-B14F-4D97-AF65-F5344CB8AC3E}">
        <p14:creationId xmlns:p14="http://schemas.microsoft.com/office/powerpoint/2010/main" val="17649254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A5AA-7F7C-49B9-818D-E562096BB502}"/>
              </a:ext>
            </a:extLst>
          </p:cNvPr>
          <p:cNvSpPr>
            <a:spLocks noGrp="1"/>
          </p:cNvSpPr>
          <p:nvPr>
            <p:ph type="title"/>
          </p:nvPr>
        </p:nvSpPr>
        <p:spPr/>
        <p:txBody>
          <a:bodyPr/>
          <a:lstStyle/>
          <a:p>
            <a:r>
              <a:rPr lang="en-US" dirty="0"/>
              <a:t>DQN instability issues: Solutions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7A9A1-B389-4E4D-8ACA-1985815926C1}"/>
                  </a:ext>
                </a:extLst>
              </p:cNvPr>
              <p:cNvSpPr>
                <a:spLocks noGrp="1"/>
              </p:cNvSpPr>
              <p:nvPr>
                <p:ph idx="1"/>
              </p:nvPr>
            </p:nvSpPr>
            <p:spPr/>
            <p:txBody>
              <a:bodyPr/>
              <a:lstStyle/>
              <a:p>
                <a:r>
                  <a:rPr lang="en-US" dirty="0">
                    <a:solidFill>
                      <a:schemeClr val="accent3">
                        <a:lumMod val="60000"/>
                        <a:lumOff val="40000"/>
                      </a:schemeClr>
                    </a:solidFill>
                  </a:rPr>
                  <a:t>Sequential correlated data</a:t>
                </a:r>
              </a:p>
              <a:p>
                <a:pPr lvl="1"/>
                <a:r>
                  <a:rPr lang="en-US" dirty="0">
                    <a:solidFill>
                      <a:schemeClr val="accent3">
                        <a:lumMod val="60000"/>
                        <a:lumOff val="40000"/>
                      </a:schemeClr>
                    </a:solidFill>
                  </a:rPr>
                  <a:t>Experience replay</a:t>
                </a:r>
              </a:p>
              <a:p>
                <a:r>
                  <a:rPr lang="en-US" dirty="0">
                    <a:solidFill>
                      <a:schemeClr val="accent3">
                        <a:lumMod val="60000"/>
                        <a:lumOff val="40000"/>
                      </a:schemeClr>
                    </a:solidFill>
                  </a:rPr>
                  <a:t>Policy may diverge or oscillate</a:t>
                </a:r>
              </a:p>
              <a:p>
                <a:pPr lvl="1"/>
                <a:r>
                  <a:rPr lang="en-US" dirty="0">
                    <a:solidFill>
                      <a:schemeClr val="accent3">
                        <a:lumMod val="60000"/>
                        <a:lumOff val="40000"/>
                      </a:schemeClr>
                    </a:solidFill>
                  </a:rPr>
                  <a:t>Target networks</a:t>
                </a:r>
              </a:p>
              <a:p>
                <a:r>
                  <a:rPr lang="en-US" dirty="0">
                    <a:solidFill>
                      <a:schemeClr val="accent3">
                        <a:lumMod val="60000"/>
                        <a:lumOff val="40000"/>
                      </a:schemeClr>
                    </a:solidFill>
                  </a:rPr>
                  <a:t>Unstable gradients</a:t>
                </a:r>
              </a:p>
              <a:p>
                <a:pPr lvl="1"/>
                <a:r>
                  <a:rPr lang="en-US" dirty="0">
                    <a:solidFill>
                      <a:schemeClr val="accent3">
                        <a:lumMod val="60000"/>
                        <a:lumOff val="40000"/>
                      </a:schemeClr>
                    </a:solidFill>
                  </a:rPr>
                  <a:t>Reward clipping</a:t>
                </a:r>
              </a:p>
              <a:p>
                <a:r>
                  <a:rPr lang="en-US" dirty="0"/>
                  <a:t>Over estimation problem</a:t>
                </a:r>
              </a:p>
              <a:p>
                <a:pPr lvl="1"/>
                <a:r>
                  <a:rPr lang="en-US" dirty="0">
                    <a:solidFill>
                      <a:srgbClr val="0070C0"/>
                    </a:solidFill>
                  </a:rPr>
                  <a:t>Separate max into two operations: double </a:t>
                </a:r>
                <a14:m>
                  <m:oMath xmlns:m="http://schemas.openxmlformats.org/officeDocument/2006/math">
                    <m:r>
                      <a:rPr lang="en-US" i="1" dirty="0" smtClean="0">
                        <a:solidFill>
                          <a:srgbClr val="0070C0"/>
                        </a:solidFill>
                        <a:latin typeface="Cambria Math" panose="02040503050406030204" pitchFamily="18" charset="0"/>
                      </a:rPr>
                      <m:t>𝑄</m:t>
                    </m:r>
                  </m:oMath>
                </a14:m>
                <a:r>
                  <a:rPr lang="en-US" dirty="0">
                    <a:solidFill>
                      <a:srgbClr val="0070C0"/>
                    </a:solidFill>
                  </a:rPr>
                  <a:t>-learning</a:t>
                </a:r>
              </a:p>
              <a:p>
                <a:endParaRPr lang="en-US" dirty="0"/>
              </a:p>
            </p:txBody>
          </p:sp>
        </mc:Choice>
        <mc:Fallback>
          <p:sp>
            <p:nvSpPr>
              <p:cNvPr id="3" name="Content Placeholder 2">
                <a:extLst>
                  <a:ext uri="{FF2B5EF4-FFF2-40B4-BE49-F238E27FC236}">
                    <a16:creationId xmlns:a16="http://schemas.microsoft.com/office/drawing/2014/main" id="{AB47A9A1-B389-4E4D-8ACA-1985815926C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8334815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7C8E5-211E-4053-88D6-832BCC5689F2}"/>
              </a:ext>
            </a:extLst>
          </p:cNvPr>
          <p:cNvSpPr>
            <a:spLocks noGrp="1"/>
          </p:cNvSpPr>
          <p:nvPr>
            <p:ph type="title"/>
          </p:nvPr>
        </p:nvSpPr>
        <p:spPr/>
        <p:txBody>
          <a:bodyPr/>
          <a:lstStyle/>
          <a:p>
            <a:r>
              <a:rPr lang="en-US" dirty="0"/>
              <a:t>Over Estimation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B41BDA-D522-41AD-AEC0-0FAC4D0F7612}"/>
                  </a:ext>
                </a:extLst>
              </p:cNvPr>
              <p:cNvSpPr>
                <a:spLocks noGrp="1"/>
              </p:cNvSpPr>
              <p:nvPr>
                <p:ph idx="1"/>
              </p:nvPr>
            </p:nvSpPr>
            <p:spPr/>
            <p:txBody>
              <a:bodyPr>
                <a:normAutofit fontScale="92500" lnSpcReduction="10000"/>
              </a:bodyPr>
              <a:lstStyle/>
              <a:p>
                <a:r>
                  <a:rPr lang="en-US" dirty="0">
                    <a:solidFill>
                      <a:schemeClr val="accent1"/>
                    </a:solidFill>
                  </a:rPr>
                  <a:t>Deep Q-learning</a:t>
                </a:r>
                <a:r>
                  <a:rPr lang="en-US" dirty="0"/>
                  <a:t> is known to sometimes learn unrealistically high action values because it includes a </a:t>
                </a:r>
                <a:r>
                  <a:rPr lang="en-US" dirty="0">
                    <a:solidFill>
                      <a:schemeClr val="accent1"/>
                    </a:solidFill>
                  </a:rPr>
                  <a:t>maximization</a:t>
                </a:r>
                <a:r>
                  <a:rPr lang="en-US" dirty="0"/>
                  <a:t> step over estimated action values, which tends to prefer overestimated to underestimated values (in a  </a:t>
                </a:r>
                <a:r>
                  <a:rPr lang="en-US" dirty="0">
                    <a:solidFill>
                      <a:schemeClr val="accent1"/>
                    </a:solidFill>
                  </a:rPr>
                  <a:t>non-uniform way </a:t>
                </a:r>
                <a:r>
                  <a:rPr lang="en-US" dirty="0"/>
                  <a:t>across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𝑠</m:t>
                    </m:r>
                    <m:r>
                      <a:rPr lang="en-US" i="1" dirty="0" err="1" smtClean="0">
                        <a:latin typeface="Cambria Math" panose="02040503050406030204" pitchFamily="18" charset="0"/>
                      </a:rPr>
                      <m:t>,</m:t>
                    </m:r>
                    <m:r>
                      <a:rPr lang="en-US" i="1" dirty="0" err="1" smtClean="0">
                        <a:latin typeface="Cambria Math" panose="02040503050406030204" pitchFamily="18" charset="0"/>
                      </a:rPr>
                      <m:t>𝑎</m:t>
                    </m:r>
                    <m:r>
                      <a:rPr lang="en-US" i="1" dirty="0" smtClean="0">
                        <a:latin typeface="Cambria Math" panose="02040503050406030204" pitchFamily="18" charset="0"/>
                      </a:rPr>
                      <m:t>)</m:t>
                    </m:r>
                  </m:oMath>
                </a14:m>
                <a:r>
                  <a:rPr lang="en-US" dirty="0"/>
                  <a:t>, if uniform this will not cause an issue)</a:t>
                </a:r>
              </a:p>
              <a:p>
                <a:endParaRPr lang="en-US" dirty="0"/>
              </a:p>
              <a:p>
                <a:r>
                  <a:rPr lang="en-US" dirty="0"/>
                  <a:t>The idea of </a:t>
                </a:r>
                <a:r>
                  <a:rPr lang="en-US" dirty="0">
                    <a:solidFill>
                      <a:schemeClr val="accent1"/>
                    </a:solidFill>
                  </a:rPr>
                  <a:t>Double Q-learning</a:t>
                </a:r>
                <a:r>
                  <a:rPr lang="en-US" dirty="0"/>
                  <a:t> is to reduce overestimations by decomposing the </a:t>
                </a:r>
                <a:r>
                  <a:rPr lang="en-US" i="1" dirty="0"/>
                  <a:t>max </a:t>
                </a:r>
                <a:r>
                  <a:rPr lang="en-US" dirty="0"/>
                  <a:t>operation in the target into</a:t>
                </a:r>
                <a:r>
                  <a:rPr lang="en-US" b="1" dirty="0"/>
                  <a:t> </a:t>
                </a:r>
                <a:r>
                  <a:rPr lang="en-US" dirty="0">
                    <a:solidFill>
                      <a:schemeClr val="accent1"/>
                    </a:solidFill>
                  </a:rPr>
                  <a:t>action selection</a:t>
                </a:r>
                <a:r>
                  <a:rPr lang="en-US" dirty="0"/>
                  <a:t> and </a:t>
                </a:r>
                <a:r>
                  <a:rPr lang="en-US" dirty="0">
                    <a:solidFill>
                      <a:schemeClr val="accent1"/>
                    </a:solidFill>
                  </a:rPr>
                  <a:t>action evaluation</a:t>
                </a:r>
                <a:r>
                  <a:rPr lang="en-US" dirty="0"/>
                  <a:t>.</a:t>
                </a:r>
              </a:p>
              <a:p>
                <a:endParaRPr lang="en-US" dirty="0"/>
              </a:p>
              <a:p>
                <a:r>
                  <a:rPr lang="en-US" dirty="0"/>
                  <a:t>Train </a:t>
                </a:r>
                <a:r>
                  <a:rPr lang="en-US" dirty="0">
                    <a:solidFill>
                      <a:schemeClr val="accent1"/>
                    </a:solidFill>
                  </a:rPr>
                  <a:t>two separate networks </a:t>
                </a:r>
                <a:r>
                  <a:rPr lang="en-US" dirty="0"/>
                  <a:t>for action selection and action evaluation</a:t>
                </a:r>
              </a:p>
              <a:p>
                <a:r>
                  <a:rPr lang="en-US" dirty="0"/>
                  <a:t>Shown to improve agent performance</a:t>
                </a:r>
              </a:p>
              <a:p>
                <a:endParaRPr lang="en-US" dirty="0"/>
              </a:p>
            </p:txBody>
          </p:sp>
        </mc:Choice>
        <mc:Fallback>
          <p:sp>
            <p:nvSpPr>
              <p:cNvPr id="3" name="Content Placeholder 2">
                <a:extLst>
                  <a:ext uri="{FF2B5EF4-FFF2-40B4-BE49-F238E27FC236}">
                    <a16:creationId xmlns:a16="http://schemas.microsoft.com/office/drawing/2014/main" id="{D2B41BDA-D522-41AD-AEC0-0FAC4D0F7612}"/>
                  </a:ext>
                </a:extLst>
              </p:cNvPr>
              <p:cNvSpPr>
                <a:spLocks noGrp="1" noRot="1" noChangeAspect="1" noMove="1" noResize="1" noEditPoints="1" noAdjustHandles="1" noChangeArrowheads="1" noChangeShapeType="1" noTextEdit="1"/>
              </p:cNvSpPr>
              <p:nvPr>
                <p:ph idx="1"/>
              </p:nvPr>
            </p:nvSpPr>
            <p:spPr>
              <a:blipFill>
                <a:blip r:embed="rId2"/>
                <a:stretch>
                  <a:fillRect l="-928" t="-2801" r="-1623" b="-700"/>
                </a:stretch>
              </a:blipFill>
            </p:spPr>
            <p:txBody>
              <a:bodyPr/>
              <a:lstStyle/>
              <a:p>
                <a:r>
                  <a:rPr lang="en-US">
                    <a:noFill/>
                  </a:rPr>
                  <a:t> </a:t>
                </a:r>
              </a:p>
            </p:txBody>
          </p:sp>
        </mc:Fallback>
      </mc:AlternateContent>
    </p:spTree>
    <p:extLst>
      <p:ext uri="{BB962C8B-B14F-4D97-AF65-F5344CB8AC3E}">
        <p14:creationId xmlns:p14="http://schemas.microsoft.com/office/powerpoint/2010/main" val="320749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97BEACD-EA76-4D4B-BC5E-1DF5BC2D52E3}"/>
                  </a:ext>
                </a:extLst>
              </p:cNvPr>
              <p:cNvSpPr>
                <a:spLocks noGrp="1"/>
              </p:cNvSpPr>
              <p:nvPr>
                <p:ph type="title"/>
              </p:nvPr>
            </p:nvSpPr>
            <p:spPr/>
            <p:txBody>
              <a:bodyPr/>
              <a:lstStyle/>
              <a:p>
                <a:r>
                  <a:rPr lang="en-US" dirty="0"/>
                  <a:t>Double </a:t>
                </a:r>
                <a14:m>
                  <m:oMath xmlns:m="http://schemas.openxmlformats.org/officeDocument/2006/math">
                    <m:r>
                      <a:rPr lang="en-US" i="1" dirty="0" smtClean="0">
                        <a:latin typeface="Cambria Math" panose="02040503050406030204" pitchFamily="18" charset="0"/>
                      </a:rPr>
                      <m:t>𝑄</m:t>
                    </m:r>
                  </m:oMath>
                </a14:m>
                <a:r>
                  <a:rPr lang="en-US" dirty="0"/>
                  <a:t>-learning</a:t>
                </a:r>
              </a:p>
            </p:txBody>
          </p:sp>
        </mc:Choice>
        <mc:Fallback>
          <p:sp>
            <p:nvSpPr>
              <p:cNvPr id="2" name="Title 1">
                <a:extLst>
                  <a:ext uri="{FF2B5EF4-FFF2-40B4-BE49-F238E27FC236}">
                    <a16:creationId xmlns:a16="http://schemas.microsoft.com/office/drawing/2014/main" id="{197BEACD-EA76-4D4B-BC5E-1DF5BC2D52E3}"/>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C27CC3B-2180-4A5D-A751-EB43CD77ADE5}"/>
                  </a:ext>
                </a:extLst>
              </p:cNvPr>
              <p:cNvSpPr txBox="1">
                <a:spLocks noGrp="1"/>
              </p:cNvSpPr>
              <p:nvPr>
                <p:ph idx="1"/>
              </p:nvPr>
            </p:nvSpPr>
            <p:spPr>
              <a:xfrm>
                <a:off x="838200" y="1825625"/>
                <a:ext cx="10515600" cy="4586064"/>
              </a:xfrm>
              <a:prstGeom prst="rect">
                <a:avLst/>
              </a:prstGeom>
              <a:noFill/>
            </p:spPr>
            <p:txBody>
              <a:bodyPr wrap="square" rtlCol="0">
                <a:spAutoFit/>
              </a:bodyPr>
              <a:lstStyle/>
              <a:p>
                <a:r>
                  <a:rPr lang="en-US" sz="2000" dirty="0"/>
                  <a:t>Classic DQN</a:t>
                </a:r>
              </a:p>
              <a:p>
                <a:pPr marL="0" indent="0">
                  <a:buNone/>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𝑄</m:t>
                          </m:r>
                        </m:e>
                      </m:acc>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func>
                        <m:funcPr>
                          <m:ctrlPr>
                            <a:rPr lang="en-US" sz="2000" i="1">
                              <a:latin typeface="Cambria Math" panose="02040503050406030204" pitchFamily="18" charset="0"/>
                              <a:ea typeface="Cambria Math" panose="02040503050406030204" pitchFamily="18" charset="0"/>
                            </a:rPr>
                          </m:ctrlPr>
                        </m:funcPr>
                        <m:fName>
                          <m:limLow>
                            <m:limLowPr>
                              <m:ctrlPr>
                                <a:rPr lang="en-US" sz="2000" i="1">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max</m:t>
                              </m:r>
                            </m:e>
                            <m:lim>
                              <m:r>
                                <a:rPr lang="en-US" sz="2000" i="1">
                                  <a:latin typeface="Cambria Math" panose="02040503050406030204" pitchFamily="18" charset="0"/>
                                  <a:ea typeface="Cambria Math" panose="02040503050406030204" pitchFamily="18" charset="0"/>
                                </a:rPr>
                                <m:t>𝑎</m:t>
                              </m:r>
                            </m:lim>
                          </m:limLow>
                        </m:fName>
                        <m:e>
                          <m:r>
                            <a:rPr lang="en-US" sz="2000" i="1">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e>
                          </m:d>
                        </m:e>
                      </m:func>
                    </m:oMath>
                  </m:oMathPara>
                </a14:m>
                <a:endParaRPr lang="en-US" sz="2000" dirty="0"/>
              </a:p>
              <a:p>
                <a:r>
                  <a:rPr lang="en-US" sz="2000" dirty="0"/>
                  <a:t>Double DQN</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𝑄</m:t>
                          </m:r>
                        </m:e>
                      </m:acc>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 </m:t>
                      </m:r>
                      <m:r>
                        <a:rPr lang="en-US" sz="2000" b="0" i="1" smtClean="0">
                          <a:solidFill>
                            <a:schemeClr val="accent1"/>
                          </a:solidFill>
                          <a:latin typeface="Cambria Math" panose="02040503050406030204" pitchFamily="18" charset="0"/>
                          <a:ea typeface="Cambria Math" panose="02040503050406030204" pitchFamily="18" charset="0"/>
                        </a:rPr>
                        <m:t>𝑄</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𝑠</m:t>
                              </m:r>
                            </m:e>
                            <m:sub>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limLow>
                                <m:limLowPr>
                                  <m:ctrlPr>
                                    <a:rPr lang="en-US" sz="2000" i="1">
                                      <a:latin typeface="Cambria Math" panose="02040503050406030204" pitchFamily="18" charset="0"/>
                                      <a:ea typeface="Cambria Math" panose="02040503050406030204" pitchFamily="18" charset="0"/>
                                    </a:rPr>
                                  </m:ctrlPr>
                                </m:limLowPr>
                                <m:e>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argma</m:t>
                                  </m:r>
                                  <m:r>
                                    <m:rPr>
                                      <m:sty m:val="p"/>
                                    </m:rPr>
                                    <a:rPr lang="en-US" sz="2000">
                                      <a:latin typeface="Cambria Math" panose="02040503050406030204" pitchFamily="18" charset="0"/>
                                      <a:ea typeface="Cambria Math" panose="02040503050406030204" pitchFamily="18" charset="0"/>
                                    </a:rPr>
                                    <m:t>x</m:t>
                                  </m:r>
                                </m:e>
                                <m:lim>
                                  <m:r>
                                    <a:rPr lang="en-US" sz="2000" i="1">
                                      <a:latin typeface="Cambria Math" panose="02040503050406030204" pitchFamily="18" charset="0"/>
                                      <a:ea typeface="Cambria Math" panose="02040503050406030204" pitchFamily="18" charset="0"/>
                                    </a:rPr>
                                    <m:t>𝑎</m:t>
                                  </m:r>
                                </m:lim>
                              </m:limLow>
                            </m:fName>
                            <m:e>
                              <m:r>
                                <a:rPr lang="en-US" sz="2000" i="1" smtClean="0">
                                  <a:solidFill>
                                    <a:schemeClr val="accent1"/>
                                  </a:solidFill>
                                  <a:latin typeface="Cambria Math" panose="02040503050406030204" pitchFamily="18" charset="0"/>
                                  <a:ea typeface="Cambria Math" panose="02040503050406030204" pitchFamily="18" charset="0"/>
                                </a:rPr>
                                <m:t>𝑄</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e>
                              </m:d>
                            </m:e>
                          </m:func>
                        </m:e>
                      </m:d>
                    </m:oMath>
                  </m:oMathPara>
                </a14:m>
                <a:endParaRPr lang="en-US" sz="2000" b="0" dirty="0">
                  <a:ea typeface="Cambria Math" panose="02040503050406030204" pitchFamily="18" charset="0"/>
                </a:endParaRPr>
              </a:p>
              <a:p>
                <a:r>
                  <a:rPr lang="en-US" sz="2000" dirty="0">
                    <a:solidFill>
                      <a:schemeClr val="accent1"/>
                    </a:solidFill>
                  </a:rPr>
                  <a:t>Idea</a:t>
                </a:r>
                <a:r>
                  <a:rPr lang="en-US" sz="2000" dirty="0"/>
                  <a:t>: train two separate networks</a:t>
                </a:r>
              </a:p>
              <a:p>
                <a:pPr lvl="1"/>
                <a:r>
                  <a:rPr lang="en-US" sz="1600" dirty="0"/>
                  <a:t>Objective for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𝑄</m:t>
                        </m:r>
                      </m:e>
                      <m:sub>
                        <m:r>
                          <a:rPr lang="en-US" sz="1600" b="0" i="1" smtClean="0">
                            <a:latin typeface="Cambria Math" panose="02040503050406030204" pitchFamily="18" charset="0"/>
                          </a:rPr>
                          <m:t>1</m:t>
                        </m:r>
                      </m:sub>
                    </m:sSub>
                  </m:oMath>
                </a14:m>
                <a:endParaRPr lang="en-US" sz="1600" dirty="0"/>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i="1">
                                  <a:latin typeface="Cambria Math" panose="02040503050406030204" pitchFamily="18" charset="0"/>
                                </a:rPr>
                                <m:t>1</m:t>
                              </m:r>
                            </m:sub>
                          </m:sSub>
                        </m:e>
                      </m:acc>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 </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𝑄</m:t>
                          </m:r>
                        </m:e>
                        <m:sub>
                          <m:r>
                            <a:rPr lang="en-US" sz="2000" b="0" i="1" smtClean="0">
                              <a:latin typeface="Cambria Math" panose="02040503050406030204" pitchFamily="18" charset="0"/>
                              <a:ea typeface="Cambria Math" panose="02040503050406030204" pitchFamily="18" charset="0"/>
                            </a:rPr>
                            <m:t>2</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limLow>
                                <m:limLowPr>
                                  <m:ctrlPr>
                                    <a:rPr lang="en-US" sz="2000" i="1">
                                      <a:latin typeface="Cambria Math" panose="02040503050406030204" pitchFamily="18" charset="0"/>
                                      <a:ea typeface="Cambria Math" panose="02040503050406030204" pitchFamily="18" charset="0"/>
                                    </a:rPr>
                                  </m:ctrlPr>
                                </m:limLowPr>
                                <m:e>
                                  <m:r>
                                    <a:rPr lang="en-US" sz="2000">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argmax</m:t>
                                  </m:r>
                                </m:e>
                                <m:lim>
                                  <m:r>
                                    <a:rPr lang="en-US" sz="2000" i="1">
                                      <a:latin typeface="Cambria Math" panose="02040503050406030204" pitchFamily="18" charset="0"/>
                                      <a:ea typeface="Cambria Math" panose="02040503050406030204" pitchFamily="18" charset="0"/>
                                    </a:rPr>
                                    <m:t>𝑎</m:t>
                                  </m:r>
                                </m:lim>
                              </m:limLow>
                            </m:fName>
                            <m:e>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𝑄</m:t>
                                  </m:r>
                                </m:e>
                                <m:sub>
                                  <m:r>
                                    <a:rPr lang="en-US" sz="2000" b="0" i="1" smtClean="0">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e>
                              </m:d>
                            </m:e>
                          </m:func>
                        </m:e>
                      </m:d>
                    </m:oMath>
                  </m:oMathPara>
                </a14:m>
                <a:endParaRPr lang="en-US" sz="2000" dirty="0"/>
              </a:p>
              <a:p>
                <a:pPr lvl="1"/>
                <a:r>
                  <a:rPr lang="en-US" sz="1600" dirty="0"/>
                  <a:t>Objective for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𝑄</m:t>
                        </m:r>
                      </m:e>
                      <m:sub>
                        <m:r>
                          <a:rPr lang="en-US" sz="1600" b="0" i="1" smtClean="0">
                            <a:latin typeface="Cambria Math" panose="02040503050406030204" pitchFamily="18" charset="0"/>
                          </a:rPr>
                          <m:t>2</m:t>
                        </m:r>
                      </m:sub>
                    </m:sSub>
                  </m:oMath>
                </a14:m>
                <a:endParaRPr lang="en-US" sz="1600" dirty="0"/>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𝑄</m:t>
                              </m:r>
                            </m:e>
                            <m:sub>
                              <m:r>
                                <a:rPr lang="en-US" sz="2000" b="0" i="1" smtClean="0">
                                  <a:latin typeface="Cambria Math" panose="02040503050406030204" pitchFamily="18" charset="0"/>
                                </a:rPr>
                                <m:t>2</m:t>
                              </m:r>
                            </m:sub>
                          </m:sSub>
                        </m:e>
                      </m:acc>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𝑄</m:t>
                          </m:r>
                        </m:e>
                        <m:sub>
                          <m:r>
                            <a:rPr lang="en-US" sz="2000" b="0" i="1" smtClean="0">
                              <a:latin typeface="Cambria Math" panose="02040503050406030204" pitchFamily="18" charset="0"/>
                              <a:ea typeface="Cambria Math" panose="02040503050406030204" pitchFamily="18" charset="0"/>
                            </a:rPr>
                            <m:t>1</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limLow>
                                <m:limLowPr>
                                  <m:ctrlPr>
                                    <a:rPr lang="en-US" sz="2000" i="1">
                                      <a:latin typeface="Cambria Math" panose="02040503050406030204" pitchFamily="18" charset="0"/>
                                      <a:ea typeface="Cambria Math" panose="02040503050406030204" pitchFamily="18" charset="0"/>
                                    </a:rPr>
                                  </m:ctrlPr>
                                </m:limLowPr>
                                <m:e>
                                  <m:r>
                                    <a:rPr lang="en-US" sz="2000">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argmax</m:t>
                                  </m:r>
                                </m:e>
                                <m:lim>
                                  <m:r>
                                    <a:rPr lang="en-US" sz="2000" i="1">
                                      <a:latin typeface="Cambria Math" panose="02040503050406030204" pitchFamily="18" charset="0"/>
                                      <a:ea typeface="Cambria Math" panose="02040503050406030204" pitchFamily="18" charset="0"/>
                                    </a:rPr>
                                    <m:t>𝑎</m:t>
                                  </m:r>
                                </m:lim>
                              </m:limLow>
                            </m:fName>
                            <m:e>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𝑄</m:t>
                                  </m:r>
                                </m:e>
                                <m:sub>
                                  <m:r>
                                    <a:rPr lang="en-US" sz="2000" b="0" i="1" smtClean="0">
                                      <a:latin typeface="Cambria Math" panose="02040503050406030204" pitchFamily="18" charset="0"/>
                                      <a:ea typeface="Cambria Math" panose="02040503050406030204" pitchFamily="18" charset="0"/>
                                    </a:rPr>
                                    <m:t>2</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e>
                              </m:d>
                            </m:e>
                          </m:func>
                        </m:e>
                      </m:d>
                    </m:oMath>
                  </m:oMathPara>
                </a14:m>
                <a:endParaRPr lang="en-US" sz="2000" dirty="0"/>
              </a:p>
              <a:p>
                <a:endParaRPr lang="en-US" sz="2000" dirty="0"/>
              </a:p>
              <a:p>
                <a:r>
                  <a:rPr lang="en-US" sz="2000" dirty="0"/>
                  <a:t>Instead of training two different networks, we use the </a:t>
                </a:r>
                <a14:m>
                  <m:oMath xmlns:m="http://schemas.openxmlformats.org/officeDocument/2006/math">
                    <m:r>
                      <a:rPr lang="en-US" sz="2000" i="1" dirty="0" smtClean="0">
                        <a:solidFill>
                          <a:schemeClr val="accent1"/>
                        </a:solidFill>
                        <a:latin typeface="Cambria Math" panose="02040503050406030204" pitchFamily="18" charset="0"/>
                      </a:rPr>
                      <m:t>𝑄</m:t>
                    </m:r>
                  </m:oMath>
                </a14:m>
                <a:r>
                  <a:rPr lang="en-US" sz="2000" dirty="0"/>
                  <a:t> and </a:t>
                </a:r>
                <a:r>
                  <a:rPr lang="en-US" sz="2000" dirty="0">
                    <a:solidFill>
                      <a:schemeClr val="accent1"/>
                    </a:solidFill>
                  </a:rPr>
                  <a:t>target</a:t>
                </a:r>
                <a:r>
                  <a:rPr lang="en-US" sz="2000" dirty="0"/>
                  <a:t> networks to avoid excessive training time</a:t>
                </a:r>
              </a:p>
            </p:txBody>
          </p:sp>
        </mc:Choice>
        <mc:Fallback>
          <p:sp>
            <p:nvSpPr>
              <p:cNvPr id="4" name="Content Placeholder 3">
                <a:extLst>
                  <a:ext uri="{FF2B5EF4-FFF2-40B4-BE49-F238E27FC236}">
                    <a16:creationId xmlns:a16="http://schemas.microsoft.com/office/drawing/2014/main" id="{CC27CC3B-2180-4A5D-A751-EB43CD77ADE5}"/>
                  </a:ext>
                </a:extLst>
              </p:cNvPr>
              <p:cNvSpPr txBox="1">
                <a:spLocks noGrp="1" noRot="1" noChangeAspect="1" noMove="1" noResize="1" noEditPoints="1" noAdjustHandles="1" noChangeArrowheads="1" noChangeShapeType="1" noTextEdit="1"/>
              </p:cNvSpPr>
              <p:nvPr>
                <p:ph idx="1"/>
              </p:nvPr>
            </p:nvSpPr>
            <p:spPr>
              <a:xfrm>
                <a:off x="838200" y="1825625"/>
                <a:ext cx="10515600" cy="4586064"/>
              </a:xfrm>
              <a:prstGeom prst="rect">
                <a:avLst/>
              </a:prstGeom>
              <a:blipFill>
                <a:blip r:embed="rId3"/>
                <a:stretch>
                  <a:fillRect l="-522" t="-1328" b="-133"/>
                </a:stretch>
              </a:blipFill>
            </p:spPr>
            <p:txBody>
              <a:bodyPr/>
              <a:lstStyle/>
              <a:p>
                <a:r>
                  <a:rPr lang="en-US">
                    <a:noFill/>
                  </a:rPr>
                  <a:t> </a:t>
                </a:r>
              </a:p>
            </p:txBody>
          </p:sp>
        </mc:Fallback>
      </mc:AlternateContent>
    </p:spTree>
    <p:extLst>
      <p:ext uri="{BB962C8B-B14F-4D97-AF65-F5344CB8AC3E}">
        <p14:creationId xmlns:p14="http://schemas.microsoft.com/office/powerpoint/2010/main" val="6696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C4DA-81EF-43CE-8533-EB0B452B4C62}"/>
              </a:ext>
            </a:extLst>
          </p:cNvPr>
          <p:cNvSpPr>
            <a:spLocks noGrp="1"/>
          </p:cNvSpPr>
          <p:nvPr>
            <p:ph type="ctrTitle"/>
          </p:nvPr>
        </p:nvSpPr>
        <p:spPr/>
        <p:txBody>
          <a:bodyPr>
            <a:normAutofit/>
          </a:bodyPr>
          <a:lstStyle/>
          <a:p>
            <a:r>
              <a:rPr lang="en-US" sz="5400" dirty="0"/>
              <a:t>RL Frameworks/Environments</a:t>
            </a:r>
          </a:p>
        </p:txBody>
      </p:sp>
      <p:sp>
        <p:nvSpPr>
          <p:cNvPr id="5" name="Subtitle 4">
            <a:extLst>
              <a:ext uri="{FF2B5EF4-FFF2-40B4-BE49-F238E27FC236}">
                <a16:creationId xmlns:a16="http://schemas.microsoft.com/office/drawing/2014/main" id="{290C1ED1-A958-4837-894D-C67965D4CE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52140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2050" name="Picture 2" descr="Image result for alphago deepmind paper">
            <a:extLst>
              <a:ext uri="{FF2B5EF4-FFF2-40B4-BE49-F238E27FC236}">
                <a16:creationId xmlns:a16="http://schemas.microsoft.com/office/drawing/2014/main" id="{AB8ECF4F-202F-4E62-B626-119F32A442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6843" y="1450448"/>
            <a:ext cx="3174602" cy="39485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23BD44C-C4F1-4B0F-891D-5F5D3A0E2865}"/>
              </a:ext>
            </a:extLst>
          </p:cNvPr>
          <p:cNvSpPr>
            <a:spLocks noGrp="1"/>
          </p:cNvSpPr>
          <p:nvPr>
            <p:ph idx="1"/>
          </p:nvPr>
        </p:nvSpPr>
        <p:spPr>
          <a:xfrm>
            <a:off x="5911158" y="2706865"/>
            <a:ext cx="5383652" cy="3470097"/>
          </a:xfrm>
        </p:spPr>
        <p:txBody>
          <a:bodyPr>
            <a:normAutofit/>
          </a:bodyPr>
          <a:lstStyle/>
          <a:p>
            <a:r>
              <a:rPr lang="en-US" sz="2400" dirty="0"/>
              <a:t>AlphaGo</a:t>
            </a:r>
          </a:p>
        </p:txBody>
      </p:sp>
      <p:sp>
        <p:nvSpPr>
          <p:cNvPr id="4" name="TextBox 3">
            <a:extLst>
              <a:ext uri="{FF2B5EF4-FFF2-40B4-BE49-F238E27FC236}">
                <a16:creationId xmlns:a16="http://schemas.microsoft.com/office/drawing/2014/main" id="{53DA4B94-45EC-48C3-A4F9-795780D4CE8B}"/>
              </a:ext>
            </a:extLst>
          </p:cNvPr>
          <p:cNvSpPr txBox="1"/>
          <p:nvPr/>
        </p:nvSpPr>
        <p:spPr>
          <a:xfrm>
            <a:off x="438149" y="6315075"/>
            <a:ext cx="10267951" cy="369332"/>
          </a:xfrm>
          <a:prstGeom prst="rect">
            <a:avLst/>
          </a:prstGeom>
          <a:noFill/>
        </p:spPr>
        <p:txBody>
          <a:bodyPr wrap="square" rtlCol="0">
            <a:spAutoFit/>
          </a:bodyPr>
          <a:lstStyle/>
          <a:p>
            <a:r>
              <a:rPr lang="en-US" dirty="0">
                <a:hlinkClick r:id="rId3"/>
              </a:rPr>
              <a:t>Picture credit: </a:t>
            </a:r>
            <a:r>
              <a:rPr lang="en-US" dirty="0">
                <a:hlinkClick r:id="rId4"/>
              </a:rPr>
              <a:t>https://becominghuman.ai/summary-of-the-alphago-paper-b55ce24d8a7c</a:t>
            </a:r>
            <a:endParaRPr lang="en-US" dirty="0"/>
          </a:p>
        </p:txBody>
      </p:sp>
    </p:spTree>
    <p:extLst>
      <p:ext uri="{BB962C8B-B14F-4D97-AF65-F5344CB8AC3E}">
        <p14:creationId xmlns:p14="http://schemas.microsoft.com/office/powerpoint/2010/main" val="3754657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E5A85-F476-4AA7-8974-A59308E6225D}"/>
              </a:ext>
            </a:extLst>
          </p:cNvPr>
          <p:cNvSpPr>
            <a:spLocks noGrp="1"/>
          </p:cNvSpPr>
          <p:nvPr>
            <p:ph type="title"/>
          </p:nvPr>
        </p:nvSpPr>
        <p:spPr/>
        <p:txBody>
          <a:bodyPr/>
          <a:lstStyle/>
          <a:p>
            <a:r>
              <a:rPr lang="en-US" dirty="0"/>
              <a:t>RL frameworks/environments</a:t>
            </a:r>
          </a:p>
        </p:txBody>
      </p:sp>
      <p:sp>
        <p:nvSpPr>
          <p:cNvPr id="3" name="Content Placeholder 2">
            <a:extLst>
              <a:ext uri="{FF2B5EF4-FFF2-40B4-BE49-F238E27FC236}">
                <a16:creationId xmlns:a16="http://schemas.microsoft.com/office/drawing/2014/main" id="{9D4F854D-954B-49B4-9440-CEE1BBA80688}"/>
              </a:ext>
            </a:extLst>
          </p:cNvPr>
          <p:cNvSpPr>
            <a:spLocks noGrp="1"/>
          </p:cNvSpPr>
          <p:nvPr>
            <p:ph idx="1"/>
          </p:nvPr>
        </p:nvSpPr>
        <p:spPr/>
        <p:txBody>
          <a:bodyPr>
            <a:normAutofit lnSpcReduction="10000"/>
          </a:bodyPr>
          <a:lstStyle/>
          <a:p>
            <a:r>
              <a:rPr lang="en-US" dirty="0"/>
              <a:t>For those looking to get started in RL, however, one of the biggest obstacles has historically been getting hold of an interesting and challenging environment in which to experiment. </a:t>
            </a:r>
          </a:p>
          <a:p>
            <a:r>
              <a:rPr lang="en-US" dirty="0"/>
              <a:t>This is the reason why RL is the least known member of the machine learning family. Yet, since the introduction of </a:t>
            </a:r>
            <a:r>
              <a:rPr lang="en-US" dirty="0" err="1"/>
              <a:t>OpenAI</a:t>
            </a:r>
            <a:r>
              <a:rPr lang="en-US" dirty="0"/>
              <a:t> Gym, this is no longer the case.</a:t>
            </a:r>
          </a:p>
          <a:p>
            <a:r>
              <a:rPr lang="en-US" dirty="0" err="1">
                <a:hlinkClick r:id="rId2"/>
              </a:rPr>
              <a:t>OpenAI</a:t>
            </a:r>
            <a:r>
              <a:rPr lang="en-US" dirty="0">
                <a:hlinkClick r:id="rId2"/>
              </a:rPr>
              <a:t> Gym</a:t>
            </a:r>
            <a:r>
              <a:rPr lang="en-US" dirty="0"/>
              <a:t> is a Python package comprising a selection of RL environments, ranging from simple “toy” environments, such as the one described in the example, to more challenging environments, including simulated robotics environments and Atari video game environments.</a:t>
            </a:r>
          </a:p>
        </p:txBody>
      </p:sp>
    </p:spTree>
    <p:extLst>
      <p:ext uri="{BB962C8B-B14F-4D97-AF65-F5344CB8AC3E}">
        <p14:creationId xmlns:p14="http://schemas.microsoft.com/office/powerpoint/2010/main" val="40972057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574D-516F-4C62-8AE0-66DCA35F8DF7}"/>
              </a:ext>
            </a:extLst>
          </p:cNvPr>
          <p:cNvSpPr>
            <a:spLocks noGrp="1"/>
          </p:cNvSpPr>
          <p:nvPr>
            <p:ph type="ctrTitle"/>
          </p:nvPr>
        </p:nvSpPr>
        <p:spPr/>
        <p:txBody>
          <a:bodyPr/>
          <a:lstStyle/>
          <a:p>
            <a:r>
              <a:rPr lang="en-US" dirty="0"/>
              <a:t>Small intro to </a:t>
            </a:r>
            <a:r>
              <a:rPr lang="en-US" dirty="0" err="1"/>
              <a:t>openAI</a:t>
            </a:r>
            <a:r>
              <a:rPr lang="en-US" dirty="0"/>
              <a:t> gym</a:t>
            </a:r>
          </a:p>
        </p:txBody>
      </p:sp>
      <p:sp>
        <p:nvSpPr>
          <p:cNvPr id="3" name="Content Placeholder 2">
            <a:extLst>
              <a:ext uri="{FF2B5EF4-FFF2-40B4-BE49-F238E27FC236}">
                <a16:creationId xmlns:a16="http://schemas.microsoft.com/office/drawing/2014/main" id="{C277F5EC-561D-4F05-8B72-7426811EB700}"/>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27456526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10059-3115-45A2-9DE4-F1786B859024}"/>
              </a:ext>
            </a:extLst>
          </p:cNvPr>
          <p:cNvSpPr>
            <a:spLocks noGrp="1"/>
          </p:cNvSpPr>
          <p:nvPr>
            <p:ph type="title"/>
          </p:nvPr>
        </p:nvSpPr>
        <p:spPr/>
        <p:txBody>
          <a:bodyPr/>
          <a:lstStyle/>
          <a:p>
            <a:r>
              <a:rPr lang="en-US" dirty="0" err="1"/>
              <a:t>OpenAI</a:t>
            </a:r>
            <a:r>
              <a:rPr lang="en-US" dirty="0"/>
              <a:t> gym Example</a:t>
            </a:r>
          </a:p>
        </p:txBody>
      </p:sp>
      <p:sp>
        <p:nvSpPr>
          <p:cNvPr id="4" name="TextBox 3">
            <a:extLst>
              <a:ext uri="{FF2B5EF4-FFF2-40B4-BE49-F238E27FC236}">
                <a16:creationId xmlns:a16="http://schemas.microsoft.com/office/drawing/2014/main" id="{8DF680DB-B126-47A5-B857-119425F06AF1}"/>
              </a:ext>
            </a:extLst>
          </p:cNvPr>
          <p:cNvSpPr txBox="1"/>
          <p:nvPr/>
        </p:nvSpPr>
        <p:spPr>
          <a:xfrm>
            <a:off x="838200" y="5410200"/>
            <a:ext cx="7353300" cy="369332"/>
          </a:xfrm>
          <a:prstGeom prst="rect">
            <a:avLst/>
          </a:prstGeom>
          <a:noFill/>
        </p:spPr>
        <p:txBody>
          <a:bodyPr wrap="square" rtlCol="0">
            <a:spAutoFit/>
          </a:bodyPr>
          <a:lstStyle/>
          <a:p>
            <a:r>
              <a:rPr lang="en-US" dirty="0">
                <a:hlinkClick r:id="rId2"/>
              </a:rPr>
              <a:t>https://gym.openai.com/docs/</a:t>
            </a:r>
            <a:endParaRPr lang="en-US" dirty="0"/>
          </a:p>
        </p:txBody>
      </p:sp>
      <p:pic>
        <p:nvPicPr>
          <p:cNvPr id="5" name="Picture 4">
            <a:extLst>
              <a:ext uri="{FF2B5EF4-FFF2-40B4-BE49-F238E27FC236}">
                <a16:creationId xmlns:a16="http://schemas.microsoft.com/office/drawing/2014/main" id="{ADBC1EAF-2C0A-4089-B943-E37434296F0C}"/>
              </a:ext>
            </a:extLst>
          </p:cNvPr>
          <p:cNvPicPr>
            <a:picLocks noChangeAspect="1"/>
          </p:cNvPicPr>
          <p:nvPr/>
        </p:nvPicPr>
        <p:blipFill>
          <a:blip r:embed="rId3"/>
          <a:stretch>
            <a:fillRect/>
          </a:stretch>
        </p:blipFill>
        <p:spPr>
          <a:xfrm>
            <a:off x="838201" y="2130425"/>
            <a:ext cx="5800725" cy="1819275"/>
          </a:xfrm>
          <a:prstGeom prst="rect">
            <a:avLst/>
          </a:prstGeom>
        </p:spPr>
      </p:pic>
    </p:spTree>
    <p:extLst>
      <p:ext uri="{BB962C8B-B14F-4D97-AF65-F5344CB8AC3E}">
        <p14:creationId xmlns:p14="http://schemas.microsoft.com/office/powerpoint/2010/main" val="3801059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10059-3115-45A2-9DE4-F1786B859024}"/>
              </a:ext>
            </a:extLst>
          </p:cNvPr>
          <p:cNvSpPr>
            <a:spLocks noGrp="1"/>
          </p:cNvSpPr>
          <p:nvPr>
            <p:ph type="title"/>
          </p:nvPr>
        </p:nvSpPr>
        <p:spPr/>
        <p:txBody>
          <a:bodyPr/>
          <a:lstStyle/>
          <a:p>
            <a:r>
              <a:rPr lang="en-US" dirty="0" err="1"/>
              <a:t>OpenAI</a:t>
            </a:r>
            <a:r>
              <a:rPr lang="en-US" dirty="0"/>
              <a:t> gym Example 2</a:t>
            </a:r>
          </a:p>
        </p:txBody>
      </p:sp>
      <p:sp>
        <p:nvSpPr>
          <p:cNvPr id="3" name="Content Placeholder 2">
            <a:extLst>
              <a:ext uri="{FF2B5EF4-FFF2-40B4-BE49-F238E27FC236}">
                <a16:creationId xmlns:a16="http://schemas.microsoft.com/office/drawing/2014/main" id="{12CC92CF-AE7A-4549-A09F-D4B81887C9AE}"/>
              </a:ext>
            </a:extLst>
          </p:cNvPr>
          <p:cNvSpPr>
            <a:spLocks noGrp="1"/>
          </p:cNvSpPr>
          <p:nvPr>
            <p:ph idx="1"/>
          </p:nvPr>
        </p:nvSpPr>
        <p:spPr>
          <a:xfrm>
            <a:off x="7505700" y="1825625"/>
            <a:ext cx="3848100" cy="3190875"/>
          </a:xfrm>
        </p:spPr>
        <p:txBody>
          <a:bodyPr>
            <a:normAutofit fontScale="55000" lnSpcReduction="20000"/>
          </a:bodyPr>
          <a:lstStyle/>
          <a:p>
            <a:r>
              <a:rPr lang="en-US" dirty="0"/>
              <a:t>import gym </a:t>
            </a:r>
          </a:p>
          <a:p>
            <a:r>
              <a:rPr lang="en-US" dirty="0"/>
              <a:t>env = </a:t>
            </a:r>
            <a:r>
              <a:rPr lang="en-US" dirty="0" err="1"/>
              <a:t>gym.make</a:t>
            </a:r>
            <a:r>
              <a:rPr lang="en-US" dirty="0"/>
              <a:t>('CartPole-v0’) </a:t>
            </a:r>
          </a:p>
          <a:p>
            <a:r>
              <a:rPr lang="en-US" b="1" dirty="0"/>
              <a:t>for</a:t>
            </a:r>
            <a:r>
              <a:rPr lang="en-US" dirty="0"/>
              <a:t> </a:t>
            </a:r>
            <a:r>
              <a:rPr lang="en-US" dirty="0" err="1"/>
              <a:t>i_episode</a:t>
            </a:r>
            <a:r>
              <a:rPr lang="en-US" dirty="0"/>
              <a:t> </a:t>
            </a:r>
            <a:r>
              <a:rPr lang="en-US" b="1" dirty="0"/>
              <a:t>in</a:t>
            </a:r>
            <a:r>
              <a:rPr lang="en-US" dirty="0"/>
              <a:t> range(20): observation = </a:t>
            </a:r>
            <a:r>
              <a:rPr lang="en-US" dirty="0" err="1"/>
              <a:t>env.reset</a:t>
            </a:r>
            <a:r>
              <a:rPr lang="en-US" dirty="0"/>
              <a:t>() </a:t>
            </a:r>
          </a:p>
          <a:p>
            <a:r>
              <a:rPr lang="en-US" b="1" dirty="0"/>
              <a:t>for</a:t>
            </a:r>
            <a:r>
              <a:rPr lang="en-US" dirty="0"/>
              <a:t> t </a:t>
            </a:r>
            <a:r>
              <a:rPr lang="en-US" b="1" dirty="0"/>
              <a:t>in</a:t>
            </a:r>
            <a:r>
              <a:rPr lang="en-US" dirty="0"/>
              <a:t> range(100): </a:t>
            </a:r>
          </a:p>
          <a:p>
            <a:pPr lvl="1"/>
            <a:r>
              <a:rPr lang="en-US" dirty="0" err="1"/>
              <a:t>env.render</a:t>
            </a:r>
            <a:r>
              <a:rPr lang="en-US" dirty="0"/>
              <a:t>() print(observation) action = </a:t>
            </a:r>
            <a:r>
              <a:rPr lang="en-US" dirty="0" err="1"/>
              <a:t>env.action_space.sample</a:t>
            </a:r>
            <a:r>
              <a:rPr lang="en-US" dirty="0"/>
              <a:t>() </a:t>
            </a:r>
          </a:p>
          <a:p>
            <a:pPr lvl="1"/>
            <a:r>
              <a:rPr lang="en-US" dirty="0"/>
              <a:t>observation, reward, </a:t>
            </a:r>
            <a:r>
              <a:rPr lang="en-US" b="1" dirty="0"/>
              <a:t>done</a:t>
            </a:r>
            <a:r>
              <a:rPr lang="en-US" dirty="0"/>
              <a:t>, info = </a:t>
            </a:r>
            <a:r>
              <a:rPr lang="en-US" dirty="0" err="1"/>
              <a:t>env.step</a:t>
            </a:r>
            <a:r>
              <a:rPr lang="en-US" dirty="0"/>
              <a:t>(action) </a:t>
            </a:r>
          </a:p>
          <a:p>
            <a:pPr lvl="1"/>
            <a:r>
              <a:rPr lang="en-US" b="1" dirty="0"/>
              <a:t>if</a:t>
            </a:r>
            <a:r>
              <a:rPr lang="en-US" dirty="0"/>
              <a:t> </a:t>
            </a:r>
            <a:r>
              <a:rPr lang="en-US" b="1" dirty="0"/>
              <a:t>done</a:t>
            </a:r>
            <a:r>
              <a:rPr lang="en-US" dirty="0"/>
              <a:t>: </a:t>
            </a:r>
          </a:p>
          <a:p>
            <a:pPr lvl="2"/>
            <a:r>
              <a:rPr lang="en-US" dirty="0"/>
              <a:t>print("Episode finished after {} </a:t>
            </a:r>
            <a:r>
              <a:rPr lang="en-US" dirty="0" err="1"/>
              <a:t>timesteps".format</a:t>
            </a:r>
            <a:r>
              <a:rPr lang="en-US" dirty="0"/>
              <a:t>(t+1)) </a:t>
            </a:r>
          </a:p>
          <a:p>
            <a:pPr lvl="2"/>
            <a:r>
              <a:rPr lang="en-US" dirty="0"/>
              <a:t>Break</a:t>
            </a:r>
          </a:p>
          <a:p>
            <a:r>
              <a:rPr lang="en-US" dirty="0" err="1"/>
              <a:t>env.close</a:t>
            </a:r>
            <a:r>
              <a:rPr lang="en-US" dirty="0"/>
              <a:t>()</a:t>
            </a:r>
          </a:p>
        </p:txBody>
      </p:sp>
      <p:sp>
        <p:nvSpPr>
          <p:cNvPr id="4" name="Rectangle 3">
            <a:extLst>
              <a:ext uri="{FF2B5EF4-FFF2-40B4-BE49-F238E27FC236}">
                <a16:creationId xmlns:a16="http://schemas.microsoft.com/office/drawing/2014/main" id="{7C11E843-023B-45E9-B72A-19447085CF93}"/>
              </a:ext>
            </a:extLst>
          </p:cNvPr>
          <p:cNvSpPr/>
          <p:nvPr/>
        </p:nvSpPr>
        <p:spPr>
          <a:xfrm>
            <a:off x="1320669" y="5992297"/>
            <a:ext cx="3073662" cy="369332"/>
          </a:xfrm>
          <a:prstGeom prst="rect">
            <a:avLst/>
          </a:prstGeom>
        </p:spPr>
        <p:txBody>
          <a:bodyPr wrap="none">
            <a:spAutoFit/>
          </a:bodyPr>
          <a:lstStyle/>
          <a:p>
            <a:r>
              <a:rPr lang="en-US" dirty="0">
                <a:hlinkClick r:id="rId2"/>
              </a:rPr>
              <a:t>https://gym.openai.com/docs/</a:t>
            </a:r>
            <a:endParaRPr lang="en-US" dirty="0"/>
          </a:p>
        </p:txBody>
      </p:sp>
      <p:pic>
        <p:nvPicPr>
          <p:cNvPr id="5" name="Picture 4">
            <a:extLst>
              <a:ext uri="{FF2B5EF4-FFF2-40B4-BE49-F238E27FC236}">
                <a16:creationId xmlns:a16="http://schemas.microsoft.com/office/drawing/2014/main" id="{B1D87951-6FBB-42B7-8CC7-DA578575770C}"/>
              </a:ext>
            </a:extLst>
          </p:cNvPr>
          <p:cNvPicPr>
            <a:picLocks noChangeAspect="1"/>
          </p:cNvPicPr>
          <p:nvPr/>
        </p:nvPicPr>
        <p:blipFill>
          <a:blip r:embed="rId3"/>
          <a:stretch>
            <a:fillRect/>
          </a:stretch>
        </p:blipFill>
        <p:spPr>
          <a:xfrm>
            <a:off x="838200" y="1930400"/>
            <a:ext cx="6076950" cy="3086100"/>
          </a:xfrm>
          <a:prstGeom prst="rect">
            <a:avLst/>
          </a:prstGeom>
        </p:spPr>
      </p:pic>
    </p:spTree>
    <p:extLst>
      <p:ext uri="{BB962C8B-B14F-4D97-AF65-F5344CB8AC3E}">
        <p14:creationId xmlns:p14="http://schemas.microsoft.com/office/powerpoint/2010/main" val="16975230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80FA-0E30-49BB-BE09-DB388E739484}"/>
              </a:ext>
            </a:extLst>
          </p:cNvPr>
          <p:cNvSpPr>
            <a:spLocks noGrp="1"/>
          </p:cNvSpPr>
          <p:nvPr>
            <p:ph type="title"/>
          </p:nvPr>
        </p:nvSpPr>
        <p:spPr/>
        <p:txBody>
          <a:bodyPr/>
          <a:lstStyle/>
          <a:p>
            <a:r>
              <a:rPr lang="en-US" dirty="0" err="1"/>
              <a:t>OpenAI</a:t>
            </a:r>
            <a:r>
              <a:rPr lang="en-US" dirty="0"/>
              <a:t> gym environments</a:t>
            </a:r>
          </a:p>
        </p:txBody>
      </p:sp>
      <p:sp>
        <p:nvSpPr>
          <p:cNvPr id="3" name="Content Placeholder 2">
            <a:extLst>
              <a:ext uri="{FF2B5EF4-FFF2-40B4-BE49-F238E27FC236}">
                <a16:creationId xmlns:a16="http://schemas.microsoft.com/office/drawing/2014/main" id="{2CFFE252-3BF4-4978-AC27-2308A322390D}"/>
              </a:ext>
            </a:extLst>
          </p:cNvPr>
          <p:cNvSpPr>
            <a:spLocks noGrp="1"/>
          </p:cNvSpPr>
          <p:nvPr>
            <p:ph idx="1"/>
          </p:nvPr>
        </p:nvSpPr>
        <p:spPr/>
        <p:txBody>
          <a:bodyPr/>
          <a:lstStyle/>
          <a:p>
            <a:endParaRPr lang="en-US" dirty="0">
              <a:hlinkClick r:id="rId2" action="ppaction://hlinkfile"/>
            </a:endParaRPr>
          </a:p>
          <a:p>
            <a:endParaRPr lang="en-US" dirty="0">
              <a:hlinkClick r:id="rId2" action="ppaction://hlinkfile"/>
            </a:endParaRPr>
          </a:p>
          <a:p>
            <a:endParaRPr lang="en-US" dirty="0">
              <a:hlinkClick r:id="rId2" action="ppaction://hlinkfile"/>
            </a:endParaRPr>
          </a:p>
          <a:p>
            <a:pPr marL="0" indent="0">
              <a:buNone/>
            </a:pPr>
            <a:endParaRPr lang="en-US" dirty="0">
              <a:hlinkClick r:id="rId2" action="ppaction://hlinkfile"/>
            </a:endParaRPr>
          </a:p>
          <a:p>
            <a:pPr marL="0" indent="0" algn="ctr">
              <a:buNone/>
            </a:pPr>
            <a:r>
              <a:rPr lang="en-US" dirty="0">
                <a:hlinkClick r:id="rId2" action="ppaction://hlinkfile"/>
              </a:rPr>
              <a:t>Environments</a:t>
            </a:r>
            <a:endParaRPr lang="en-US" dirty="0"/>
          </a:p>
          <a:p>
            <a:endParaRPr lang="en-US" dirty="0"/>
          </a:p>
        </p:txBody>
      </p:sp>
    </p:spTree>
    <p:extLst>
      <p:ext uri="{BB962C8B-B14F-4D97-AF65-F5344CB8AC3E}">
        <p14:creationId xmlns:p14="http://schemas.microsoft.com/office/powerpoint/2010/main" val="1748155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F6ED1-9CD1-4641-A4D7-1F0E1E8B2F84}"/>
              </a:ext>
            </a:extLst>
          </p:cNvPr>
          <p:cNvSpPr>
            <a:spLocks noGrp="1"/>
          </p:cNvSpPr>
          <p:nvPr>
            <p:ph type="title"/>
          </p:nvPr>
        </p:nvSpPr>
        <p:spPr/>
        <p:txBody>
          <a:bodyPr/>
          <a:lstStyle/>
          <a:p>
            <a:r>
              <a:rPr lang="en-US" dirty="0"/>
              <a:t>Open AI baselines</a:t>
            </a:r>
          </a:p>
        </p:txBody>
      </p:sp>
      <p:sp>
        <p:nvSpPr>
          <p:cNvPr id="3" name="Content Placeholder 2">
            <a:extLst>
              <a:ext uri="{FF2B5EF4-FFF2-40B4-BE49-F238E27FC236}">
                <a16:creationId xmlns:a16="http://schemas.microsoft.com/office/drawing/2014/main" id="{6D4E56FE-4E95-496F-849E-850E86C15592}"/>
              </a:ext>
            </a:extLst>
          </p:cNvPr>
          <p:cNvSpPr>
            <a:spLocks noGrp="1"/>
          </p:cNvSpPr>
          <p:nvPr>
            <p:ph idx="1"/>
          </p:nvPr>
        </p:nvSpPr>
        <p:spPr/>
        <p:txBody>
          <a:bodyPr/>
          <a:lstStyle/>
          <a:p>
            <a:r>
              <a:rPr lang="en-US" dirty="0" err="1">
                <a:hlinkClick r:id="rId2"/>
              </a:rPr>
              <a:t>OpenAI</a:t>
            </a:r>
            <a:r>
              <a:rPr lang="en-US" dirty="0">
                <a:hlinkClick r:id="rId2"/>
              </a:rPr>
              <a:t> Baselines </a:t>
            </a:r>
            <a:r>
              <a:rPr lang="en-US" dirty="0"/>
              <a:t>is a set of high-quality implementations of reinforcement learning algorithms</a:t>
            </a:r>
          </a:p>
          <a:p>
            <a:r>
              <a:rPr lang="en-US" dirty="0"/>
              <a:t>These algorithms will make it easier for the research community to replicate, refine, and identify new ideas, and will create good baselines to build research on top of. </a:t>
            </a:r>
          </a:p>
          <a:p>
            <a:r>
              <a:rPr lang="en-US" dirty="0"/>
              <a:t>DQN implementation and its variants are roughly on par with the scores in published papers. </a:t>
            </a:r>
          </a:p>
        </p:txBody>
      </p:sp>
    </p:spTree>
    <p:extLst>
      <p:ext uri="{BB962C8B-B14F-4D97-AF65-F5344CB8AC3E}">
        <p14:creationId xmlns:p14="http://schemas.microsoft.com/office/powerpoint/2010/main" val="19850237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DC6F8-0CFA-4371-ABDD-CBB4F4634F96}"/>
              </a:ext>
            </a:extLst>
          </p:cNvPr>
          <p:cNvSpPr>
            <a:spLocks noGrp="1"/>
          </p:cNvSpPr>
          <p:nvPr>
            <p:ph type="title"/>
          </p:nvPr>
        </p:nvSpPr>
        <p:spPr/>
        <p:txBody>
          <a:bodyPr/>
          <a:lstStyle/>
          <a:p>
            <a:r>
              <a:rPr lang="en-US" dirty="0"/>
              <a:t>A challenge!</a:t>
            </a:r>
          </a:p>
        </p:txBody>
      </p:sp>
      <p:sp>
        <p:nvSpPr>
          <p:cNvPr id="3" name="Content Placeholder 2">
            <a:extLst>
              <a:ext uri="{FF2B5EF4-FFF2-40B4-BE49-F238E27FC236}">
                <a16:creationId xmlns:a16="http://schemas.microsoft.com/office/drawing/2014/main" id="{77CF34EA-EA95-47CA-879A-BF7176526AB1}"/>
              </a:ext>
            </a:extLst>
          </p:cNvPr>
          <p:cNvSpPr>
            <a:spLocks noGrp="1"/>
          </p:cNvSpPr>
          <p:nvPr>
            <p:ph idx="1"/>
          </p:nvPr>
        </p:nvSpPr>
        <p:spPr/>
        <p:txBody>
          <a:bodyPr/>
          <a:lstStyle/>
          <a:p>
            <a:r>
              <a:rPr lang="en-US" dirty="0" err="1"/>
              <a:t>DeepTraffic</a:t>
            </a:r>
            <a:r>
              <a:rPr lang="en-US" dirty="0"/>
              <a:t> from MIT</a:t>
            </a:r>
          </a:p>
          <a:p>
            <a:pPr lvl="1"/>
            <a:r>
              <a:rPr lang="en-US" dirty="0">
                <a:hlinkClick r:id="rId2"/>
              </a:rPr>
              <a:t>https://selfdrivingcars.mit.edu/deeptraffic/</a:t>
            </a:r>
            <a:endParaRPr lang="en-US" dirty="0"/>
          </a:p>
          <a:p>
            <a:r>
              <a:rPr lang="en-US" dirty="0"/>
              <a:t>Try to break maximum speed record!</a:t>
            </a:r>
          </a:p>
          <a:p>
            <a:endParaRPr lang="en-US" dirty="0"/>
          </a:p>
          <a:p>
            <a:r>
              <a:rPr lang="en-US" dirty="0"/>
              <a:t>Blog addressing it</a:t>
            </a:r>
          </a:p>
          <a:p>
            <a:pPr lvl="1"/>
            <a:r>
              <a:rPr lang="en-US" dirty="0">
                <a:hlinkClick r:id="rId3"/>
              </a:rPr>
              <a:t>https://towardsdatascience.com/deeptraffic-dqn-tuning-for-traffic-navigation-75-01-mph-solution-23087e2411cf</a:t>
            </a:r>
            <a:endParaRPr lang="en-US" dirty="0"/>
          </a:p>
          <a:p>
            <a:pPr lvl="1"/>
            <a:endParaRPr lang="en-US" dirty="0"/>
          </a:p>
          <a:p>
            <a:pPr lvl="1"/>
            <a:endParaRPr lang="en-US" dirty="0"/>
          </a:p>
        </p:txBody>
      </p:sp>
    </p:spTree>
    <p:extLst>
      <p:ext uri="{BB962C8B-B14F-4D97-AF65-F5344CB8AC3E}">
        <p14:creationId xmlns:p14="http://schemas.microsoft.com/office/powerpoint/2010/main" val="12764852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44A573-95BB-4B52-9B18-8EA1C85790F3}"/>
              </a:ext>
            </a:extLst>
          </p:cNvPr>
          <p:cNvSpPr>
            <a:spLocks noGrp="1"/>
          </p:cNvSpPr>
          <p:nvPr>
            <p:ph type="ctrTitle"/>
          </p:nvPr>
        </p:nvSpPr>
        <p:spPr/>
        <p:txBody>
          <a:bodyPr/>
          <a:lstStyle/>
          <a:p>
            <a:r>
              <a:rPr lang="en-US" dirty="0"/>
              <a:t>Practical Session</a:t>
            </a:r>
          </a:p>
        </p:txBody>
      </p:sp>
      <p:sp>
        <p:nvSpPr>
          <p:cNvPr id="5" name="Subtitle 4">
            <a:extLst>
              <a:ext uri="{FF2B5EF4-FFF2-40B4-BE49-F238E27FC236}">
                <a16:creationId xmlns:a16="http://schemas.microsoft.com/office/drawing/2014/main" id="{0AEC5491-62D2-413E-B44D-BC2FB2A35A0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187045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62AF-2761-446F-9141-00F4EEE13A6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0B28BC8-2829-43F5-8923-5A7DFA5C9257}"/>
              </a:ext>
            </a:extLst>
          </p:cNvPr>
          <p:cNvSpPr>
            <a:spLocks noGrp="1"/>
          </p:cNvSpPr>
          <p:nvPr>
            <p:ph idx="1"/>
          </p:nvPr>
        </p:nvSpPr>
        <p:spPr/>
        <p:txBody>
          <a:bodyPr>
            <a:normAutofit fontScale="47500" lnSpcReduction="20000"/>
          </a:bodyPr>
          <a:lstStyle/>
          <a:p>
            <a:r>
              <a:rPr lang="en-US" dirty="0"/>
              <a:t>Sutton &amp; </a:t>
            </a:r>
            <a:r>
              <a:rPr lang="en-US" dirty="0" err="1"/>
              <a:t>Barto</a:t>
            </a:r>
            <a:r>
              <a:rPr lang="en-US" dirty="0"/>
              <a:t> book</a:t>
            </a:r>
          </a:p>
          <a:p>
            <a:pPr lvl="1"/>
            <a:r>
              <a:rPr lang="en-US" dirty="0">
                <a:hlinkClick r:id="rId2"/>
              </a:rPr>
              <a:t>http://incompleteideas.net/book/bookdraft2017nov5.pdf</a:t>
            </a:r>
            <a:endParaRPr lang="en-US" dirty="0"/>
          </a:p>
          <a:p>
            <a:r>
              <a:rPr lang="en-US" dirty="0"/>
              <a:t>Best courses out there</a:t>
            </a:r>
          </a:p>
          <a:p>
            <a:pPr lvl="1" fontAlgn="ctr"/>
            <a:r>
              <a:rPr lang="en-US" dirty="0"/>
              <a:t>Coursera practical course: </a:t>
            </a:r>
            <a:r>
              <a:rPr lang="en-US" dirty="0">
                <a:hlinkClick r:id="rId3"/>
              </a:rPr>
              <a:t>https://www.coursera.org/learn/practical-rl?specialization=aml</a:t>
            </a:r>
            <a:endParaRPr lang="en-US" sz="1400" dirty="0"/>
          </a:p>
          <a:p>
            <a:pPr lvl="1" fontAlgn="ctr"/>
            <a:r>
              <a:rPr lang="en-US" dirty="0"/>
              <a:t>DeepMind, David Silver: </a:t>
            </a:r>
            <a:r>
              <a:rPr lang="en-US" dirty="0">
                <a:hlinkClick r:id="rId4"/>
              </a:rPr>
              <a:t>RL Course by David Silver - Lecture 4: Model-Free Prediction</a:t>
            </a:r>
            <a:endParaRPr lang="en-US" sz="1400" dirty="0"/>
          </a:p>
          <a:p>
            <a:pPr lvl="1" fontAlgn="ctr"/>
            <a:r>
              <a:rPr lang="en-US" dirty="0"/>
              <a:t>For deep RL, the best course is that by Berkley </a:t>
            </a:r>
            <a:r>
              <a:rPr lang="en-US" dirty="0">
                <a:hlinkClick r:id="rId5"/>
              </a:rPr>
              <a:t>http://rail.eecs.berkeley.edu/deeprlcourse/</a:t>
            </a:r>
            <a:endParaRPr lang="en-US" dirty="0"/>
          </a:p>
          <a:p>
            <a:pPr lvl="1" fontAlgn="ctr"/>
            <a:r>
              <a:rPr lang="en-US" dirty="0">
                <a:hlinkClick r:id="rId6"/>
              </a:rPr>
              <a:t>http://web.stanford.edu/class/cs234/index.html</a:t>
            </a:r>
            <a:endParaRPr lang="en-US" dirty="0"/>
          </a:p>
          <a:p>
            <a:pPr lvl="1" fontAlgn="ctr"/>
            <a:r>
              <a:rPr lang="en-US" dirty="0">
                <a:hlinkClick r:id="rId7"/>
              </a:rPr>
              <a:t>MIT 6.S094: Deep Reinforcement Learning for Motion Planning</a:t>
            </a:r>
            <a:endParaRPr lang="en-US" dirty="0"/>
          </a:p>
          <a:p>
            <a:pPr fontAlgn="ctr"/>
            <a:r>
              <a:rPr lang="en-US" sz="1800" dirty="0"/>
              <a:t>RL environments/frameworks</a:t>
            </a:r>
          </a:p>
          <a:p>
            <a:pPr lvl="1" fontAlgn="ctr"/>
            <a:r>
              <a:rPr lang="en-US" sz="1400" dirty="0" err="1"/>
              <a:t>OpenAI</a:t>
            </a:r>
            <a:r>
              <a:rPr lang="en-US" sz="1400" dirty="0"/>
              <a:t> gym</a:t>
            </a:r>
          </a:p>
          <a:p>
            <a:pPr lvl="1" fontAlgn="ctr"/>
            <a:r>
              <a:rPr lang="en-US" sz="1400" dirty="0" err="1"/>
              <a:t>Pygame</a:t>
            </a:r>
            <a:endParaRPr lang="en-US" sz="1400" dirty="0"/>
          </a:p>
          <a:p>
            <a:r>
              <a:rPr lang="en-US" sz="1800" dirty="0"/>
              <a:t>Amazon deep racer</a:t>
            </a:r>
          </a:p>
          <a:p>
            <a:r>
              <a:rPr lang="en-US" sz="1800" dirty="0"/>
              <a:t>Deep Traffic from MIT: </a:t>
            </a:r>
            <a:r>
              <a:rPr lang="en-US" sz="1800" dirty="0">
                <a:hlinkClick r:id="rId8"/>
              </a:rPr>
              <a:t>https://selfdrivingcars.mit.edu/deeptraffic/</a:t>
            </a:r>
            <a:endParaRPr lang="en-US" sz="1800" dirty="0"/>
          </a:p>
          <a:p>
            <a:r>
              <a:rPr lang="en-US" sz="1800" dirty="0" err="1"/>
              <a:t>OpenAI</a:t>
            </a:r>
            <a:r>
              <a:rPr lang="en-US" sz="1800" dirty="0"/>
              <a:t> </a:t>
            </a:r>
            <a:r>
              <a:rPr lang="en-US" sz="1800" dirty="0" err="1"/>
              <a:t>bAselines</a:t>
            </a:r>
            <a:r>
              <a:rPr lang="en-US" sz="1800" dirty="0"/>
              <a:t>: https://github.com/openai/baselines</a:t>
            </a:r>
          </a:p>
          <a:p>
            <a:r>
              <a:rPr lang="en-US" sz="1800" dirty="0"/>
              <a:t>Paper links</a:t>
            </a:r>
          </a:p>
          <a:p>
            <a:pPr lvl="1"/>
            <a:r>
              <a:rPr lang="en-US" sz="1400" dirty="0"/>
              <a:t>Reinforcement Learning Algorithms: Survey and Classification , Indian Journal of Science and Technology, Vol 10(1), DOI: 10.17485/</a:t>
            </a:r>
            <a:r>
              <a:rPr lang="en-US" sz="1400" dirty="0" err="1"/>
              <a:t>ijst</a:t>
            </a:r>
            <a:r>
              <a:rPr lang="en-US" sz="1400" dirty="0"/>
              <a:t>/2017/v10i1/109385 January 2017 </a:t>
            </a:r>
            <a:r>
              <a:rPr lang="en-US" sz="1400" dirty="0">
                <a:hlinkClick r:id="rId9"/>
              </a:rPr>
              <a:t>http://www.indjst.org/index.php/indjst/article/viewFile/109385/77763</a:t>
            </a:r>
            <a:endParaRPr lang="en-US" sz="1400" dirty="0"/>
          </a:p>
          <a:p>
            <a:pPr lvl="1"/>
            <a:r>
              <a:rPr lang="en-US" sz="1400" dirty="0">
                <a:hlinkClick r:id="rId10"/>
              </a:rPr>
              <a:t>http://www.cs.toronto.edu/~zemel/documents/411/rltutorial.pdf</a:t>
            </a:r>
            <a:endParaRPr lang="en-US" sz="1400" dirty="0"/>
          </a:p>
          <a:p>
            <a:pPr lvl="1"/>
            <a:r>
              <a:rPr lang="en-US" sz="1400" dirty="0">
                <a:hlinkClick r:id="rId11"/>
              </a:rPr>
              <a:t>http://web.eecs.umich.edu/~baveja/NIPS05RLTutorial/NIPS05RLMainTutorial.pdf</a:t>
            </a:r>
            <a:endParaRPr lang="en-US" sz="1400" dirty="0"/>
          </a:p>
          <a:p>
            <a:pPr lvl="1"/>
            <a:r>
              <a:rPr lang="en-US" sz="1400" dirty="0"/>
              <a:t>DQN </a:t>
            </a:r>
            <a:r>
              <a:rPr lang="en-US" sz="1400" dirty="0" err="1"/>
              <a:t>deepMind</a:t>
            </a:r>
            <a:r>
              <a:rPr lang="en-US" sz="1400" dirty="0"/>
              <a:t> paper on Atari games: </a:t>
            </a:r>
            <a:r>
              <a:rPr lang="en-US" sz="1400" dirty="0">
                <a:hlinkClick r:id="rId12"/>
              </a:rPr>
              <a:t>https://www.cs.toronto.edu/~vmnih/docs/dqn.pdf</a:t>
            </a:r>
            <a:r>
              <a:rPr lang="en-US" sz="1400" dirty="0"/>
              <a:t>, </a:t>
            </a:r>
            <a:r>
              <a:rPr lang="en-US" sz="1400" dirty="0">
                <a:hlinkClick r:id="rId13"/>
              </a:rPr>
              <a:t>https://www.nature.com/articles/nature14236</a:t>
            </a:r>
            <a:endParaRPr lang="en-US" sz="1400" dirty="0"/>
          </a:p>
          <a:p>
            <a:pPr lvl="1"/>
            <a:r>
              <a:rPr lang="en-US" sz="1400" dirty="0" err="1"/>
              <a:t>DeepTraffic</a:t>
            </a:r>
            <a:r>
              <a:rPr lang="en-US" sz="1400" dirty="0"/>
              <a:t> </a:t>
            </a:r>
            <a:r>
              <a:rPr lang="en-US" sz="1400" dirty="0">
                <a:hlinkClick r:id="rId14"/>
              </a:rPr>
              <a:t>https://arxiv.org/pdf/1801.02805.pdf</a:t>
            </a:r>
            <a:endParaRPr lang="en-US" sz="1400" dirty="0"/>
          </a:p>
          <a:p>
            <a:pPr lvl="1"/>
            <a:r>
              <a:rPr lang="en-US" sz="1400" dirty="0" err="1"/>
              <a:t>AlphGo</a:t>
            </a:r>
            <a:r>
              <a:rPr lang="en-US" sz="1400" dirty="0"/>
              <a:t>: </a:t>
            </a:r>
            <a:r>
              <a:rPr lang="en-US" sz="1400" dirty="0">
                <a:hlinkClick r:id="rId15"/>
              </a:rPr>
              <a:t>https://deepmind.com/documents/119/agz_unformatted_nature.pdf</a:t>
            </a:r>
            <a:endParaRPr lang="en-US" sz="1400" dirty="0"/>
          </a:p>
          <a:p>
            <a:r>
              <a:rPr lang="en-US" sz="1800" dirty="0"/>
              <a:t>Paper + code website</a:t>
            </a:r>
          </a:p>
          <a:p>
            <a:pPr lvl="1"/>
            <a:r>
              <a:rPr lang="en-US" sz="1400" dirty="0">
                <a:hlinkClick r:id="rId16"/>
              </a:rPr>
              <a:t>https://paperswithcode.com/search?q=reinforcement+learning</a:t>
            </a:r>
            <a:endParaRPr lang="en-US" sz="14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731397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3B20-73AE-4A20-AFE2-E28CDFB57A16}"/>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8FCCB696-1F47-4749-9872-DB670350C41C}"/>
              </a:ext>
            </a:extLst>
          </p:cNvPr>
          <p:cNvSpPr>
            <a:spLocks noGrp="1"/>
          </p:cNvSpPr>
          <p:nvPr>
            <p:ph idx="1"/>
          </p:nvPr>
        </p:nvSpPr>
        <p:spPr/>
        <p:txBody>
          <a:bodyPr>
            <a:normAutofit fontScale="47500" lnSpcReduction="20000"/>
          </a:bodyPr>
          <a:lstStyle/>
          <a:p>
            <a:r>
              <a:rPr lang="en-US" dirty="0"/>
              <a:t>Useful blogs</a:t>
            </a:r>
            <a:endParaRPr lang="en-US" dirty="0">
              <a:hlinkClick r:id="rId2"/>
            </a:endParaRPr>
          </a:p>
          <a:p>
            <a:pPr lvl="1"/>
            <a:r>
              <a:rPr lang="en-US" dirty="0">
                <a:hlinkClick r:id="rId2"/>
              </a:rPr>
              <a:t>https://towardsdatascience.com/reinforcement-learning-with-python-8ef0242a2fa2</a:t>
            </a:r>
            <a:endParaRPr lang="en-US" dirty="0"/>
          </a:p>
          <a:p>
            <a:pPr lvl="1"/>
            <a:r>
              <a:rPr lang="en-US" dirty="0">
                <a:hlinkClick r:id="rId3"/>
              </a:rPr>
              <a:t>https://towardsdatascience.com/getting-started-with-reinforcement-learning-and-open-ai-gym-c289aca874f</a:t>
            </a:r>
            <a:endParaRPr lang="en-US" dirty="0"/>
          </a:p>
          <a:p>
            <a:pPr lvl="1"/>
            <a:r>
              <a:rPr lang="en-US" dirty="0">
                <a:hlinkClick r:id="rId2"/>
              </a:rPr>
              <a:t>https://towardsdatascience.com/reinforcement-learning-with-python-8ef0242a2fa2</a:t>
            </a:r>
            <a:endParaRPr lang="en-US" dirty="0"/>
          </a:p>
          <a:p>
            <a:pPr lvl="1"/>
            <a:r>
              <a:rPr lang="en-US" dirty="0">
                <a:hlinkClick r:id="rId4"/>
              </a:rPr>
              <a:t>https://medium.freecodecamp.org/an-introduction-to-q-learning-reinforcement-learning-14ac0b4493cc</a:t>
            </a:r>
            <a:endParaRPr lang="en-US" dirty="0"/>
          </a:p>
          <a:p>
            <a:pPr lvl="1"/>
            <a:r>
              <a:rPr lang="en-US" dirty="0">
                <a:hlinkClick r:id="rId5"/>
              </a:rPr>
              <a:t>https://www.kdnuggets.com/2018/03/5-things-reinforcement-learning.html</a:t>
            </a:r>
            <a:endParaRPr lang="en-US" dirty="0"/>
          </a:p>
          <a:p>
            <a:pPr lvl="1"/>
            <a:r>
              <a:rPr lang="en-US" dirty="0">
                <a:hlinkClick r:id="rId6"/>
              </a:rPr>
              <a:t>https://towardsdatascience.com/self-learning-ai-agents-part-i-markov-decision-processes-baf6b8fc4c5f</a:t>
            </a:r>
            <a:endParaRPr lang="en-US" dirty="0"/>
          </a:p>
          <a:p>
            <a:pPr lvl="1"/>
            <a:r>
              <a:rPr lang="en-US" dirty="0">
                <a:hlinkClick r:id="rId7"/>
              </a:rPr>
              <a:t>https://towardsdatascience.com/self-learning-ai-agents-part-ii-deep-q-learning-b5ac60c3f47</a:t>
            </a:r>
            <a:endParaRPr lang="en-US" dirty="0"/>
          </a:p>
          <a:p>
            <a:pPr lvl="1"/>
            <a:r>
              <a:rPr lang="en-US" dirty="0">
                <a:hlinkClick r:id="rId8"/>
              </a:rPr>
              <a:t>https://adventuresinmachinelearning.com/reinforcement-learning-tensorflow/</a:t>
            </a:r>
            <a:endParaRPr lang="en-US" dirty="0"/>
          </a:p>
          <a:p>
            <a:pPr lvl="1"/>
            <a:r>
              <a:rPr lang="en-US" dirty="0">
                <a:hlinkClick r:id="rId9"/>
              </a:rPr>
              <a:t>https://towardsdatascience.com/deep-double-q-learning-7fca410b193a</a:t>
            </a:r>
            <a:endParaRPr lang="en-US" dirty="0"/>
          </a:p>
          <a:p>
            <a:pPr lvl="1"/>
            <a:r>
              <a:rPr lang="en-US" dirty="0"/>
              <a:t>https://towardsdatascience.com/the-other-type-of-machine-learning-97ab81306ce9</a:t>
            </a:r>
          </a:p>
          <a:p>
            <a:endParaRPr lang="en-US" dirty="0"/>
          </a:p>
          <a:p>
            <a:r>
              <a:rPr lang="en-US" dirty="0"/>
              <a:t>Conferences</a:t>
            </a:r>
          </a:p>
          <a:p>
            <a:pPr lvl="1"/>
            <a:r>
              <a:rPr lang="en-US" dirty="0"/>
              <a:t>Neural Information Processing Systems (NIPS)</a:t>
            </a:r>
          </a:p>
          <a:p>
            <a:pPr lvl="1"/>
            <a:r>
              <a:rPr lang="en-US" dirty="0"/>
              <a:t>International Conference on Machine Learning (ICML)</a:t>
            </a:r>
          </a:p>
          <a:p>
            <a:pPr lvl="1"/>
            <a:r>
              <a:rPr lang="en-US" dirty="0"/>
              <a:t>AAAI, IJCAI, Agents, COLT,...</a:t>
            </a:r>
          </a:p>
          <a:p>
            <a:r>
              <a:rPr lang="en-US" dirty="0"/>
              <a:t>Journals</a:t>
            </a:r>
          </a:p>
          <a:p>
            <a:pPr lvl="1"/>
            <a:r>
              <a:rPr lang="en-US" dirty="0"/>
              <a:t>Journal of Artificial Intelligence Research (JAIR) [free online]</a:t>
            </a:r>
          </a:p>
          <a:p>
            <a:pPr lvl="1"/>
            <a:r>
              <a:rPr lang="en-US" dirty="0"/>
              <a:t>Journal of Machine Learning Research (JMLR) [free online]</a:t>
            </a:r>
          </a:p>
          <a:p>
            <a:pPr lvl="1"/>
            <a:r>
              <a:rPr lang="en-US" dirty="0"/>
              <a:t>Neural Computation, Neural Networks</a:t>
            </a:r>
          </a:p>
          <a:p>
            <a:pPr lvl="1"/>
            <a:r>
              <a:rPr lang="en-US" dirty="0"/>
              <a:t>Machine Learning, AI journal, ...</a:t>
            </a:r>
          </a:p>
        </p:txBody>
      </p:sp>
    </p:spTree>
    <p:extLst>
      <p:ext uri="{BB962C8B-B14F-4D97-AF65-F5344CB8AC3E}">
        <p14:creationId xmlns:p14="http://schemas.microsoft.com/office/powerpoint/2010/main" val="2523701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13301</TotalTime>
  <Words>5445</Words>
  <Application>Microsoft Office PowerPoint</Application>
  <PresentationFormat>Widescreen</PresentationFormat>
  <Paragraphs>784</Paragraphs>
  <Slides>99</Slides>
  <Notes>3</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Arial</vt:lpstr>
      <vt:lpstr>Calibri</vt:lpstr>
      <vt:lpstr>Calibri Light</vt:lpstr>
      <vt:lpstr>Cambria Math</vt:lpstr>
      <vt:lpstr>Wingdings</vt:lpstr>
      <vt:lpstr>Office Theme</vt:lpstr>
      <vt:lpstr>Reinforcement Learning</vt:lpstr>
      <vt:lpstr>RL Workshop Goals</vt:lpstr>
      <vt:lpstr>Workshop Format  </vt:lpstr>
      <vt:lpstr>Motivating Example</vt:lpstr>
      <vt:lpstr>Machine Learning Landscape: where RL fits</vt:lpstr>
      <vt:lpstr>There is more to this ML landscape</vt:lpstr>
      <vt:lpstr>PowerPoint Presentation</vt:lpstr>
      <vt:lpstr>RL Applications</vt:lpstr>
      <vt:lpstr>PowerPoint Presentation</vt:lpstr>
      <vt:lpstr>PowerPoint Presentation</vt:lpstr>
      <vt:lpstr>PowerPoint Presentation</vt:lpstr>
      <vt:lpstr>PowerPoint Presentation</vt:lpstr>
      <vt:lpstr>RL Introduction</vt:lpstr>
      <vt:lpstr>PowerPoint Presentation</vt:lpstr>
      <vt:lpstr>Definitions</vt:lpstr>
      <vt:lpstr>Key characteristics of RL problems</vt:lpstr>
      <vt:lpstr>Getting More Formal</vt:lpstr>
      <vt:lpstr>A simple from of learning: Imitation Learning</vt:lpstr>
      <vt:lpstr>Why imitation learning may not work?</vt:lpstr>
      <vt:lpstr>PowerPoint Presentation</vt:lpstr>
      <vt:lpstr>Taxonomy of RL approaches</vt:lpstr>
      <vt:lpstr>Taxonomy of RL approaches</vt:lpstr>
      <vt:lpstr>Observability and Markovian assumptions</vt:lpstr>
      <vt:lpstr>Model free RL</vt:lpstr>
      <vt:lpstr>Another RL Taxonomy</vt:lpstr>
      <vt:lpstr>Reward Hypothesis (R. Sutton)</vt:lpstr>
      <vt:lpstr>State-Value Function v(s)</vt:lpstr>
      <vt:lpstr>Backup Diagrams</vt:lpstr>
      <vt:lpstr>Action-Value Function q(s,a)</vt:lpstr>
      <vt:lpstr>Optimal Policy</vt:lpstr>
      <vt:lpstr>Bellman optimality equation for q(s,a)</vt:lpstr>
      <vt:lpstr>Model-based setup with value-based approach</vt:lpstr>
      <vt:lpstr>Policy Evaluation: Motivation</vt:lpstr>
      <vt:lpstr>Policy evaluation with iterative algorithm </vt:lpstr>
      <vt:lpstr>Policy Improvement: an idea</vt:lpstr>
      <vt:lpstr>Roadmap</vt:lpstr>
      <vt:lpstr>PowerPoint Presentation</vt:lpstr>
      <vt:lpstr>We will focus on value iteration</vt:lpstr>
      <vt:lpstr>Value Iteration</vt:lpstr>
      <vt:lpstr>What we learned so far</vt:lpstr>
      <vt:lpstr>Decision Process in The Wild</vt:lpstr>
      <vt:lpstr>Decision Process in The Wild</vt:lpstr>
      <vt:lpstr>Model-free Setting</vt:lpstr>
      <vt:lpstr>Methods for Estimating Q</vt:lpstr>
      <vt:lpstr>Method 1: MC</vt:lpstr>
      <vt:lpstr>Method 2: Temporal Difference</vt:lpstr>
      <vt:lpstr>Method 3: Q-learning</vt:lpstr>
      <vt:lpstr>MC vs TD &amp; Q</vt:lpstr>
      <vt:lpstr>Q-learning: bit more details</vt:lpstr>
      <vt:lpstr>PowerPoint Presentation</vt:lpstr>
      <vt:lpstr>Q-learning convergence</vt:lpstr>
      <vt:lpstr>What could possibly go wrong?</vt:lpstr>
      <vt:lpstr>PowerPoint Presentation</vt:lpstr>
      <vt:lpstr>Exploration vs Exploitation</vt:lpstr>
      <vt:lpstr>Exploration Over Time</vt:lpstr>
      <vt:lpstr>What can go wrong in epsilon greedy Q-learning?</vt:lpstr>
      <vt:lpstr>Cliff World</vt:lpstr>
      <vt:lpstr>Cliff World</vt:lpstr>
      <vt:lpstr>SARSA</vt:lpstr>
      <vt:lpstr>Difference between Q-learning &amp; SARSA</vt:lpstr>
      <vt:lpstr>Expected SARSA vs SARSA vs Q-learning</vt:lpstr>
      <vt:lpstr>On-policy vs Off-policy</vt:lpstr>
      <vt:lpstr>Simple Example: the maze, model-based case</vt:lpstr>
      <vt:lpstr>Maze Example</vt:lpstr>
      <vt:lpstr>Maze Solution </vt:lpstr>
      <vt:lpstr>Are we done?</vt:lpstr>
      <vt:lpstr>Limitations of Tabular Methods</vt:lpstr>
      <vt:lpstr>Types of Value/Q Function Approximation</vt:lpstr>
      <vt:lpstr>Let’s assume we know the true Q_π (s,a)</vt:lpstr>
      <vt:lpstr>Bu we don’t know true target〖 Q〗_π (s,a)!</vt:lpstr>
      <vt:lpstr>Deep Q Network (DQN)</vt:lpstr>
      <vt:lpstr>Deep Q-learning for Atari games</vt:lpstr>
      <vt:lpstr>DQN Bird’s Eye View</vt:lpstr>
      <vt:lpstr>DQN Bird’s Eye View</vt:lpstr>
      <vt:lpstr>Network Architecture</vt:lpstr>
      <vt:lpstr>Sample Results</vt:lpstr>
      <vt:lpstr>DQN instability issues</vt:lpstr>
      <vt:lpstr>DQN instability issues: Solutions</vt:lpstr>
      <vt:lpstr>DQN instability issues: Solutions</vt:lpstr>
      <vt:lpstr>Experience Replay</vt:lpstr>
      <vt:lpstr>Experience Replay</vt:lpstr>
      <vt:lpstr>DQN instability issues: Solutions</vt:lpstr>
      <vt:lpstr>Policy Oscillation</vt:lpstr>
      <vt:lpstr>DQN instability issues: Solutions</vt:lpstr>
      <vt:lpstr>Unstable Gradients</vt:lpstr>
      <vt:lpstr>DQN instability issues: Solutions</vt:lpstr>
      <vt:lpstr>Over Estimation Problem</vt:lpstr>
      <vt:lpstr>Double Q-learning</vt:lpstr>
      <vt:lpstr>RL Frameworks/Environments</vt:lpstr>
      <vt:lpstr>RL frameworks/environments</vt:lpstr>
      <vt:lpstr>Small intro to openAI gym</vt:lpstr>
      <vt:lpstr>OpenAI gym Example</vt:lpstr>
      <vt:lpstr>OpenAI gym Example 2</vt:lpstr>
      <vt:lpstr>OpenAI gym environments</vt:lpstr>
      <vt:lpstr>Open AI baselines</vt:lpstr>
      <vt:lpstr>A challenge!</vt:lpstr>
      <vt:lpstr>Practical Session</vt:lpstr>
      <vt:lpstr>References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Motaz Elsaban</dc:creator>
  <cp:lastModifiedBy>Motaz Elsaban</cp:lastModifiedBy>
  <cp:revision>96</cp:revision>
  <dcterms:created xsi:type="dcterms:W3CDTF">2019-04-25T09:34:22Z</dcterms:created>
  <dcterms:modified xsi:type="dcterms:W3CDTF">2019-05-04T15:15:52Z</dcterms:modified>
</cp:coreProperties>
</file>